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20" r:id="rId2"/>
    <p:sldId id="816" r:id="rId3"/>
    <p:sldId id="807" r:id="rId4"/>
    <p:sldId id="814" r:id="rId5"/>
    <p:sldId id="808" r:id="rId6"/>
    <p:sldId id="809" r:id="rId7"/>
    <p:sldId id="810" r:id="rId8"/>
    <p:sldId id="811" r:id="rId9"/>
    <p:sldId id="817" r:id="rId10"/>
    <p:sldId id="787" r:id="rId11"/>
    <p:sldId id="789" r:id="rId12"/>
    <p:sldId id="804" r:id="rId13"/>
    <p:sldId id="806" r:id="rId14"/>
    <p:sldId id="805" r:id="rId15"/>
    <p:sldId id="795" r:id="rId16"/>
    <p:sldId id="802" r:id="rId17"/>
    <p:sldId id="715" r:id="rId18"/>
    <p:sldId id="686" r:id="rId19"/>
    <p:sldId id="788" r:id="rId20"/>
    <p:sldId id="798" r:id="rId21"/>
    <p:sldId id="799" r:id="rId22"/>
  </p:sldIdLst>
  <p:sldSz cx="9144000" cy="6858000" type="screen4x3"/>
  <p:notesSz cx="6735763" cy="985678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5F551"/>
    <a:srgbClr val="DABCB0"/>
    <a:srgbClr val="281400"/>
    <a:srgbClr val="663300"/>
    <a:srgbClr val="FF0000"/>
    <a:srgbClr val="BBE0E3"/>
    <a:srgbClr val="FF6464"/>
    <a:srgbClr val="FF00FF"/>
    <a:srgbClr val="405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731" autoAdjust="0"/>
  </p:normalViewPr>
  <p:slideViewPr>
    <p:cSldViewPr snapToGrid="0" showGuides="1">
      <p:cViewPr varScale="1">
        <p:scale>
          <a:sx n="50" d="100"/>
          <a:sy n="50" d="100"/>
        </p:scale>
        <p:origin x="-108" y="-426"/>
      </p:cViewPr>
      <p:guideLst>
        <p:guide orient="horz" pos="2159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19-05-27T11:11:15.63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9563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FED24D-55B1-4715-AFAB-51866DECA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7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FED24D-55B1-4715-AFAB-51866DECA02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3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4833-C007-4656-9CDD-F3210DD828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9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C4833-C007-4656-9CDD-F3210DD8288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2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630F-BD4D-4599-882B-B86C70D4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9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CE023-C7C9-49C6-90FA-52A60F49C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02C5-A094-436A-9807-6BE5F37D9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1279-76C6-419F-9DF9-C5E56A179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52FA-7B74-4860-AA2B-4665ED5E2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0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EB22-06E5-4646-ADF7-8F7C8CD95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22C2-E28F-46C9-843E-390A1E109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6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5BEA-3416-423B-8BA1-619BD2867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2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18BC-847A-45E8-990C-AB30A7EDA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2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15197-FEAA-41E3-B912-222062739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3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5CC9-B128-45B0-88AC-32372AE55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70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D3641-EB20-493C-ADA1-C75D93AFE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9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9925-7CA2-4FD4-970C-14247142B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5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232BFCE-4985-4813-B5D5-BEA900FF6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1925" y="188913"/>
            <a:ext cx="8820150" cy="6401753"/>
          </a:xfrm>
          <a:noFill/>
        </p:spPr>
        <p:txBody>
          <a:bodyPr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ИДГ РАН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Пятая международная конференция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«Триггерные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эффекты в геосистемах»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4-7 июня 2019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Возможные направления в сейсмоэлектрических исследованиях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Камшилин Анатолий Николаевич,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Казначеев Павел Александрович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(ИФЗ РАН)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Москва, 2019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/>
              <a:t>Теоретические предпосылки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Text Box 3"/>
              <p:cNvSpPr txBox="1">
                <a:spLocks noChangeArrowheads="1"/>
              </p:cNvSpPr>
              <p:nvPr/>
            </p:nvSpPr>
            <p:spPr bwMode="auto">
              <a:xfrm>
                <a:off x="229398" y="1265310"/>
                <a:ext cx="8666951" cy="5338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5747" tIns="47875" rIns="95747" bIns="47875">
                <a:spAutoFit/>
              </a:bodyPr>
              <a:lstStyle>
                <a:lvl1pPr indent="182563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marL="34925" indent="136525" algn="just" eaLnBrk="1" hangingPunct="1">
                  <a:spcBef>
                    <a:spcPts val="0"/>
                  </a:spcBef>
                </a:pPr>
                <a:r>
                  <a:rPr lang="ru-RU" sz="2000" dirty="0" smtClean="0"/>
                  <a:t>Теория сейсмоэлектрического эффекта 2-го рода </a:t>
                </a:r>
                <a:r>
                  <a:rPr lang="en-US" sz="2000" dirty="0" smtClean="0"/>
                  <a:t>(</a:t>
                </a:r>
                <a:r>
                  <a:rPr lang="ru-RU" sz="2000" dirty="0" smtClean="0"/>
                  <a:t>СЭЭФ2</a:t>
                </a:r>
                <a:r>
                  <a:rPr lang="en-US" sz="2000" dirty="0" smtClean="0"/>
                  <a:t>) </a:t>
                </a:r>
                <a:r>
                  <a:rPr lang="ru-RU" sz="2000" dirty="0" smtClean="0"/>
                  <a:t>в пористой флюидонасыщенной среде базируется на системе </a:t>
                </a:r>
                <a:r>
                  <a:rPr lang="ru-RU" sz="2000" dirty="0"/>
                  <a:t>уравнений </a:t>
                </a:r>
                <a:r>
                  <a:rPr lang="en-US" sz="2000" dirty="0"/>
                  <a:t>[</a:t>
                </a:r>
                <a:r>
                  <a:rPr lang="ru-RU" sz="2000" dirty="0"/>
                  <a:t>Френкель, 1944; </a:t>
                </a:r>
                <a:r>
                  <a:rPr lang="en-US" sz="2000" dirty="0" err="1"/>
                  <a:t>Biot</a:t>
                </a:r>
                <a:r>
                  <a:rPr lang="en-US" sz="2000" dirty="0"/>
                  <a:t>, 1956; </a:t>
                </a:r>
                <a:r>
                  <a:rPr lang="ru-RU" sz="2000" dirty="0"/>
                  <a:t>Светов, 2008</a:t>
                </a:r>
                <a:r>
                  <a:rPr lang="en-US" sz="2000" dirty="0" smtClean="0"/>
                  <a:t>]</a:t>
                </a:r>
                <a:r>
                  <a:rPr lang="ru-RU" sz="2000" dirty="0" smtClean="0"/>
                  <a:t>:</a:t>
                </a:r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Σ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ru-RU" sz="20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𝑒𝑥</m:t>
                        </m:r>
                      </m:sup>
                    </m:sSup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σ</m:t>
                    </m:r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ω</m:t>
                    </m:r>
                    <m:r>
                      <a:rPr lang="ru-RU" sz="2000" i="1">
                        <a:latin typeface="Cambria Math"/>
                      </a:rPr>
                      <m:t>)⋅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ru-RU" sz="2000" i="1">
                        <a:latin typeface="Cambria Math"/>
                      </a:rPr>
                      <m:t>+</m:t>
                    </m:r>
                    <m:r>
                      <a:rPr lang="ru-RU" sz="2000" i="1">
                        <a:latin typeface="Cambria Math"/>
                      </a:rPr>
                      <m:t>𝐿</m:t>
                    </m:r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ω</m:t>
                    </m:r>
                    <m:r>
                      <a:rPr lang="ru-RU" sz="2000" i="1">
                        <a:latin typeface="Cambria Math"/>
                      </a:rPr>
                      <m:t>)⋅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𝑓𝑠</m:t>
                        </m:r>
                      </m:sub>
                    </m:sSub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/>
                  <a:t>	</a:t>
                </a:r>
                <a:r>
                  <a:rPr lang="ru-RU" sz="2000" dirty="0" smtClean="0"/>
                  <a:t>	</a:t>
                </a:r>
                <a:r>
                  <a:rPr lang="ru-RU" sz="2000" dirty="0"/>
                  <a:t>	</a:t>
                </a:r>
                <a:r>
                  <a:rPr lang="ru-RU" sz="2000" dirty="0" smtClean="0"/>
                  <a:t>(1)</a:t>
                </a:r>
                <a:endParaRPr lang="ru-RU" sz="2000" dirty="0"/>
              </a:p>
              <a:p>
                <a:pPr algn="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ru-RU" sz="2000" i="1">
                        <a:latin typeface="Cambria Math"/>
                      </a:rPr>
                      <m:t>=</m:t>
                    </m:r>
                    <m:r>
                      <a:rPr lang="ru-RU" sz="2000" i="1">
                        <a:latin typeface="Cambria Math"/>
                      </a:rPr>
                      <m:t>𝐿</m:t>
                    </m:r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ω</m:t>
                    </m:r>
                    <m:r>
                      <a:rPr lang="ru-RU" sz="2000" i="1">
                        <a:latin typeface="Cambria Math"/>
                      </a:rPr>
                      <m:t>)⋅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ru-RU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</a:rPr>
                          <m:t>𝑘</m:t>
                        </m:r>
                        <m:r>
                          <a:rPr lang="ru-RU" sz="2000" i="1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ω</m:t>
                        </m:r>
                        <m:r>
                          <a:rPr lang="ru-RU" sz="20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η</m:t>
                        </m:r>
                      </m:den>
                    </m:f>
                    <m:r>
                      <a:rPr lang="ru-RU" sz="2000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2000" i="1">
                            <a:latin typeface="Cambria Math"/>
                          </a:rPr>
                          <m:t>𝑓𝑠</m:t>
                        </m:r>
                      </m:sub>
                    </m:sSub>
                  </m:oMath>
                </a14:m>
                <a:r>
                  <a:rPr lang="ru-RU" sz="2000" dirty="0"/>
                  <a:t>				</a:t>
                </a:r>
                <a:r>
                  <a:rPr lang="ru-RU" sz="2000" dirty="0" smtClean="0"/>
                  <a:t>(2)</a:t>
                </a:r>
                <a:endParaRPr lang="ru-RU" sz="2000" dirty="0"/>
              </a:p>
              <a:p>
                <a:pPr marL="34925" indent="136525" algn="just" eaLnBrk="1" hangingPunct="1">
                  <a:spcBef>
                    <a:spcPts val="0"/>
                  </a:spcBef>
                </a:pPr>
                <a:r>
                  <a:rPr lang="ru-RU" sz="2000" dirty="0"/>
                  <a:t>где</a:t>
                </a:r>
                <a:r>
                  <a:rPr lang="ru-RU" sz="20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Σ</m:t>
                        </m:r>
                      </m:sup>
                    </m:sSup>
                  </m:oMath>
                </a14:m>
                <a:r>
                  <a:rPr lang="ru-RU" sz="20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𝑒𝑥</m:t>
                        </m:r>
                      </m:sup>
                    </m:sSup>
                  </m:oMath>
                </a14:m>
                <a:r>
                  <a:rPr lang="ru-RU" sz="20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e>
                    </m:acc>
                  </m:oMath>
                </a14:m>
                <a:r>
                  <a:rPr lang="ru-RU" sz="2000" dirty="0"/>
                  <a:t> – </a:t>
                </a:r>
                <a:r>
                  <a:rPr lang="ru-RU" sz="2000" dirty="0" smtClean="0"/>
                  <a:t>плотности полного, стороннего электрического тока и тока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проводимости соответственно;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–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напряженность электрического поля;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𝑤</m:t>
                        </m:r>
                      </m:e>
                    </m:acc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</a:rPr>
                  <a:t> – плотность </a:t>
                </a:r>
                <a:r>
                  <a:rPr lang="ru-RU" sz="2000" dirty="0">
                    <a:solidFill>
                      <a:schemeClr val="tx1"/>
                    </a:solidFill>
                  </a:rPr>
                  <a:t>потока флюида относительно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скелета породы;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𝑓𝑠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– вектор, учитывающий смещение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скелета породы </a:t>
                </a:r>
                <a:r>
                  <a:rPr lang="ru-RU" sz="2000" dirty="0">
                    <a:solidFill>
                      <a:schemeClr val="tx1"/>
                    </a:solidFill>
                  </a:rPr>
                  <a:t>и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флюида</a:t>
                </a:r>
                <a:r>
                  <a:rPr lang="ru-RU" sz="2000" dirty="0" smtClean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σ</m:t>
                    </m:r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ω</m:t>
                    </m:r>
                    <m:r>
                      <a:rPr lang="ru-RU" sz="20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/>
                  <a:t> – электрическая </a:t>
                </a:r>
                <a:r>
                  <a:rPr lang="ru-RU" sz="2000" dirty="0" smtClean="0"/>
                  <a:t>проводимость;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𝐿</m:t>
                    </m:r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ω</m:t>
                    </m:r>
                    <m:r>
                      <a:rPr lang="ru-RU" sz="20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/>
                  <a:t> – электрокинетический коэффициент (зависит от пористости, дзета-потенциала жидкой фазы, толщины двойного электрического слоя, концентрации растворенных в жидкой фазе веществ, размера пор);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𝑘</m:t>
                    </m:r>
                    <m:r>
                      <a:rPr lang="ru-RU" sz="2000" i="1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ω</m:t>
                    </m:r>
                    <m:r>
                      <a:rPr lang="ru-RU" sz="2000" i="1"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/>
                  <a:t> – </a:t>
                </a:r>
                <a:r>
                  <a:rPr lang="ru-RU" sz="2000" dirty="0" smtClean="0"/>
                  <a:t>проницаемость;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/>
                      </a:rPr>
                      <m:t>η</m:t>
                    </m:r>
                  </m:oMath>
                </a14:m>
                <a:r>
                  <a:rPr lang="ru-RU" sz="2000" dirty="0"/>
                  <a:t> – вязкость </a:t>
                </a:r>
                <a:r>
                  <a:rPr lang="ru-RU" sz="2000" dirty="0" smtClean="0"/>
                  <a:t>флюида.</a:t>
                </a:r>
              </a:p>
              <a:p>
                <a:pPr marL="34925" indent="136525" algn="just" eaLnBrk="1" hangingPunct="1">
                  <a:spcBef>
                    <a:spcPts val="0"/>
                  </a:spcBef>
                </a:pPr>
                <a:r>
                  <a:rPr lang="ru-RU" sz="2000" dirty="0" smtClean="0"/>
                  <a:t>Уравнения (</a:t>
                </a:r>
                <a:r>
                  <a:rPr lang="ru-RU" sz="2000" dirty="0"/>
                  <a:t>1</a:t>
                </a:r>
                <a:r>
                  <a:rPr lang="ru-RU" sz="2000" dirty="0" smtClean="0"/>
                  <a:t>)–(2) непосредственно описывают связь между электрическим и упругим полем, и в такой форме представляют самосогласованную задачу – оба поля, упругое и электрическое, влияют друг на друга</a:t>
                </a:r>
                <a:r>
                  <a:rPr lang="en-US" sz="2000" dirty="0" smtClean="0"/>
                  <a:t> [</a:t>
                </a:r>
                <a:r>
                  <a:rPr lang="ru-RU" sz="2000" dirty="0" smtClean="0"/>
                  <a:t>Светов, 2015</a:t>
                </a:r>
                <a:r>
                  <a:rPr lang="en-US" sz="2000" dirty="0" smtClean="0"/>
                  <a:t>].</a:t>
                </a:r>
                <a:endParaRPr lang="ru-RU" sz="2000" dirty="0" smtClean="0"/>
              </a:p>
            </p:txBody>
          </p:sp>
        </mc:Choice>
        <mc:Fallback xmlns="">
          <p:sp>
            <p:nvSpPr>
              <p:cNvPr id="307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398" y="1265310"/>
                <a:ext cx="8666951" cy="5338056"/>
              </a:xfrm>
              <a:prstGeom prst="rect">
                <a:avLst/>
              </a:prstGeom>
              <a:blipFill rotWithShape="1">
                <a:blip r:embed="rId2"/>
                <a:stretch>
                  <a:fillRect l="-281" t="-571" r="-704" b="-1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/>
              <a:t>Теоретические предпосылки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868141"/>
                  </p:ext>
                </p:extLst>
              </p:nvPr>
            </p:nvGraphicFramePr>
            <p:xfrm>
              <a:off x="229398" y="1116014"/>
              <a:ext cx="8666950" cy="541985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342602"/>
                    <a:gridCol w="4324348"/>
                  </a:tblGrid>
                  <a:tr h="30638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Некоторые допущения, принимаемые при традиционном</a:t>
                          </a:r>
                          <a:r>
                            <a:rPr lang="ru-RU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рассмотрении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Следствия</a:t>
                          </a:r>
                          <a:r>
                            <a:rPr lang="ru-RU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из </a:t>
                          </a:r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теории при полном рассмотрении</a:t>
                          </a:r>
                          <a:r>
                            <a:rPr lang="ru-RU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без допущений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72146">
                    <a:tc>
                      <a:txBody>
                        <a:bodyPr/>
                        <a:lstStyle/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18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ru-RU" sz="18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0" lang="ru-RU" sz="180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Σ</m:t>
                                  </m:r>
                                </m:sup>
                              </m:sSup>
                              <m:r>
                                <a:rPr kumimoji="0" lang="ru-RU" sz="1800" u="none" strike="noStrike" kern="1200" cap="none" spc="0" normalizeH="0" baseline="0" noProof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≈</m:t>
                              </m:r>
                              <m:r>
                                <a:rPr kumimoji="0" lang="ru-RU" sz="1800" u="none" strike="noStrike" kern="1200" cap="none" spc="0" normalizeH="0" baseline="0" noProof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  =</a:t>
                          </a:r>
                          <a:r>
                            <a:rPr kumimoji="0" lang="en-US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&gt;</a:t>
                          </a: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0" lang="ru-RU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kumimoji="0" lang="ru-RU" sz="1800" u="none" strike="noStrike" kern="1200" cap="none" spc="0" normalizeH="0" baseline="0" noProof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≈</m:t>
                              </m:r>
                              <m:sSup>
                                <m:sSupPr>
                                  <m:ctrlPr>
                                    <a:rPr kumimoji="0" lang="ru-RU" sz="18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ru-RU" sz="18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ru-RU" sz="180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180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𝑒𝑥</m:t>
                                  </m:r>
                                </m:sup>
                              </m:sSup>
                            </m:oMath>
                          </a14:m>
                          <a:endParaRPr kumimoji="0" lang="en-US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Распределение электрического поля определяется распределением плотности стороннего тока</a:t>
                          </a: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ru-RU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ru-RU" sz="18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sz="180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kumimoji="0" lang="ru-RU" sz="180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Σ</m:t>
                                  </m:r>
                                </m:sup>
                              </m:sSup>
                              <m:r>
                                <a:rPr kumimoji="0" lang="ru-RU" sz="18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≠</m:t>
                              </m:r>
                              <m:r>
                                <a:rPr kumimoji="0" lang="ru-RU" sz="1800" u="none" strike="noStrike" kern="1200" cap="none" spc="0" normalizeH="0" baseline="0" noProof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  =</a:t>
                          </a:r>
                          <a:r>
                            <a:rPr kumimoji="0" lang="en-US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&gt;</a:t>
                          </a: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0" lang="ru-RU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180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kumimoji="0" lang="ru-RU" sz="18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≠</m:t>
                              </m:r>
                              <m:sSup>
                                <m:sSupPr>
                                  <m:ctrlPr>
                                    <a:rPr kumimoji="0" lang="ru-RU" sz="18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ru-RU" sz="180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ru-RU" sz="180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sz="180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𝑒𝑥</m:t>
                                  </m:r>
                                </m:sup>
                              </m:sSup>
                            </m:oMath>
                          </a14:m>
                          <a:endParaRPr kumimoji="0" lang="en-US" sz="1800" u="none" strike="noStrike" kern="120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Вторичное электрическое поле отлично от нуля также и там, где нет упругого поля </a:t>
                          </a:r>
                          <a:r>
                            <a:rPr kumimoji="0" lang="en-US" sz="18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[Pride, 1994]</a:t>
                          </a: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1800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kumimoji="0" lang="ru-RU" sz="1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</m:d>
                                <m:r>
                                  <a:rPr kumimoji="0" lang="ru-RU" sz="1800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0" lang="ru-RU" sz="1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kumimoji="0" lang="ru-RU" sz="1800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≪</m:t>
                                </m:r>
                                <m:f>
                                  <m:fPr>
                                    <m:ctrlPr>
                                      <a:rPr kumimoji="0" lang="ru-RU" sz="1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ω</m:t>
                                    </m:r>
                                    <m: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η</m:t>
                                    </m:r>
                                  </m:den>
                                </m:f>
                                <m:r>
                                  <a:rPr kumimoji="0" lang="ru-RU" sz="1800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kumimoji="0" lang="ru-RU" sz="1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kumimoji="0" lang="ru-RU" sz="180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ru-RU" sz="180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𝑓𝑠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kumimoji="0" lang="ru-RU" sz="1800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		</m:t>
                                </m:r>
                              </m:oMath>
                            </m:oMathPara>
                          </a14:m>
                          <a:endParaRPr kumimoji="0" lang="ru-RU" sz="1800" u="none" strike="noStrike" kern="120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Отсутствует обратное влияние вторичного электрического поля на упругое</a:t>
                          </a: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ru-RU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kumimoji="0" lang="ru-RU" sz="1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</m:d>
                                <m:r>
                                  <a:rPr kumimoji="0" lang="ru-RU" sz="1800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⋅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0" lang="ru-RU" sz="1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acc>
                                <m:r>
                                  <a:rPr kumimoji="0" lang="en-US" sz="18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~</m:t>
                                </m:r>
                                <m:f>
                                  <m:fPr>
                                    <m:ctrlPr>
                                      <a:rPr kumimoji="0" lang="ru-RU" sz="1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ω</m:t>
                                    </m:r>
                                    <m: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η</m:t>
                                    </m:r>
                                  </m:den>
                                </m:f>
                                <m:r>
                                  <a:rPr kumimoji="0" lang="ru-RU" sz="1800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kumimoji="0" lang="ru-RU" sz="180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kumimoji="0" lang="ru-RU" sz="180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ru-RU" sz="180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ru-RU" sz="180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/>
                                      </a:rPr>
                                      <m:t>𝑓𝑠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kumimoji="0" lang="ru-RU" sz="1800" u="none" strike="noStrike" kern="1200" cap="none" spc="0" normalizeH="0" baseline="0" noProof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		</m:t>
                                </m:r>
                              </m:oMath>
                            </m:oMathPara>
                          </a14:m>
                          <a:endParaRPr kumimoji="0" lang="ru-RU" sz="1800" u="none" strike="noStrike" kern="120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Самосогласованная задача и «нарушение» закона Ома </a:t>
                          </a:r>
                          <a:r>
                            <a:rPr kumimoji="0" lang="en-US" sz="18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[</a:t>
                          </a:r>
                          <a:r>
                            <a:rPr kumimoji="0" lang="ru-RU" sz="18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Светов, 2015</a:t>
                          </a:r>
                          <a:r>
                            <a:rPr kumimoji="0" lang="en-US" sz="18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]</a:t>
                          </a: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8105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Однородная среда</a:t>
                          </a: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just"/>
                          <a:r>
                            <a:rPr lang="ru-RU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Тривиальный случай</a:t>
                          </a:r>
                          <a:endParaRPr lang="ru-RU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Горизонтально-слоистая</a:t>
                          </a:r>
                          <a:r>
                            <a:rPr lang="ru-RU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среда</a:t>
                          </a:r>
                          <a:endParaRPr lang="en-US" sz="1800" baseline="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just"/>
                          <a:r>
                            <a:rPr lang="ru-RU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Появление «вмороженных» и «быстрых» э/м-волн </a:t>
                          </a:r>
                          <a:r>
                            <a:rPr lang="en-US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[</a:t>
                          </a:r>
                          <a:r>
                            <a:rPr lang="ru-RU" sz="1800" i="1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Губатенко</a:t>
                          </a:r>
                          <a:r>
                            <a:rPr lang="ru-RU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ru-RU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2002</a:t>
                          </a:r>
                          <a:r>
                            <a:rPr lang="en-US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; </a:t>
                          </a:r>
                          <a:r>
                            <a:rPr lang="en-US" sz="1800" i="1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Schaekel</a:t>
                          </a:r>
                          <a:r>
                            <a:rPr lang="en-US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et. al, 2011]</a:t>
                          </a:r>
                          <a:endParaRPr lang="ru-RU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810559"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Пренебрежение градиентами концентрации веществ</a:t>
                          </a:r>
                          <a:r>
                            <a:rPr lang="ru-RU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ru-RU"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и температуры </a:t>
                          </a:r>
                          <a14:m>
                            <m:oMath xmlns:m="http://schemas.openxmlformats.org/officeDocument/2006/math">
                              <m:r>
                                <a:rPr lang="ru-RU" sz="1800" smtClean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n-US" sz="1800" smtClean="0"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868141"/>
                  </p:ext>
                </p:extLst>
              </p:nvPr>
            </p:nvGraphicFramePr>
            <p:xfrm>
              <a:off x="229398" y="1116014"/>
              <a:ext cx="8666950" cy="541985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4342602"/>
                    <a:gridCol w="4324348"/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Некоторые допущения, принимаемые при традиционном</a:t>
                          </a:r>
                          <a:r>
                            <a:rPr lang="ru-RU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рассмотрении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Следствия</a:t>
                          </a:r>
                          <a:r>
                            <a:rPr lang="ru-RU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из </a:t>
                          </a:r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теории при полном рассмотрении</a:t>
                          </a:r>
                          <a:r>
                            <a:rPr lang="ru-RU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без допущений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19361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0" t="-56122" r="-99719" b="-300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64" t="-56122" r="-141" b="-300510"/>
                          </a:stretch>
                        </a:blipFill>
                      </a:tcPr>
                    </a:tc>
                  </a:tr>
                  <a:tr h="148304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0" t="-125926" r="-99719" b="-142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64" t="-125926" r="-141" b="-142387"/>
                          </a:stretch>
                        </a:blipFill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Однородная среда</a:t>
                          </a:r>
                          <a:endParaRPr lang="en-US" sz="180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just"/>
                          <a:r>
                            <a:rPr lang="ru-RU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Тривиальный случай</a:t>
                          </a:r>
                          <a:endParaRPr lang="ru-RU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Горизонтально-слоистая</a:t>
                          </a:r>
                          <a:r>
                            <a:rPr lang="ru-RU" sz="180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среда</a:t>
                          </a:r>
                          <a:endParaRPr lang="en-US" sz="1800" baseline="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just"/>
                          <a:r>
                            <a:rPr lang="ru-RU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Появление «вмороженных» и «быстрых» э/м-волн </a:t>
                          </a:r>
                          <a:r>
                            <a:rPr lang="en-US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[</a:t>
                          </a:r>
                          <a:r>
                            <a:rPr lang="ru-RU" sz="1800" i="1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Губатенко</a:t>
                          </a:r>
                          <a:r>
                            <a:rPr lang="ru-RU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ru-RU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2002</a:t>
                          </a:r>
                          <a:r>
                            <a:rPr lang="en-US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; </a:t>
                          </a:r>
                          <a:r>
                            <a:rPr lang="en-US" sz="1800" i="1" baseline="0" dirty="0" err="1" smtClean="0">
                              <a:latin typeface="Times New Roman" pitchFamily="18" charset="0"/>
                              <a:cs typeface="Times New Roman" pitchFamily="18" charset="0"/>
                            </a:rPr>
                            <a:t>Schaekel</a:t>
                          </a:r>
                          <a:r>
                            <a:rPr lang="en-US" sz="1800" i="1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et. al, 2011]</a:t>
                          </a:r>
                          <a:endParaRPr lang="ru-RU" sz="1800" b="0" i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0" t="-496000" r="-99719" b="-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75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/>
              <a:t>Экспериментальные предпосылки</a:t>
            </a:r>
            <a:endParaRPr lang="ru-RU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9398" y="979560"/>
            <a:ext cx="8666951" cy="56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7" tIns="47875" rIns="95747" bIns="47875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925" indent="136525" algn="just" eaLnBrk="1" hangingPunct="1">
              <a:spcBef>
                <a:spcPts val="0"/>
              </a:spcBef>
            </a:pPr>
            <a:r>
              <a:rPr lang="ru-RU" sz="2000" dirty="0" smtClean="0"/>
              <a:t>Экспериментальные лабораторные и </a:t>
            </a:r>
            <a:r>
              <a:rPr lang="ru-RU" sz="2000" dirty="0"/>
              <a:t>полевые исследования СЭЭФ активно </a:t>
            </a:r>
            <a:r>
              <a:rPr lang="ru-RU" sz="2000" dirty="0" smtClean="0"/>
              <a:t>проводились в последние 30 лет и показали существенно более сложный характер эффекта по сравнению с теоретически ожидаемым:</a:t>
            </a:r>
          </a:p>
          <a:p>
            <a:pPr marL="377825" indent="-3429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отличие зависимостей результата СЭЭФ2 от управляющих параметров (частота, пористость, концентрация растворов) от теоретического описания </a:t>
            </a:r>
            <a:r>
              <a:rPr lang="en-US" sz="2000" dirty="0" smtClean="0"/>
              <a:t>[</a:t>
            </a:r>
            <a:r>
              <a:rPr lang="ru-RU" sz="2000" dirty="0" smtClean="0"/>
              <a:t>Агеева</a:t>
            </a:r>
            <a:r>
              <a:rPr lang="en-US" sz="2000" dirty="0" smtClean="0"/>
              <a:t> </a:t>
            </a:r>
            <a:r>
              <a:rPr lang="ru-RU" sz="2000" dirty="0" smtClean="0"/>
              <a:t>и др.</a:t>
            </a:r>
            <a:r>
              <a:rPr lang="en-US" sz="2000" dirty="0" smtClean="0"/>
              <a:t>, </a:t>
            </a:r>
            <a:r>
              <a:rPr lang="ru-RU" sz="2000" dirty="0" smtClean="0"/>
              <a:t>1999</a:t>
            </a:r>
            <a:r>
              <a:rPr lang="en-US" sz="2000" dirty="0" smtClean="0"/>
              <a:t>]</a:t>
            </a:r>
            <a:r>
              <a:rPr lang="ru-RU" sz="2000" dirty="0" smtClean="0"/>
              <a:t>;</a:t>
            </a:r>
          </a:p>
          <a:p>
            <a:pPr marL="377825" indent="-3429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проверка линейности СЭЭФ в полевых условиях </a:t>
            </a:r>
            <a:r>
              <a:rPr lang="en-US" sz="2000" dirty="0" smtClean="0"/>
              <a:t>[Butler et al., 1999];</a:t>
            </a:r>
            <a:endParaRPr lang="ru-RU" sz="2000" dirty="0" smtClean="0"/>
          </a:p>
          <a:p>
            <a:pPr marL="377825" indent="-3429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наблюдение резонансных явлений – комбинационных гармоник </a:t>
            </a:r>
            <a:r>
              <a:rPr lang="en-US" sz="2000" dirty="0" smtClean="0"/>
              <a:t>[</a:t>
            </a:r>
            <a:r>
              <a:rPr lang="ru-RU" sz="2000" dirty="0" err="1" smtClean="0"/>
              <a:t>Гульельми</a:t>
            </a:r>
            <a:r>
              <a:rPr lang="ru-RU" sz="2000" dirty="0" smtClean="0"/>
              <a:t>, 1989</a:t>
            </a:r>
            <a:r>
              <a:rPr lang="en-US" sz="2000" dirty="0" smtClean="0"/>
              <a:t>]</a:t>
            </a:r>
            <a:r>
              <a:rPr lang="ru-RU" sz="2000" dirty="0" smtClean="0"/>
              <a:t>, автоколебаний </a:t>
            </a:r>
            <a:r>
              <a:rPr lang="en-US" sz="2000" dirty="0" smtClean="0"/>
              <a:t>[</a:t>
            </a:r>
            <a:r>
              <a:rPr lang="en-US" sz="2000" dirty="0" err="1" smtClean="0"/>
              <a:t>Kamshilin</a:t>
            </a:r>
            <a:r>
              <a:rPr lang="en-US" sz="2000" dirty="0" smtClean="0"/>
              <a:t>,</a:t>
            </a:r>
            <a:r>
              <a:rPr lang="ru-RU" sz="2000" dirty="0" smtClean="0"/>
              <a:t> 2004</a:t>
            </a:r>
            <a:r>
              <a:rPr lang="en-US" sz="2000" dirty="0" smtClean="0"/>
              <a:t>] </a:t>
            </a:r>
            <a:r>
              <a:rPr lang="ru-RU" sz="2000" dirty="0" smtClean="0"/>
              <a:t>и параметрического резонанса </a:t>
            </a:r>
            <a:r>
              <a:rPr lang="en-US" sz="2000" dirty="0" smtClean="0"/>
              <a:t>[</a:t>
            </a:r>
            <a:r>
              <a:rPr lang="ru-RU" sz="2000" dirty="0" smtClean="0"/>
              <a:t>Камшилин, 2018</a:t>
            </a:r>
            <a:r>
              <a:rPr lang="en-US" sz="2000" dirty="0" smtClean="0"/>
              <a:t>]</a:t>
            </a:r>
            <a:r>
              <a:rPr lang="ru-RU" sz="2000" dirty="0" smtClean="0"/>
              <a:t>;</a:t>
            </a:r>
          </a:p>
          <a:p>
            <a:pPr marL="377825" indent="-3429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трудность выделения «быстрых» волн в лабораторных и полевых экспериментах </a:t>
            </a:r>
            <a:r>
              <a:rPr lang="en-US" sz="2000" dirty="0" smtClean="0"/>
              <a:t>[</a:t>
            </a:r>
            <a:r>
              <a:rPr lang="ru-RU" sz="2000" dirty="0" smtClean="0"/>
              <a:t>Светов, </a:t>
            </a:r>
            <a:r>
              <a:rPr lang="ru-RU" sz="2000" dirty="0" smtClean="0"/>
              <a:t>2008</a:t>
            </a:r>
            <a:r>
              <a:rPr lang="en-US" sz="2000" dirty="0" smtClean="0"/>
              <a:t>; </a:t>
            </a:r>
            <a:r>
              <a:rPr lang="en-US" sz="2000" dirty="0" err="1" smtClean="0"/>
              <a:t>Schaekel</a:t>
            </a:r>
            <a:r>
              <a:rPr lang="en-US" sz="2000" dirty="0" smtClean="0"/>
              <a:t> et al., 2011</a:t>
            </a:r>
            <a:r>
              <a:rPr lang="en-US" sz="2000" dirty="0" smtClean="0"/>
              <a:t>]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pPr marL="377825" indent="-3429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влияние неоднородности насыщения на СЭЭФ </a:t>
            </a:r>
            <a:r>
              <a:rPr lang="en-US" sz="2000" dirty="0" smtClean="0"/>
              <a:t>[</a:t>
            </a:r>
            <a:r>
              <a:rPr lang="en-US" sz="2000" dirty="0" err="1" smtClean="0"/>
              <a:t>Bordes</a:t>
            </a:r>
            <a:r>
              <a:rPr lang="en-US" sz="2000" dirty="0" smtClean="0"/>
              <a:t> et al., 2015];</a:t>
            </a:r>
            <a:endParaRPr lang="ru-RU" sz="2000" dirty="0" smtClean="0"/>
          </a:p>
          <a:p>
            <a:pPr marL="377825" indent="-3429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выявление эффективных в плане СЭЭФ горных пород (в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искусственно созданных) и флюидов </a:t>
            </a:r>
            <a:r>
              <a:rPr lang="en-US" sz="2000" dirty="0" smtClean="0"/>
              <a:t>[</a:t>
            </a:r>
            <a:r>
              <a:rPr lang="en-US" sz="2000" dirty="0" err="1" smtClean="0"/>
              <a:t>Schakel</a:t>
            </a:r>
            <a:r>
              <a:rPr lang="en-US" sz="2000" dirty="0" smtClean="0"/>
              <a:t> et al., 2009</a:t>
            </a:r>
            <a:r>
              <a:rPr lang="ru-RU" sz="2000" dirty="0" smtClean="0"/>
              <a:t>; </a:t>
            </a:r>
            <a:r>
              <a:rPr lang="en-US" sz="2000" dirty="0" err="1" smtClean="0"/>
              <a:t>Smeulders</a:t>
            </a:r>
            <a:r>
              <a:rPr lang="en-US" sz="2000" dirty="0" smtClean="0"/>
              <a:t> et al., 2015];</a:t>
            </a:r>
          </a:p>
          <a:p>
            <a:pPr marL="377825" indent="-3429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/>
              <a:t>проблема соответствия </a:t>
            </a:r>
            <a:r>
              <a:rPr lang="ru-RU" sz="2000" dirty="0" smtClean="0"/>
              <a:t>теоретических и экспериментальных данных</a:t>
            </a:r>
            <a:r>
              <a:rPr lang="en-US" sz="2000" dirty="0" smtClean="0"/>
              <a:t> [</a:t>
            </a:r>
            <a:r>
              <a:rPr lang="en-US" sz="2000" dirty="0" err="1" smtClean="0"/>
              <a:t>Schoemaker</a:t>
            </a:r>
            <a:r>
              <a:rPr lang="en-US" sz="2000" dirty="0" smtClean="0"/>
              <a:t> et al., 2008</a:t>
            </a:r>
            <a:r>
              <a:rPr lang="ru-RU" sz="2000" dirty="0" smtClean="0"/>
              <a:t>, 2012; </a:t>
            </a:r>
            <a:r>
              <a:rPr lang="en-US" sz="2000" dirty="0" err="1" smtClean="0"/>
              <a:t>Grobbe</a:t>
            </a:r>
            <a:r>
              <a:rPr lang="en-US" sz="2000" dirty="0" smtClean="0"/>
              <a:t> et al., </a:t>
            </a:r>
            <a:r>
              <a:rPr lang="ru-RU" sz="2000" dirty="0" smtClean="0"/>
              <a:t>2012</a:t>
            </a:r>
            <a:r>
              <a:rPr lang="en-US" sz="2000" dirty="0" smtClean="0"/>
              <a:t>];</a:t>
            </a:r>
            <a:endParaRPr lang="ru-RU" sz="2000" dirty="0" smtClean="0"/>
          </a:p>
          <a:p>
            <a:pPr marL="377825" indent="-342900" algn="just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/>
              <a:t>проблема соответствия лабораторных и полевых экспериментов.</a:t>
            </a:r>
          </a:p>
        </p:txBody>
      </p:sp>
    </p:spTree>
    <p:extLst>
      <p:ext uri="{BB962C8B-B14F-4D97-AF65-F5344CB8AC3E}">
        <p14:creationId xmlns:p14="http://schemas.microsoft.com/office/powerpoint/2010/main" val="24355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/>
              <a:t>Нелинейные сейсмоэлектрические преобразования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7772685"/>
                  </p:ext>
                </p:extLst>
              </p:nvPr>
            </p:nvGraphicFramePr>
            <p:xfrm>
              <a:off x="229398" y="755542"/>
              <a:ext cx="8666950" cy="51996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91871"/>
                    <a:gridCol w="5775079"/>
                  </a:tblGrid>
                  <a:tr h="30638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Тип нелинейности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Условия возникновения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72146">
                    <a:tc>
                      <a:txBody>
                        <a:bodyPr/>
                        <a:lstStyle/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Амплитудная</a:t>
                          </a:r>
                        </a:p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effectLst/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smtClean="0">
                                        <a:effectLst/>
                                        <a:latin typeface="Cambria Math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en-US" sz="1600" smtClean="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den>
                                </m:f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𝑓𝑢𝑛𝑐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)≠</m:t>
                                </m:r>
                                <m:r>
                                  <a:rPr lang="en-US" sz="1600">
                                    <a:effectLst/>
                                    <a:latin typeface="Cambria Math"/>
                                  </a:rPr>
                                  <m:t>𝑐𝑜𝑛𝑠𝑡</m:t>
                                </m:r>
                                <m:r>
                                  <m:rPr>
                                    <m:nor/>
                                  </m:rPr>
                                  <a:rPr lang="ru-RU" sz="1600">
                                    <a:effectLst/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		</m:t>
                                </m:r>
                              </m:oMath>
                            </m:oMathPara>
                          </a14:m>
                          <a:endParaRPr kumimoji="0" lang="ru-RU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20675" marR="0" lvl="0" indent="-28575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неравномерное заполнение малых и крупных пор флюидом;</a:t>
                          </a:r>
                        </a:p>
                        <a:p>
                          <a:pPr marL="320675" marR="0" lvl="0" indent="-28575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наличие пор с размерами, сопоставимыми с толщиной двойного электрического слоя;</a:t>
                          </a:r>
                        </a:p>
                        <a:p>
                          <a:pPr marL="320675" marR="0" lvl="0" indent="-28575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наличие неоднородностей на всех масштабах рассмотрения среды (концепция Садовского М.А.).</a:t>
                          </a: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«Аддитивная»</a:t>
                          </a:r>
                        </a:p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mtClean="0">
                                    <a:effectLst/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aseline="-25000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aseline="-25000" smtClean="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) ≠  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aseline="-25000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) +</m:t>
                                </m:r>
                                <m:r>
                                  <a:rPr lang="en-US" sz="1600" smtClean="0">
                                    <a:effectLst/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baseline="-25000" smtClean="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1600" smtClean="0"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ru-RU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- неполное насыщение пор флюидом и модуляция электрических параметров упругим воздействием</a:t>
                          </a: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810559">
                    <a:tc>
                      <a:txBody>
                        <a:bodyPr/>
                        <a:lstStyle/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«Нарушение» закона Ома</a:t>
                          </a:r>
                        </a:p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pPr marL="34925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6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1600" baseline="-25000">
                                        <a:effectLst/>
                                        <a:latin typeface="Cambria Math"/>
                                      </a:rPr>
                                      <m:t>𝑚𝑒𝑎𝑠</m:t>
                                    </m:r>
                                    <m:r>
                                      <a:rPr lang="ru-RU" sz="16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>
                                    <a:effectLst/>
                                    <a:latin typeface="Cambria Math"/>
                                  </a:rPr>
                                  <m:t>σ</m:t>
                                </m:r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·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1600" baseline="-25000">
                                        <a:effectLst/>
                                        <a:latin typeface="Cambria Math"/>
                                      </a:rPr>
                                      <m:t>𝑚𝑒𝑎𝑠</m:t>
                                    </m:r>
                                  </m:sub>
                                </m:sSub>
                                <m:r>
                                  <a:rPr lang="ru-RU" sz="1600">
                                    <a:effectLst/>
                                    <a:latin typeface="Cambria Math"/>
                                  </a:rPr>
                                  <m:t> – </m:t>
                                </m:r>
                                <m:sSub>
                                  <m:sSubPr>
                                    <m:ctrlPr>
                                      <a:rPr lang="ru-RU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1600" baseline="30000">
                                        <a:effectLst/>
                                        <a:latin typeface="Cambria Math"/>
                                      </a:rPr>
                                      <m:t>𝑒𝑥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ru-RU" sz="1600">
                                    <a:effectLst/>
                                    <a:latin typeface="Times New Roman" pitchFamily="18" charset="0"/>
                                    <a:cs typeface="Times New Roman" pitchFamily="18" charset="0"/>
                                  </a:rPr>
                                  <m:t>	</m:t>
                                </m:r>
                              </m:oMath>
                            </m:oMathPara>
                          </a14:m>
                          <a:endParaRPr kumimoji="0" lang="ru-RU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 высокая эффективность</a:t>
                          </a:r>
                          <a:r>
                            <a:rPr lang="ru-RU" sz="1800" b="0" i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сейсмоэлектрического преобразования</a:t>
                          </a:r>
                          <a:endParaRPr lang="ru-RU" sz="1800" b="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7772685"/>
                  </p:ext>
                </p:extLst>
              </p:nvPr>
            </p:nvGraphicFramePr>
            <p:xfrm>
              <a:off x="229398" y="755542"/>
              <a:ext cx="8666950" cy="51996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91871"/>
                    <a:gridCol w="5775079"/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Тип нелинейности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Условия возникновения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17373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1" t="-22807" r="-200000" b="-178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20675" marR="0" lvl="0" indent="-28575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неравномерное заполнение малых и крупных пор флюидом;</a:t>
                          </a:r>
                        </a:p>
                        <a:p>
                          <a:pPr marL="320675" marR="0" lvl="0" indent="-28575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наличие пор с размерами, сопоставимыми с толщиной двойного электрического слоя;</a:t>
                          </a:r>
                        </a:p>
                        <a:p>
                          <a:pPr marL="320675" marR="0" lvl="0" indent="-28575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Char char="-"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наличие неоднородностей на всех масштабах рассмотрения среды (концепция Садовского М.А.).</a:t>
                          </a: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22860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1" t="-93333" r="-200000" b="-354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  <a:latin typeface="Times New Roman" pitchFamily="18" charset="0"/>
                              <a:cs typeface="Times New Roman" pitchFamily="18" charset="0"/>
                            </a:rPr>
                            <a:t>- неполное насыщение пор флюидом и модуляция электрических параметров упругим воздействием</a:t>
                          </a: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34925" marR="0" lvl="0" indent="0" algn="just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8105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1" t="-545113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ru-RU" sz="1800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- высокая эффективность</a:t>
                          </a:r>
                          <a:r>
                            <a:rPr lang="ru-RU" sz="1800" b="0" i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сейсмоэлектрического преобразования</a:t>
                          </a:r>
                          <a:endParaRPr lang="ru-RU" sz="1800" b="0" i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2050" name="Picture 2" descr="D:\PK\BUFER_PK\2019_06(июнь)_04__07 конф М Тригг эфф ИДГ РАН (_06_04)\мат к (нов)\Модель неполнонасыщ пор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b="6925"/>
          <a:stretch/>
        </p:blipFill>
        <p:spPr bwMode="auto">
          <a:xfrm>
            <a:off x="3805241" y="3467100"/>
            <a:ext cx="4371304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/>
              <a:t>Направления возможных исследований СЭЭФ</a:t>
            </a:r>
          </a:p>
          <a:p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82903"/>
              </p:ext>
            </p:extLst>
          </p:nvPr>
        </p:nvGraphicFramePr>
        <p:xfrm>
          <a:off x="254974" y="1256329"/>
          <a:ext cx="8625256" cy="509797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66295"/>
                <a:gridCol w="5758961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Исследуемая особенность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Значимость направления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31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Нелокальный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характер сейсмоэлектрического преобразования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определение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электрокинетических характеристик системы флюид-скелет (лаб. исследования);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получение информации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 удаленных областях среды (разведка);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возможность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возникновения обратной связи в геосистемах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 системах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распределенными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параметрами и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триггерных эффектов 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фунд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исследования)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31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Неполное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флюидонасыщение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 степени и последовательности  (малые и крупные поры) заполнения порового пространства (лаб.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исследования)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пороговый характер изменения свойств среды при насыщении (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фунд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исследования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317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«Нарушение» закона Ома и закона Гука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исследование взаимосвязей между различными петрофизическими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параметрами по диссипативным свойствам горных пород (лаб. исследования);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6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 bwMode="auto">
          <a:xfrm>
            <a:off x="408334" y="5565139"/>
            <a:ext cx="2018802" cy="441885"/>
          </a:xfrm>
          <a:prstGeom prst="ellips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Цилиндр 61"/>
          <p:cNvSpPr/>
          <p:nvPr/>
        </p:nvSpPr>
        <p:spPr>
          <a:xfrm>
            <a:off x="408334" y="1860495"/>
            <a:ext cx="2016224" cy="4104456"/>
          </a:xfrm>
          <a:prstGeom prst="can">
            <a:avLst>
              <a:gd name="adj" fmla="val 21511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Цилиндр 62"/>
          <p:cNvSpPr/>
          <p:nvPr/>
        </p:nvSpPr>
        <p:spPr>
          <a:xfrm flipV="1">
            <a:off x="408334" y="1860495"/>
            <a:ext cx="2016224" cy="4104456"/>
          </a:xfrm>
          <a:prstGeom prst="can">
            <a:avLst>
              <a:gd name="adj" fmla="val 21511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08334" y="3804711"/>
            <a:ext cx="2016224" cy="432048"/>
          </a:xfrm>
          <a:prstGeom prst="ellips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380739" y="2037090"/>
            <a:ext cx="72000" cy="720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380739" y="3981306"/>
            <a:ext cx="72000" cy="720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1416446" y="4020735"/>
            <a:ext cx="0" cy="5400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016351" y="4258825"/>
                <a:ext cx="3880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en-US" sz="1600" b="1" i="1" kern="0" dirty="0" smtClean="0">
                    <a:solidFill>
                      <a:sysClr val="windowText" lastClr="000000"/>
                    </a:solidFill>
                    <a:cs typeface="Times New Roman" pitchFamily="18" charset="0"/>
                  </a:rPr>
                  <a:t>̅</a:t>
                </a:r>
                <a:r>
                  <a:rPr lang="en-US" sz="1600" i="1" kern="0" dirty="0" smtClean="0">
                    <a:solidFill>
                      <a:sysClr val="windowText" lastClr="000000"/>
                    </a:solidFill>
                    <a:cs typeface="Times New Roman" pitchFamily="18" charset="0"/>
                  </a:rPr>
                  <a:t>j</a:t>
                </a:r>
                <a14:m>
                  <m:oMath xmlns:m="http://schemas.openxmlformats.org/officeDocument/2006/math">
                    <m:r>
                      <a:rPr lang="en-US" sz="1600" i="1" kern="0" baseline="30000" dirty="0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itchFamily="18" charset="0"/>
                      </a:rPr>
                      <m:t>𝑒𝑥</m:t>
                    </m:r>
                  </m:oMath>
                </a14:m>
                <a:endParaRPr lang="ru-RU" sz="1600" kern="0" baseline="30000" dirty="0">
                  <a:solidFill>
                    <a:sysClr val="windowText" lastClr="0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351" y="4258825"/>
                <a:ext cx="388055" cy="338554"/>
              </a:xfrm>
              <a:prstGeom prst="rect">
                <a:avLst/>
              </a:prstGeom>
              <a:blipFill rotWithShape="1">
                <a:blip r:embed="rId2"/>
                <a:stretch>
                  <a:fillRect l="-7937"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Соединительная линия уступом 11"/>
          <p:cNvCxnSpPr/>
          <p:nvPr/>
        </p:nvCxnSpPr>
        <p:spPr bwMode="auto">
          <a:xfrm flipV="1">
            <a:off x="2424558" y="4277034"/>
            <a:ext cx="720000" cy="15480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49" name="Соединительная линия уступом 48"/>
          <p:cNvCxnSpPr/>
          <p:nvPr/>
        </p:nvCxnSpPr>
        <p:spPr bwMode="auto">
          <a:xfrm>
            <a:off x="2424558" y="2037090"/>
            <a:ext cx="720000" cy="1584000"/>
          </a:xfrm>
          <a:prstGeom prst="bent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8" name="Равнобедренный треугольник 17"/>
          <p:cNvSpPr/>
          <p:nvPr/>
        </p:nvSpPr>
        <p:spPr bwMode="auto">
          <a:xfrm rot="5400000">
            <a:off x="2843465" y="3565744"/>
            <a:ext cx="1363506" cy="761320"/>
          </a:xfrm>
          <a:prstGeom prst="triangl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2514558" y="5970443"/>
            <a:ext cx="391554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1223202" y="4763989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̅j</a:t>
            </a:r>
            <a:r>
              <a:rPr lang="el-GR" sz="1600" i="1" kern="0" baseline="30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1600" i="1" kern="0" dirty="0" smtClean="0">
                <a:solidFill>
                  <a:sysClr val="windowText" lastClr="000000"/>
                </a:solidFill>
              </a:rPr>
              <a:t>≈</a:t>
            </a:r>
            <a:r>
              <a:rPr lang="ru-RU" sz="16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 flipV="1">
            <a:off x="1589755" y="4488735"/>
            <a:ext cx="72000" cy="720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 стрелкой 91"/>
          <p:cNvCxnSpPr>
            <a:stCxn id="81" idx="4"/>
          </p:cNvCxnSpPr>
          <p:nvPr/>
        </p:nvCxnSpPr>
        <p:spPr>
          <a:xfrm flipV="1">
            <a:off x="1625755" y="3981306"/>
            <a:ext cx="0" cy="507429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 w="med" len="lg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1683620" y="423788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̅j</a:t>
            </a:r>
            <a:endParaRPr lang="ru-RU" sz="1600" kern="0" baseline="-25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443272" y="5979107"/>
            <a:ext cx="534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i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kern="0" baseline="-250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meas</a:t>
            </a:r>
            <a:endParaRPr lang="ru-RU" sz="1600" kern="0" baseline="-25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3"/>
          <p:cNvSpPr txBox="1">
            <a:spLocks noChangeArrowheads="1"/>
          </p:cNvSpPr>
          <p:nvPr/>
        </p:nvSpPr>
        <p:spPr bwMode="auto">
          <a:xfrm>
            <a:off x="2528945" y="1327242"/>
            <a:ext cx="15929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algn="l" eaLnBrk="1" hangingPunct="1">
              <a:spcBef>
                <a:spcPts val="0"/>
              </a:spcBef>
            </a:pPr>
            <a:r>
              <a:rPr lang="ru-RU" sz="1600" dirty="0" smtClean="0"/>
              <a:t>ультразвуковой</a:t>
            </a:r>
          </a:p>
          <a:p>
            <a:pPr indent="0" algn="l" eaLnBrk="1" hangingPunct="1">
              <a:spcBef>
                <a:spcPts val="0"/>
              </a:spcBef>
            </a:pPr>
            <a:r>
              <a:rPr lang="ru-RU" sz="1600" dirty="0" smtClean="0"/>
              <a:t>излучатель</a:t>
            </a:r>
          </a:p>
        </p:txBody>
      </p:sp>
      <p:cxnSp>
        <p:nvCxnSpPr>
          <p:cNvPr id="99" name="Прямая соединительная линия 98"/>
          <p:cNvCxnSpPr>
            <a:stCxn id="2" idx="5"/>
            <a:endCxn id="100" idx="1"/>
          </p:cNvCxnSpPr>
          <p:nvPr/>
        </p:nvCxnSpPr>
        <p:spPr bwMode="auto">
          <a:xfrm>
            <a:off x="2131489" y="2202519"/>
            <a:ext cx="910293" cy="4307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0" name="Text Box 3"/>
          <p:cNvSpPr txBox="1">
            <a:spLocks noChangeArrowheads="1"/>
          </p:cNvSpPr>
          <p:nvPr/>
        </p:nvSpPr>
        <p:spPr bwMode="auto">
          <a:xfrm>
            <a:off x="3041782" y="2510147"/>
            <a:ext cx="10801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algn="l" eaLnBrk="1" hangingPunct="1">
              <a:spcBef>
                <a:spcPts val="0"/>
              </a:spcBef>
            </a:pPr>
            <a:r>
              <a:rPr lang="ru-RU" sz="1600" dirty="0" smtClean="0"/>
              <a:t>электрод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 bwMode="auto">
          <a:xfrm>
            <a:off x="1876262" y="5970443"/>
            <a:ext cx="448037" cy="6148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Text Box 3"/>
          <p:cNvSpPr txBox="1">
            <a:spLocks noChangeArrowheads="1"/>
          </p:cNvSpPr>
          <p:nvPr/>
        </p:nvSpPr>
        <p:spPr bwMode="auto">
          <a:xfrm>
            <a:off x="2353335" y="6469007"/>
            <a:ext cx="9016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spcBef>
                <a:spcPts val="0"/>
              </a:spcBef>
            </a:pPr>
            <a:r>
              <a:rPr lang="ru-RU" sz="1600" dirty="0" smtClean="0"/>
              <a:t>электрод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 bwMode="auto">
          <a:xfrm>
            <a:off x="3400425" y="4165751"/>
            <a:ext cx="145413" cy="6114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 Box 3"/>
          <p:cNvSpPr txBox="1">
            <a:spLocks noChangeArrowheads="1"/>
          </p:cNvSpPr>
          <p:nvPr/>
        </p:nvSpPr>
        <p:spPr bwMode="auto">
          <a:xfrm>
            <a:off x="2897767" y="4813823"/>
            <a:ext cx="144563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spcBef>
                <a:spcPts val="0"/>
              </a:spcBef>
            </a:pPr>
            <a:r>
              <a:rPr lang="ru-RU" sz="1600" dirty="0" smtClean="0"/>
              <a:t>внешняя измерительная электронная схема</a:t>
            </a:r>
          </a:p>
        </p:txBody>
      </p:sp>
      <p:cxnSp>
        <p:nvCxnSpPr>
          <p:cNvPr id="105" name="Прямая соединительная линия 104"/>
          <p:cNvCxnSpPr>
            <a:endCxn id="106" idx="1"/>
          </p:cNvCxnSpPr>
          <p:nvPr/>
        </p:nvCxnSpPr>
        <p:spPr bwMode="auto">
          <a:xfrm flipV="1">
            <a:off x="1961662" y="3007059"/>
            <a:ext cx="1097852" cy="3666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Text Box 3"/>
          <p:cNvSpPr txBox="1">
            <a:spLocks noChangeArrowheads="1"/>
          </p:cNvSpPr>
          <p:nvPr/>
        </p:nvSpPr>
        <p:spPr bwMode="auto">
          <a:xfrm>
            <a:off x="3059514" y="2883948"/>
            <a:ext cx="117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algn="l" eaLnBrk="1" hangingPunct="1">
              <a:spcBef>
                <a:spcPts val="0"/>
              </a:spcBef>
            </a:pPr>
            <a:r>
              <a:rPr lang="ru-RU" sz="1600" dirty="0" smtClean="0"/>
              <a:t>образец</a:t>
            </a:r>
          </a:p>
        </p:txBody>
      </p:sp>
      <p:grpSp>
        <p:nvGrpSpPr>
          <p:cNvPr id="56" name="Группа 55"/>
          <p:cNvGrpSpPr/>
          <p:nvPr/>
        </p:nvGrpSpPr>
        <p:grpSpPr>
          <a:xfrm rot="16200000">
            <a:off x="-1047148" y="3645267"/>
            <a:ext cx="3713465" cy="565500"/>
            <a:chOff x="2804174" y="3877598"/>
            <a:chExt cx="5455517" cy="565500"/>
          </a:xfrm>
        </p:grpSpPr>
        <p:sp>
          <p:nvSpPr>
            <p:cNvPr id="57" name="Дуга 56"/>
            <p:cNvSpPr/>
            <p:nvPr/>
          </p:nvSpPr>
          <p:spPr bwMode="auto">
            <a:xfrm>
              <a:off x="2804174" y="4010127"/>
              <a:ext cx="717791" cy="418482"/>
            </a:xfrm>
            <a:prstGeom prst="arc">
              <a:avLst>
                <a:gd name="adj1" fmla="val 11474613"/>
                <a:gd name="adj2" fmla="val 20859532"/>
              </a:avLst>
            </a:prstGeom>
            <a:noFill/>
            <a:ln w="28575" cap="flat" cmpd="sng" algn="ctr">
              <a:solidFill>
                <a:srgbClr val="DABC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Дуга 57"/>
            <p:cNvSpPr/>
            <p:nvPr/>
          </p:nvSpPr>
          <p:spPr bwMode="auto">
            <a:xfrm flipV="1">
              <a:off x="3482832" y="3877598"/>
              <a:ext cx="717791" cy="418482"/>
            </a:xfrm>
            <a:prstGeom prst="arc">
              <a:avLst>
                <a:gd name="adj1" fmla="val 11395481"/>
                <a:gd name="adj2" fmla="val 20882120"/>
              </a:avLst>
            </a:prstGeom>
            <a:noFill/>
            <a:ln w="28575" cap="flat" cmpd="sng" algn="ctr">
              <a:solidFill>
                <a:srgbClr val="DABC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Дуга 58"/>
            <p:cNvSpPr/>
            <p:nvPr/>
          </p:nvSpPr>
          <p:spPr bwMode="auto">
            <a:xfrm>
              <a:off x="4159110" y="4015090"/>
              <a:ext cx="717791" cy="418482"/>
            </a:xfrm>
            <a:prstGeom prst="arc">
              <a:avLst>
                <a:gd name="adj1" fmla="val 11474613"/>
                <a:gd name="adj2" fmla="val 20859532"/>
              </a:avLst>
            </a:prstGeom>
            <a:noFill/>
            <a:ln w="28575" cap="flat" cmpd="sng" algn="ctr">
              <a:solidFill>
                <a:srgbClr val="DABC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Дуга 59"/>
            <p:cNvSpPr/>
            <p:nvPr/>
          </p:nvSpPr>
          <p:spPr bwMode="auto">
            <a:xfrm flipV="1">
              <a:off x="4835387" y="3877799"/>
              <a:ext cx="717791" cy="418482"/>
            </a:xfrm>
            <a:prstGeom prst="arc">
              <a:avLst>
                <a:gd name="adj1" fmla="val 11395481"/>
                <a:gd name="adj2" fmla="val 20882120"/>
              </a:avLst>
            </a:prstGeom>
            <a:noFill/>
            <a:ln w="28575" cap="flat" cmpd="sng" algn="ctr">
              <a:solidFill>
                <a:srgbClr val="DABC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Дуга 60"/>
            <p:cNvSpPr/>
            <p:nvPr/>
          </p:nvSpPr>
          <p:spPr bwMode="auto">
            <a:xfrm>
              <a:off x="5510687" y="4019653"/>
              <a:ext cx="717791" cy="418482"/>
            </a:xfrm>
            <a:prstGeom prst="arc">
              <a:avLst>
                <a:gd name="adj1" fmla="val 11474613"/>
                <a:gd name="adj2" fmla="val 20859532"/>
              </a:avLst>
            </a:prstGeom>
            <a:noFill/>
            <a:ln w="28575" cap="flat" cmpd="sng" algn="ctr">
              <a:solidFill>
                <a:srgbClr val="DABC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Дуга 65"/>
            <p:cNvSpPr/>
            <p:nvPr/>
          </p:nvSpPr>
          <p:spPr bwMode="auto">
            <a:xfrm flipV="1">
              <a:off x="6189345" y="3887124"/>
              <a:ext cx="717791" cy="418482"/>
            </a:xfrm>
            <a:prstGeom prst="arc">
              <a:avLst>
                <a:gd name="adj1" fmla="val 11395481"/>
                <a:gd name="adj2" fmla="val 20882120"/>
              </a:avLst>
            </a:prstGeom>
            <a:noFill/>
            <a:ln w="28575" cap="flat" cmpd="sng" algn="ctr">
              <a:solidFill>
                <a:srgbClr val="DABC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Дуга 68"/>
            <p:cNvSpPr/>
            <p:nvPr/>
          </p:nvSpPr>
          <p:spPr bwMode="auto">
            <a:xfrm>
              <a:off x="6865623" y="4024616"/>
              <a:ext cx="717791" cy="418482"/>
            </a:xfrm>
            <a:prstGeom prst="arc">
              <a:avLst>
                <a:gd name="adj1" fmla="val 11474613"/>
                <a:gd name="adj2" fmla="val 20859532"/>
              </a:avLst>
            </a:prstGeom>
            <a:noFill/>
            <a:ln w="28575" cap="flat" cmpd="sng" algn="ctr">
              <a:solidFill>
                <a:srgbClr val="DABC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Дуга 69"/>
            <p:cNvSpPr/>
            <p:nvPr/>
          </p:nvSpPr>
          <p:spPr bwMode="auto">
            <a:xfrm flipV="1">
              <a:off x="7541900" y="3887325"/>
              <a:ext cx="717791" cy="418482"/>
            </a:xfrm>
            <a:prstGeom prst="arc">
              <a:avLst>
                <a:gd name="adj1" fmla="val 11395481"/>
                <a:gd name="adj2" fmla="val 20882120"/>
              </a:avLst>
            </a:prstGeom>
            <a:noFill/>
            <a:ln w="28575" cap="flat" cmpd="sng" algn="ctr">
              <a:solidFill>
                <a:srgbClr val="DABCB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Овал 1"/>
          <p:cNvSpPr/>
          <p:nvPr/>
        </p:nvSpPr>
        <p:spPr bwMode="auto">
          <a:xfrm>
            <a:off x="408334" y="1825347"/>
            <a:ext cx="2018802" cy="441885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/>
              <a:t>Направления возможных исследований </a:t>
            </a:r>
            <a:r>
              <a:rPr lang="ru-RU" dirty="0" smtClean="0"/>
              <a:t>СЭЭФ:</a:t>
            </a:r>
            <a:endParaRPr lang="ru-RU" dirty="0"/>
          </a:p>
          <a:p>
            <a:r>
              <a:rPr lang="ru-RU" dirty="0" smtClean="0"/>
              <a:t>изменение лабораторной методики</a:t>
            </a:r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4892598" y="1191287"/>
            <a:ext cx="3866480" cy="4221434"/>
            <a:chOff x="2051721" y="1143594"/>
            <a:chExt cx="3866480" cy="4221434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425"/>
            <a:stretch/>
          </p:blipFill>
          <p:spPr bwMode="auto">
            <a:xfrm>
              <a:off x="2051721" y="1611016"/>
              <a:ext cx="3866480" cy="3561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Прямая соединительная линия 39"/>
            <p:cNvCxnSpPr>
              <a:stCxn id="51" idx="0"/>
            </p:cNvCxnSpPr>
            <p:nvPr/>
          </p:nvCxnSpPr>
          <p:spPr bwMode="auto">
            <a:xfrm flipV="1">
              <a:off x="3131522" y="4208377"/>
              <a:ext cx="360358" cy="36517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1" name="Прямая соединительная линия 40"/>
            <p:cNvCxnSpPr/>
            <p:nvPr/>
          </p:nvCxnSpPr>
          <p:spPr bwMode="auto">
            <a:xfrm flipH="1">
              <a:off x="2617722" y="1699647"/>
              <a:ext cx="226086" cy="9372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43" name="Text Box 3"/>
            <p:cNvSpPr txBox="1">
              <a:spLocks noChangeArrowheads="1"/>
            </p:cNvSpPr>
            <p:nvPr/>
          </p:nvSpPr>
          <p:spPr bwMode="auto">
            <a:xfrm>
              <a:off x="2051721" y="1143594"/>
              <a:ext cx="1511531" cy="55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noAutofit/>
            </a:bodyPr>
            <a:lstStyle>
              <a:lvl1pPr indent="182563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indent="0" algn="ctr" eaLnBrk="1" hangingPunct="1">
                <a:spcBef>
                  <a:spcPts val="0"/>
                </a:spcBef>
              </a:pPr>
              <a:r>
                <a:rPr lang="ru-RU" sz="1600" dirty="0" smtClean="0"/>
                <a:t>исследуемый</a:t>
              </a:r>
            </a:p>
            <a:p>
              <a:pPr indent="0" algn="ctr" eaLnBrk="1" hangingPunct="1">
                <a:spcBef>
                  <a:spcPts val="0"/>
                </a:spcBef>
              </a:pPr>
              <a:r>
                <a:rPr lang="ru-RU" sz="1600" dirty="0" smtClean="0"/>
                <a:t>образец </a:t>
              </a:r>
              <a:endParaRPr lang="ru-RU" sz="1600" dirty="0"/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3995935" y="4872585"/>
              <a:ext cx="192226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>
              <a:lvl1pPr indent="182563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indent="0" algn="ctr" eaLnBrk="1" hangingPunct="1">
                <a:spcBef>
                  <a:spcPts val="0"/>
                </a:spcBef>
              </a:pPr>
              <a:r>
                <a:rPr lang="ru-RU" sz="1600" dirty="0" smtClean="0"/>
                <a:t>трансформаторный</a:t>
              </a:r>
            </a:p>
            <a:p>
              <a:pPr indent="0" algn="ctr" eaLnBrk="1" hangingPunct="1">
                <a:spcBef>
                  <a:spcPts val="0"/>
                </a:spcBef>
              </a:pPr>
              <a:r>
                <a:rPr lang="ru-RU" sz="1600" dirty="0" smtClean="0"/>
                <a:t>датчик тока</a:t>
              </a:r>
              <a:endParaRPr lang="ru-RU" sz="1600" dirty="0"/>
            </a:p>
          </p:txBody>
        </p:sp>
        <p:cxnSp>
          <p:nvCxnSpPr>
            <p:cNvPr id="45" name="Прямая соединительная линия 44"/>
            <p:cNvCxnSpPr>
              <a:stCxn id="44" idx="0"/>
            </p:cNvCxnSpPr>
            <p:nvPr/>
          </p:nvCxnSpPr>
          <p:spPr bwMode="auto">
            <a:xfrm flipV="1">
              <a:off x="4957068" y="4581129"/>
              <a:ext cx="46980" cy="29145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6" name="Прямая соединительная линия 45"/>
            <p:cNvCxnSpPr>
              <a:stCxn id="47" idx="1"/>
            </p:cNvCxnSpPr>
            <p:nvPr/>
          </p:nvCxnSpPr>
          <p:spPr bwMode="auto">
            <a:xfrm flipH="1">
              <a:off x="3870969" y="1514982"/>
              <a:ext cx="485006" cy="7380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47" name="Text Box 3"/>
            <p:cNvSpPr txBox="1">
              <a:spLocks noChangeArrowheads="1"/>
            </p:cNvSpPr>
            <p:nvPr/>
          </p:nvSpPr>
          <p:spPr bwMode="auto">
            <a:xfrm>
              <a:off x="4355975" y="1268760"/>
              <a:ext cx="146454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>
              <a:lvl1pPr indent="182563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indent="0" algn="ctr" eaLnBrk="1" hangingPunct="1">
                <a:spcBef>
                  <a:spcPts val="0"/>
                </a:spcBef>
              </a:pPr>
              <a:r>
                <a:rPr lang="ru-RU" sz="1600" dirty="0" smtClean="0"/>
                <a:t>измерительные электроды</a:t>
              </a:r>
              <a:endParaRPr lang="ru-RU" sz="1600" dirty="0"/>
            </a:p>
          </p:txBody>
        </p:sp>
        <p:cxnSp>
          <p:nvCxnSpPr>
            <p:cNvPr id="48" name="Прямая соединительная линия 47"/>
            <p:cNvCxnSpPr>
              <a:stCxn id="47" idx="1"/>
            </p:cNvCxnSpPr>
            <p:nvPr/>
          </p:nvCxnSpPr>
          <p:spPr bwMode="auto">
            <a:xfrm flipH="1">
              <a:off x="2992569" y="1514982"/>
              <a:ext cx="1363406" cy="90590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0" name="Прямая соединительная линия 49"/>
            <p:cNvCxnSpPr>
              <a:stCxn id="51" idx="0"/>
            </p:cNvCxnSpPr>
            <p:nvPr/>
          </p:nvCxnSpPr>
          <p:spPr bwMode="auto">
            <a:xfrm flipV="1">
              <a:off x="3131522" y="4144869"/>
              <a:ext cx="853439" cy="42868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51" name="Text Box 3"/>
            <p:cNvSpPr txBox="1">
              <a:spLocks noChangeArrowheads="1"/>
            </p:cNvSpPr>
            <p:nvPr/>
          </p:nvSpPr>
          <p:spPr bwMode="auto">
            <a:xfrm>
              <a:off x="2411760" y="4573553"/>
              <a:ext cx="143952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0" rIns="36000" bIns="0">
              <a:spAutoFit/>
            </a:bodyPr>
            <a:lstStyle>
              <a:lvl1pPr indent="182563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957263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algn="ctr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indent="0" algn="ctr" eaLnBrk="1" hangingPunct="1">
                <a:spcBef>
                  <a:spcPts val="0"/>
                </a:spcBef>
              </a:pPr>
              <a:r>
                <a:rPr lang="ru-RU" sz="1600" dirty="0" smtClean="0"/>
                <a:t>ультразвуковые</a:t>
              </a:r>
            </a:p>
            <a:p>
              <a:pPr indent="0" algn="ctr" eaLnBrk="1" hangingPunct="1">
                <a:spcBef>
                  <a:spcPts val="0"/>
                </a:spcBef>
              </a:pPr>
              <a:r>
                <a:rPr lang="ru-RU" sz="1600" dirty="0" smtClean="0"/>
                <a:t>излучатель и</a:t>
              </a:r>
            </a:p>
            <a:p>
              <a:pPr indent="0" algn="ctr" eaLnBrk="1" hangingPunct="1">
                <a:spcBef>
                  <a:spcPts val="0"/>
                </a:spcBef>
              </a:pPr>
              <a:r>
                <a:rPr lang="ru-RU" sz="1600" dirty="0" smtClean="0"/>
                <a:t>приемник</a:t>
              </a:r>
            </a:p>
          </p:txBody>
        </p:sp>
      </p:grpSp>
      <p:sp>
        <p:nvSpPr>
          <p:cNvPr id="4" name="Стрелка вправо 3"/>
          <p:cNvSpPr/>
          <p:nvPr/>
        </p:nvSpPr>
        <p:spPr bwMode="auto">
          <a:xfrm>
            <a:off x="4121903" y="3427413"/>
            <a:ext cx="770695" cy="553893"/>
          </a:xfrm>
          <a:prstGeom prst="right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86909" y="3555572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6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̅j</a:t>
            </a:r>
            <a:r>
              <a:rPr lang="el-GR" sz="1600" i="1" kern="0" baseline="30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1600" i="1" kern="0" dirty="0">
                <a:solidFill>
                  <a:sysClr val="windowText" lastClr="000000"/>
                </a:solidFill>
              </a:rPr>
              <a:t>≠</a:t>
            </a:r>
            <a:r>
              <a:rPr lang="ru-RU" sz="1600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3"/>
              <p:cNvSpPr txBox="1">
                <a:spLocks noChangeArrowheads="1"/>
              </p:cNvSpPr>
              <p:nvPr/>
            </p:nvSpPr>
            <p:spPr bwMode="auto">
              <a:xfrm>
                <a:off x="4570114" y="5487393"/>
                <a:ext cx="4573886" cy="1327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5747" tIns="47875" rIns="95747" bIns="47875">
                <a:spAutoFit/>
              </a:bodyPr>
              <a:lstStyle>
                <a:lvl1pPr indent="182563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marL="177800" indent="-177800" algn="just" eaLnBrk="1" hangingPunct="1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ru-RU" sz="1600" dirty="0" smtClean="0"/>
                  <a:t>измерение тока без влияния контактных явлений;</a:t>
                </a:r>
                <a:endParaRPr lang="ru-RU" sz="1600" dirty="0"/>
              </a:p>
              <a:p>
                <a:pPr marL="177800" indent="-177800" algn="just" eaLnBrk="1" hangingPunct="1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ru-RU" sz="1600" dirty="0" smtClean="0"/>
                  <a:t>возможно разделение  </a:t>
                </a:r>
                <a:r>
                  <a:rPr lang="en-US" sz="1600" b="1" i="1" kern="0" dirty="0">
                    <a:solidFill>
                      <a:sysClr val="windowText" lastClr="000000"/>
                    </a:solidFill>
                  </a:rPr>
                  <a:t>̅</a:t>
                </a:r>
                <a:r>
                  <a:rPr lang="en-US" sz="1600" i="1" kern="0" dirty="0">
                    <a:solidFill>
                      <a:sysClr val="windowText" lastClr="000000"/>
                    </a:solidFill>
                  </a:rPr>
                  <a:t>j</a:t>
                </a:r>
                <a14:m>
                  <m:oMath xmlns:m="http://schemas.openxmlformats.org/officeDocument/2006/math">
                    <m:r>
                      <a:rPr lang="en-US" sz="1600" i="1" kern="0" baseline="30000" dirty="0">
                        <a:solidFill>
                          <a:sysClr val="windowText" lastClr="000000"/>
                        </a:solidFill>
                        <a:latin typeface="Cambria Math"/>
                      </a:rPr>
                      <m:t>𝑒𝑥</m:t>
                    </m:r>
                  </m:oMath>
                </a14:m>
                <a:r>
                  <a:rPr lang="ru-RU" sz="1600" dirty="0" smtClean="0"/>
                  <a:t> и  </a:t>
                </a:r>
                <a:r>
                  <a:rPr lang="en-US" sz="1600" b="1" i="1" kern="0" dirty="0" smtClean="0">
                    <a:solidFill>
                      <a:sysClr val="windowText" lastClr="000000"/>
                    </a:solidFill>
                  </a:rPr>
                  <a:t>̅</a:t>
                </a:r>
                <a:r>
                  <a:rPr lang="en-US" sz="1600" i="1" kern="0" dirty="0" smtClean="0">
                    <a:solidFill>
                      <a:sysClr val="windowText" lastClr="000000"/>
                    </a:solidFill>
                  </a:rPr>
                  <a:t>j</a:t>
                </a:r>
                <a:r>
                  <a:rPr lang="ru-RU" sz="1600" dirty="0" smtClean="0"/>
                  <a:t>  </a:t>
                </a:r>
                <a:r>
                  <a:rPr lang="en-US" sz="1600" dirty="0" smtClean="0"/>
                  <a:t>(</a:t>
                </a:r>
                <a:r>
                  <a:rPr lang="en-US" sz="1600" i="1" kern="0" dirty="0" smtClean="0">
                    <a:solidFill>
                      <a:sysClr val="windowText" lastClr="000000"/>
                    </a:solidFill>
                  </a:rPr>
                  <a:t>E)</a:t>
                </a:r>
                <a:r>
                  <a:rPr lang="ru-RU" sz="1600" i="1" kern="0" dirty="0" smtClean="0">
                    <a:solidFill>
                      <a:sysClr val="windowText" lastClr="000000"/>
                    </a:solidFill>
                  </a:rPr>
                  <a:t>;</a:t>
                </a:r>
                <a:endParaRPr lang="ru-RU" sz="1600" dirty="0" smtClean="0"/>
              </a:p>
              <a:p>
                <a:pPr marL="177800" indent="-177800" algn="just" eaLnBrk="1" hangingPunct="1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ru-RU" sz="1600" dirty="0"/>
                  <a:t>в</a:t>
                </a:r>
                <a:r>
                  <a:rPr lang="ru-RU" sz="1600" dirty="0" smtClean="0"/>
                  <a:t>озможно минимизировать влияние стоячих волн.</a:t>
                </a:r>
              </a:p>
            </p:txBody>
          </p:sp>
        </mc:Choice>
        <mc:Fallback xmlns="">
          <p:sp>
            <p:nvSpPr>
              <p:cNvPr id="5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0114" y="5487393"/>
                <a:ext cx="4573886" cy="1327791"/>
              </a:xfrm>
              <a:prstGeom prst="rect">
                <a:avLst/>
              </a:prstGeom>
              <a:blipFill rotWithShape="1">
                <a:blip r:embed="rId4"/>
                <a:stretch>
                  <a:fillRect l="-400" t="-917" r="-667" b="-50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Цилиндр 33"/>
          <p:cNvSpPr/>
          <p:nvPr/>
        </p:nvSpPr>
        <p:spPr>
          <a:xfrm>
            <a:off x="1128414" y="1605732"/>
            <a:ext cx="576064" cy="485650"/>
          </a:xfrm>
          <a:prstGeom prst="can">
            <a:avLst>
              <a:gd name="adj" fmla="val 21511"/>
            </a:avLst>
          </a:prstGeom>
          <a:solidFill>
            <a:schemeClr val="bg1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>
              <a:solidFill>
                <a:sysClr val="window" lastClr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>
            <a:endCxn id="97" idx="1"/>
          </p:cNvCxnSpPr>
          <p:nvPr/>
        </p:nvCxnSpPr>
        <p:spPr bwMode="auto">
          <a:xfrm flipV="1">
            <a:off x="1643777" y="1573464"/>
            <a:ext cx="885168" cy="1846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250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/>
              <a:t>Направления возможных исследований СЭЭФ:</a:t>
            </a:r>
          </a:p>
          <a:p>
            <a:r>
              <a:rPr lang="ru-RU" dirty="0"/>
              <a:t>изменение лабораторной методики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650" y="5016500"/>
            <a:ext cx="86423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" lvl="0" algn="just"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Работа в частотной области – </a:t>
            </a:r>
            <a:r>
              <a:rPr lang="ru-RU" sz="2000" dirty="0" err="1" smtClean="0">
                <a:solidFill>
                  <a:srgbClr val="000000"/>
                </a:solidFill>
              </a:rPr>
              <a:t>гармонич</a:t>
            </a:r>
            <a:r>
              <a:rPr lang="ru-RU" sz="2000" dirty="0" smtClean="0">
                <a:solidFill>
                  <a:srgbClr val="000000"/>
                </a:solidFill>
              </a:rPr>
              <a:t>. одночастотное УЗ-возбуждение.</a:t>
            </a:r>
          </a:p>
          <a:p>
            <a:pPr marL="34925" algn="just"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II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Работа во временной области </a:t>
            </a:r>
            <a:r>
              <a:rPr lang="ru-RU" sz="2000" dirty="0">
                <a:solidFill>
                  <a:srgbClr val="000000"/>
                </a:solidFill>
              </a:rPr>
              <a:t>– </a:t>
            </a:r>
            <a:r>
              <a:rPr lang="ru-RU" sz="2000" dirty="0" smtClean="0">
                <a:solidFill>
                  <a:srgbClr val="000000"/>
                </a:solidFill>
              </a:rPr>
              <a:t>возбуждение цугов колебаний.</a:t>
            </a:r>
            <a:endParaRPr lang="ru-RU" sz="2000" dirty="0">
              <a:solidFill>
                <a:srgbClr val="000000"/>
              </a:solidFill>
            </a:endParaRPr>
          </a:p>
          <a:p>
            <a:pPr marL="34925" algn="just">
              <a:spcBef>
                <a:spcPts val="0"/>
              </a:spcBef>
            </a:pPr>
            <a:r>
              <a:rPr lang="en-US" sz="2000" b="1" dirty="0" smtClean="0">
                <a:solidFill>
                  <a:srgbClr val="000000"/>
                </a:solidFill>
              </a:rPr>
              <a:t>III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Суперпозиция сигналов – </a:t>
            </a:r>
            <a:r>
              <a:rPr lang="ru-RU" sz="2000" dirty="0" err="1" smtClean="0">
                <a:solidFill>
                  <a:srgbClr val="000000"/>
                </a:solidFill>
              </a:rPr>
              <a:t>гармонич</a:t>
            </a:r>
            <a:r>
              <a:rPr lang="ru-RU" sz="2000" dirty="0" smtClean="0">
                <a:solidFill>
                  <a:srgbClr val="000000"/>
                </a:solidFill>
              </a:rPr>
              <a:t>. двухчастотное УЗ-возбуждение.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 bwMode="auto">
          <a:xfrm>
            <a:off x="247649" y="1700214"/>
            <a:ext cx="8642349" cy="317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1397000" y="3073400"/>
            <a:ext cx="360000" cy="360000"/>
          </a:xfrm>
          <a:prstGeom prst="ellipse">
            <a:avLst/>
          </a:prstGeom>
          <a:solidFill>
            <a:srgbClr val="65F5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000500" y="3095807"/>
            <a:ext cx="360000" cy="360000"/>
          </a:xfrm>
          <a:prstGeom prst="ellipse">
            <a:avLst/>
          </a:prstGeom>
          <a:solidFill>
            <a:srgbClr val="65F5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7239000" y="3083107"/>
            <a:ext cx="360000" cy="360000"/>
          </a:xfrm>
          <a:prstGeom prst="ellipse">
            <a:avLst/>
          </a:prstGeom>
          <a:solidFill>
            <a:srgbClr val="65F55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648" y="1274091"/>
            <a:ext cx="8642349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925" lvl="0">
              <a:spcBef>
                <a:spcPts val="0"/>
              </a:spcBef>
            </a:pPr>
            <a:r>
              <a:rPr lang="ru-RU" sz="2000" u="sng" dirty="0" smtClean="0">
                <a:solidFill>
                  <a:srgbClr val="000000"/>
                </a:solidFill>
              </a:rPr>
              <a:t>типы возбуждающих сигналов</a:t>
            </a:r>
            <a:endParaRPr lang="ru-RU" sz="20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91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65113" y="2498725"/>
            <a:ext cx="86153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altLang="zh-CN" dirty="0">
                <a:solidFill>
                  <a:srgbClr val="000000"/>
                </a:solidFill>
              </a:rPr>
              <a:t>Спасибо за внимание!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8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/>
              <a:t>Направления исследований, следующие из</a:t>
            </a:r>
          </a:p>
          <a:p>
            <a:r>
              <a:rPr lang="ru-RU" dirty="0"/>
              <a:t>теории сейсмоэлектрического эффекта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5" name="Text Box 3"/>
              <p:cNvSpPr txBox="1">
                <a:spLocks noChangeArrowheads="1"/>
              </p:cNvSpPr>
              <p:nvPr/>
            </p:nvSpPr>
            <p:spPr bwMode="auto">
              <a:xfrm>
                <a:off x="229398" y="1265310"/>
                <a:ext cx="8666951" cy="1986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5747" tIns="47875" rIns="95747" bIns="47875">
                <a:spAutoFit/>
              </a:bodyPr>
              <a:lstStyle>
                <a:lvl1pPr indent="182563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marL="34925" indent="136525" algn="just" eaLnBrk="1" hangingPunct="1">
                  <a:spcBef>
                    <a:spcPts val="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Соотношение </a:t>
                </a:r>
                <a:r>
                  <a:rPr lang="ru-RU" sz="2000" dirty="0">
                    <a:solidFill>
                      <a:schemeClr val="tx1"/>
                    </a:solidFill>
                  </a:rPr>
                  <a:t>Онзагера для потока зарядов в пористой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среде:</a:t>
                </a:r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ru-RU" sz="2000">
                            <a:solidFill>
                              <a:schemeClr val="tx1"/>
                            </a:solidFill>
                            <a:latin typeface="Cambria Math"/>
                          </a:rPr>
                          <m:t>Σ</m:t>
                        </m:r>
                      </m:sup>
                    </m:sSup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⋅</m:t>
                    </m:r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)⋅</m:t>
                    </m:r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𝛻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)⋅</m:t>
                    </m:r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𝛻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	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 	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marL="34925" indent="0" algn="just" eaLnBrk="1" hangingPunct="1">
                  <a:spcBef>
                    <a:spcPts val="0"/>
                  </a:spcBef>
                </a:pPr>
                <a:r>
                  <a:rPr lang="ru-RU" sz="2000" dirty="0" smtClean="0">
                    <a:solidFill>
                      <a:schemeClr val="tx1"/>
                    </a:solidFill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𝛻</m:t>
                    </m:r>
                    <m:r>
                      <m:rPr>
                        <m:sty m:val="p"/>
                      </m:rP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φ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 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–</a:t>
                </a:r>
                <a:r>
                  <a:rPr lang="ru-RU" sz="2000" dirty="0">
                    <a:solidFill>
                      <a:schemeClr val="tx1"/>
                    </a:solidFill>
                  </a:rPr>
                  <a:t> 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градиент электрического потенциала, </a:t>
                </a:r>
                <a14:m>
                  <m:oMath xmlns:m="http://schemas.openxmlformats.org/officeDocument/2006/math"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𝛻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 – градиент порового давления, </a:t>
                </a:r>
                <a14:m>
                  <m:oMath xmlns:m="http://schemas.openxmlformats.org/officeDocument/2006/math">
                    <m:r>
                      <a:rPr lang="ru-RU" sz="2000">
                        <a:solidFill>
                          <a:schemeClr val="tx1"/>
                        </a:solidFill>
                        <a:latin typeface="Cambria Math"/>
                      </a:rPr>
                      <m:t>𝛻</m:t>
                    </m:r>
                    <m:r>
                      <a:rPr lang="ru-RU" sz="2000" i="1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 – градиент концентрации растворенных в жидкой фазе веществ,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L</a:t>
                </a:r>
                <a:r>
                  <a:rPr lang="ru-RU" sz="2000" baseline="-25000" dirty="0" smtClean="0">
                    <a:solidFill>
                      <a:schemeClr val="tx1"/>
                    </a:solidFill>
                  </a:rPr>
                  <a:t>11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),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L</a:t>
                </a:r>
                <a:r>
                  <a:rPr lang="ru-RU" sz="2000" baseline="-25000" dirty="0" smtClean="0">
                    <a:solidFill>
                      <a:schemeClr val="tx1"/>
                    </a:solidFill>
                  </a:rPr>
                  <a:t>12</a:t>
                </a:r>
                <a:r>
                  <a:rPr lang="en-US" sz="2000" dirty="0">
                    <a:solidFill>
                      <a:schemeClr val="tx1"/>
                    </a:solidFill>
                  </a:rPr>
                  <a:t> (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000" dirty="0">
                    <a:solidFill>
                      <a:schemeClr val="tx1"/>
                    </a:solidFill>
                  </a:rPr>
                  <a:t>),</a:t>
                </a:r>
                <a:r>
                  <a:rPr lang="ru-RU" sz="20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L</a:t>
                </a:r>
                <a:r>
                  <a:rPr lang="ru-RU" sz="2000" baseline="-25000" dirty="0" smtClean="0">
                    <a:solidFill>
                      <a:schemeClr val="tx1"/>
                    </a:solidFill>
                  </a:rPr>
                  <a:t>13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– коэффициенты Онзагера, связывающие указанные 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величины и зависящие от температуры. </a:t>
                </a:r>
              </a:p>
            </p:txBody>
          </p:sp>
        </mc:Choice>
        <mc:Fallback xmlns="">
          <p:sp>
            <p:nvSpPr>
              <p:cNvPr id="307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9398" y="1265310"/>
                <a:ext cx="8666951" cy="1986241"/>
              </a:xfrm>
              <a:prstGeom prst="rect">
                <a:avLst/>
              </a:prstGeom>
              <a:blipFill rotWithShape="1">
                <a:blip r:embed="rId2"/>
                <a:stretch>
                  <a:fillRect l="-281" t="-1538" r="-704" b="-4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ChangeArrowheads="1"/>
          </p:cNvSpPr>
          <p:nvPr/>
        </p:nvSpPr>
        <p:spPr bwMode="auto">
          <a:xfrm>
            <a:off x="0" y="215900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/>
              <a:t>Параметрические и автоколебательные сейсмоэлектрические явления в геофизической среде</a:t>
            </a:r>
            <a:endParaRPr lang="en-US" dirty="0" smtClean="0"/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экспериментальные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5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1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Rab _ Seismoelectr RFFI 2018 mol_a _ отчет\мат к (нов)\фото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06" y="1268413"/>
            <a:ext cx="4444162" cy="51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Изменение методики и лабораторной установки для исследования </a:t>
            </a:r>
            <a:r>
              <a:rPr lang="ru-RU" dirty="0">
                <a:solidFill>
                  <a:schemeClr val="bg1"/>
                </a:solidFill>
              </a:rPr>
              <a:t>сейсмоэлектрических </a:t>
            </a:r>
            <a:r>
              <a:rPr lang="ru-RU" dirty="0" smtClean="0">
                <a:solidFill>
                  <a:schemeClr val="bg1"/>
                </a:solidFill>
              </a:rPr>
              <a:t>явлений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 bwMode="auto">
          <a:xfrm>
            <a:off x="5728235" y="1822411"/>
            <a:ext cx="575078" cy="46863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4638606" y="1268413"/>
            <a:ext cx="2222081" cy="72037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tIns="0" rIns="36000" bIns="0">
            <a:no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трансформаторный</a:t>
            </a:r>
          </a:p>
          <a:p>
            <a:pPr indent="0"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датчик тока</a:t>
            </a: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7234896" y="5875377"/>
            <a:ext cx="1922265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tIns="0" rIns="36000" bIns="0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исследуемый</a:t>
            </a:r>
          </a:p>
          <a:p>
            <a:pPr indent="0" eaLnBrk="1" hangingPunct="1"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</a:rPr>
              <a:t>образец </a:t>
            </a:r>
          </a:p>
        </p:txBody>
      </p:sp>
      <p:cxnSp>
        <p:nvCxnSpPr>
          <p:cNvPr id="45" name="Прямая соединительная линия 44"/>
          <p:cNvCxnSpPr>
            <a:stCxn id="44" idx="0"/>
          </p:cNvCxnSpPr>
          <p:nvPr/>
        </p:nvCxnSpPr>
        <p:spPr bwMode="auto">
          <a:xfrm flipH="1" flipV="1">
            <a:off x="7919319" y="5439133"/>
            <a:ext cx="276710" cy="4362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6" name="Прямая соединительная линия 45"/>
          <p:cNvCxnSpPr>
            <a:stCxn id="47" idx="2"/>
          </p:cNvCxnSpPr>
          <p:nvPr/>
        </p:nvCxnSpPr>
        <p:spPr bwMode="auto">
          <a:xfrm flipH="1">
            <a:off x="8121637" y="1822411"/>
            <a:ext cx="37196" cy="256385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7234897" y="1268413"/>
            <a:ext cx="1847872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6000" tIns="0" rIns="36000" bIns="0">
            <a:spAutoFit/>
          </a:bodyPr>
          <a:lstStyle>
            <a:lvl1pPr indent="182563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957263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indent="0" algn="ctr" eaLnBrk="1" hangingPunct="1"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</a:rPr>
              <a:t>измерительные электроды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48" name="Прямая соединительная линия 47"/>
          <p:cNvCxnSpPr>
            <a:stCxn id="47" idx="2"/>
          </p:cNvCxnSpPr>
          <p:nvPr/>
        </p:nvCxnSpPr>
        <p:spPr bwMode="auto">
          <a:xfrm flipH="1">
            <a:off x="7752993" y="1822411"/>
            <a:ext cx="405840" cy="18100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3"/>
              <p:cNvSpPr txBox="1">
                <a:spLocks noChangeArrowheads="1"/>
              </p:cNvSpPr>
              <p:nvPr/>
            </p:nvSpPr>
            <p:spPr bwMode="auto">
              <a:xfrm>
                <a:off x="247651" y="1250951"/>
                <a:ext cx="4324349" cy="4724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5747" tIns="47875" rIns="95747" bIns="47875">
                <a:spAutoFit/>
              </a:bodyPr>
              <a:lstStyle>
                <a:lvl1pPr indent="182563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defTabSz="957263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algn="ctr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marL="34925" indent="136525" algn="just" eaLnBrk="1" hangingPunct="1">
                  <a:spcBef>
                    <a:spcPts val="0"/>
                  </a:spcBef>
                </a:pPr>
                <a:r>
                  <a:rPr lang="ru-RU" sz="2000" dirty="0" smtClean="0"/>
                  <a:t>Особенности:</a:t>
                </a:r>
              </a:p>
              <a:p>
                <a:pPr marL="377825" indent="-342900" algn="just" eaLnBrk="1" hangingPunct="1">
                  <a:spcBef>
                    <a:spcPts val="0"/>
                  </a:spcBef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Σ</m:t>
                        </m:r>
                      </m:sup>
                    </m:sSup>
                    <m:r>
                      <a:rPr lang="ru-RU" sz="2000" b="1" i="1">
                        <a:latin typeface="Cambria Math"/>
                        <a:ea typeface="Cambria Math"/>
                      </a:rPr>
                      <m:t>≠</m:t>
                    </m:r>
                    <m:r>
                      <a:rPr lang="ru-RU" sz="2000" i="1"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 smtClean="0"/>
                  <a:t> – </a:t>
                </a:r>
                <a:r>
                  <a:rPr lang="ru-RU" sz="2000" dirty="0" smtClean="0"/>
                  <a:t>полный ток не равен нулю, а замыкается через контур, который образует сам образец;</a:t>
                </a:r>
                <a:endParaRPr lang="ru-RU" sz="2000" dirty="0"/>
              </a:p>
              <a:p>
                <a:pPr marL="377825" indent="-342900" algn="just" eaLnBrk="1" hangingPunct="1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ru-RU" sz="2000" dirty="0" smtClean="0"/>
                  <a:t>датчик тока определяет непосредственно полный ток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ru-RU" sz="20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p>
                        <m:r>
                          <m:rPr>
                            <m:sty m:val="p"/>
                          </m:rPr>
                          <a:rPr lang="ru-RU" sz="2000">
                            <a:latin typeface="Cambria Math"/>
                          </a:rPr>
                          <m:t>Σ</m:t>
                        </m:r>
                      </m:sup>
                    </m:sSup>
                  </m:oMath>
                </a14:m>
                <a:r>
                  <a:rPr lang="ru-RU" sz="2000" dirty="0" smtClean="0"/>
                  <a:t>, без влияния контактных явлений;</a:t>
                </a:r>
                <a:endParaRPr lang="ru-RU" sz="2000" dirty="0"/>
              </a:p>
              <a:p>
                <a:pPr marL="377825" indent="-342900" algn="just" eaLnBrk="1" hangingPunct="1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ru-RU" sz="2000" dirty="0" smtClean="0"/>
                  <a:t>возможно разделение тока проводимости и стороннего тока при одновременном измерении электрического поля электродами;</a:t>
                </a:r>
              </a:p>
              <a:p>
                <a:pPr marL="377825" indent="-342900" algn="just" eaLnBrk="1" hangingPunct="1">
                  <a:spcBef>
                    <a:spcPts val="0"/>
                  </a:spcBef>
                  <a:buFont typeface="Arial" pitchFamily="34" charset="0"/>
                  <a:buChar char="•"/>
                </a:pPr>
                <a:r>
                  <a:rPr lang="ru-RU" sz="2000" dirty="0" smtClean="0"/>
                  <a:t>возможно минимизировать влияние стоячих волн за счет формы образца и условий упругого воздействия.</a:t>
                </a:r>
              </a:p>
            </p:txBody>
          </p:sp>
        </mc:Choice>
        <mc:Fallback xmlns="">
          <p:sp>
            <p:nvSpPr>
              <p:cNvPr id="5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651" y="1250951"/>
                <a:ext cx="4324349" cy="4724362"/>
              </a:xfrm>
              <a:prstGeom prst="rect">
                <a:avLst/>
              </a:prstGeom>
              <a:blipFill rotWithShape="1">
                <a:blip r:embed="rId3"/>
                <a:stretch>
                  <a:fillRect l="-282" t="-516" r="-3385" b="-14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9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193841" y="1688593"/>
            <a:ext cx="8781092" cy="4373396"/>
            <a:chOff x="-1562100" y="785813"/>
            <a:chExt cx="12192000" cy="6072188"/>
          </a:xfrm>
        </p:grpSpPr>
        <p:pic>
          <p:nvPicPr>
            <p:cNvPr id="2052" name="Picture 4" descr="F:\Rab _ Seismoelectr RFFI 2018 mol_a _ раб\_FEM_\Toroid Rock Setup Modelling (_01_18)\ToroidUgol_Jr_1_ Je n Jtot n V.t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38" b="16406"/>
            <a:stretch/>
          </p:blipFill>
          <p:spPr bwMode="auto">
            <a:xfrm>
              <a:off x="-1562100" y="785813"/>
              <a:ext cx="12192000" cy="6072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F:\Rab _ Seismoelectr RFFI 2018 mol_a _ раб\_FEM_\Toroid Rock Setup Modelling (_01_18)\ToroidUgol_Jr_1_ Je n Jtot n V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4" t="13275" r="1747" b="5314"/>
            <a:stretch/>
          </p:blipFill>
          <p:spPr bwMode="auto">
            <a:xfrm>
              <a:off x="-1092200" y="939800"/>
              <a:ext cx="11520000" cy="536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93374" y="5700177"/>
            <a:ext cx="335662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ru-RU" sz="1600" dirty="0" smtClean="0"/>
              <a:t>расстояние вдоль образующей, </a:t>
            </a:r>
            <a:r>
              <a:rPr lang="ru-RU" sz="1600" dirty="0" err="1" smtClean="0"/>
              <a:t>отн.ед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-553474" y="3445591"/>
            <a:ext cx="1723229" cy="318924"/>
          </a:xfrm>
          <a:prstGeom prst="rect">
            <a:avLst/>
          </a:prstGeom>
          <a:solidFill>
            <a:schemeClr val="bg1"/>
          </a:solidFill>
        </p:spPr>
        <p:txBody>
          <a:bodyPr wrap="none" lIns="0" tIns="36000" rIns="0" bIns="36000" rtlCol="0">
            <a:spAutoFit/>
          </a:bodyPr>
          <a:lstStyle/>
          <a:p>
            <a:r>
              <a:rPr lang="en-US" sz="1600" dirty="0" smtClean="0"/>
              <a:t> </a:t>
            </a:r>
            <a:r>
              <a:rPr lang="el-GR" sz="1600" dirty="0" smtClean="0"/>
              <a:t>φ</a:t>
            </a:r>
            <a:r>
              <a:rPr lang="en-US" sz="1600" dirty="0" smtClean="0"/>
              <a:t> </a:t>
            </a:r>
            <a:r>
              <a:rPr lang="ru-RU" sz="1600" dirty="0" smtClean="0"/>
              <a:t>или </a:t>
            </a:r>
            <a:r>
              <a:rPr lang="en-US" sz="1600" dirty="0"/>
              <a:t>j</a:t>
            </a:r>
            <a:r>
              <a:rPr lang="ru-RU" sz="1600" dirty="0" smtClean="0"/>
              <a:t>, В или А/м</a:t>
            </a:r>
            <a:r>
              <a:rPr lang="ru-RU" sz="1600" baseline="30000" dirty="0" smtClean="0"/>
              <a:t>2</a:t>
            </a:r>
            <a:endParaRPr lang="ru-RU" sz="1600" dirty="0"/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/>
              <a:t>Распределение электрического поля в образце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532279" y="4371975"/>
            <a:ext cx="829709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872341" y="4202698"/>
            <a:ext cx="102592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600" dirty="0" smtClean="0"/>
              <a:t>0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942883" y="2273102"/>
            <a:ext cx="245260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j</a:t>
            </a:r>
            <a:r>
              <a:rPr lang="en-US" sz="2000" b="1" baseline="30000" dirty="0" err="1" smtClean="0">
                <a:solidFill>
                  <a:srgbClr val="FF0000"/>
                </a:solidFill>
              </a:rPr>
              <a:t>ex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5166" y="3616384"/>
            <a:ext cx="197170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j</a:t>
            </a:r>
            <a:r>
              <a:rPr lang="el-GR" sz="2000" b="1" baseline="300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Σ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93600" y="4825802"/>
            <a:ext cx="160300" cy="4001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φ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BAAE121-7A71-4932-886C-FED32D86CFCF}"/>
              </a:ext>
            </a:extLst>
          </p:cNvPr>
          <p:cNvSpPr/>
          <p:nvPr/>
        </p:nvSpPr>
        <p:spPr>
          <a:xfrm>
            <a:off x="135470" y="1275705"/>
            <a:ext cx="88730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r"/>
            <a:r>
              <a:rPr lang="ru-RU" sz="1800" dirty="0" smtClean="0"/>
              <a:t>«Лишь </a:t>
            </a:r>
            <a:r>
              <a:rPr lang="ru-RU" sz="1800" dirty="0"/>
              <a:t>сравнительно недавно из многообразия колебательных</a:t>
            </a:r>
          </a:p>
          <a:p>
            <a:pPr indent="271463" algn="r"/>
            <a:r>
              <a:rPr lang="ru-RU" sz="1800" dirty="0"/>
              <a:t> процессов были выделены и получили пристальное внимание </a:t>
            </a:r>
          </a:p>
          <a:p>
            <a:pPr indent="271463" algn="r"/>
            <a:r>
              <a:rPr lang="ru-RU" sz="1800" dirty="0"/>
              <a:t>ученых так называемые параметрические колебания». </a:t>
            </a:r>
          </a:p>
          <a:p>
            <a:pPr indent="271463" algn="r"/>
            <a:r>
              <a:rPr lang="ru-RU" sz="1800" dirty="0"/>
              <a:t>Чечурин С.Л</a:t>
            </a:r>
            <a:r>
              <a:rPr lang="ru-RU" sz="1800" dirty="0" smtClean="0"/>
              <a:t>.</a:t>
            </a:r>
          </a:p>
          <a:p>
            <a:pPr indent="271463" algn="r"/>
            <a:endParaRPr lang="ru-RU" sz="1800" dirty="0"/>
          </a:p>
          <a:p>
            <a:pPr indent="271463" algn="just"/>
            <a:r>
              <a:rPr lang="ru-RU" sz="1800" dirty="0">
                <a:cs typeface="Arial" panose="020B0604020202020204" pitchFamily="34" charset="0"/>
              </a:rPr>
              <a:t>Эта работа является продолжением цикла полевых и лабораторных исследований  сейсмоэлектрических колебаний. При постановке опытов и анализе результатов, мы представляем </a:t>
            </a:r>
            <a:r>
              <a:rPr lang="ru-RU" sz="1800" dirty="0" smtClean="0">
                <a:cs typeface="Arial" panose="020B0604020202020204" pitchFamily="34" charset="0"/>
              </a:rPr>
              <a:t>«верхние слои» литосферы </a:t>
            </a:r>
            <a:r>
              <a:rPr lang="ru-RU" sz="1800" dirty="0">
                <a:cs typeface="Arial" panose="020B0604020202020204" pitchFamily="34" charset="0"/>
              </a:rPr>
              <a:t>как</a:t>
            </a:r>
            <a:r>
              <a:rPr lang="ru-RU" sz="1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800" dirty="0" smtClean="0">
                <a:cs typeface="Arial" panose="020B0604020202020204" pitchFamily="34" charset="0"/>
              </a:rPr>
              <a:t>электрическую </a:t>
            </a:r>
            <a:r>
              <a:rPr lang="ru-RU" sz="1800" dirty="0">
                <a:cs typeface="Arial" panose="020B0604020202020204" pitchFamily="34" charset="0"/>
              </a:rPr>
              <a:t>колебательную  систему, которая «приходит в движение» благодаря внешним источникам упругих колебаний.  В качестве источников упругих колебаний в полевых экспериментах  мы использовали вибраторы разных типов (от сейсморазведочных СВ 10/110 до площадных ИВ – 98Е), во время лабораторных опытов использовался преобразователь из сегнетовой соли.</a:t>
            </a:r>
            <a:r>
              <a:rPr lang="ru-RU" sz="1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ru-RU" sz="1800" dirty="0">
                <a:cs typeface="Arial" panose="020B0604020202020204" pitchFamily="34" charset="0"/>
              </a:rPr>
              <a:t>В зависимости от условий опытов возбуждались  сейсмоэлектрические колебания различных видов: вынужденные, автоколебания  и   параметрические.  Основное внимание обращено на </a:t>
            </a:r>
            <a:r>
              <a:rPr lang="ru-RU" sz="1800" dirty="0" smtClean="0">
                <a:cs typeface="Arial" panose="020B0604020202020204" pitchFamily="34" charset="0"/>
              </a:rPr>
              <a:t>параметрические </a:t>
            </a:r>
            <a:r>
              <a:rPr lang="ru-RU" sz="1800" dirty="0">
                <a:cs typeface="Arial" panose="020B0604020202020204" pitchFamily="34" charset="0"/>
              </a:rPr>
              <a:t>колебания</a:t>
            </a:r>
            <a:r>
              <a:rPr lang="ru-RU" sz="1800" dirty="0" smtClean="0">
                <a:cs typeface="Arial" panose="020B0604020202020204" pitchFamily="34" charset="0"/>
              </a:rPr>
              <a:t>.</a:t>
            </a:r>
            <a:endParaRPr lang="ru-RU" sz="1800" dirty="0">
              <a:cs typeface="Arial" panose="020B0604020202020204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/>
              <a:t>Параметрические и автоколебательные сейсмоэлектрические явления в геофизической среде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5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BAAE121-7A71-4932-886C-FED32D86CFCF}"/>
              </a:ext>
            </a:extLst>
          </p:cNvPr>
          <p:cNvSpPr/>
          <p:nvPr/>
        </p:nvSpPr>
        <p:spPr>
          <a:xfrm>
            <a:off x="135470" y="1275705"/>
            <a:ext cx="88730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1800" dirty="0" smtClean="0">
                <a:cs typeface="Arial" panose="020B0604020202020204" pitchFamily="34" charset="0"/>
              </a:rPr>
              <a:t>Существует </a:t>
            </a:r>
            <a:r>
              <a:rPr lang="ru-RU" sz="1800" dirty="0">
                <a:cs typeface="Arial" panose="020B0604020202020204" pitchFamily="34" charset="0"/>
              </a:rPr>
              <a:t>разница между параметрическими  (ПК) и вынужденными колебаниями (ВК</a:t>
            </a:r>
            <a:r>
              <a:rPr lang="ru-RU" sz="1800" dirty="0" smtClean="0">
                <a:cs typeface="Arial" panose="020B0604020202020204" pitchFamily="34" charset="0"/>
              </a:rPr>
              <a:t>). При </a:t>
            </a:r>
            <a:r>
              <a:rPr lang="ru-RU" sz="1800" dirty="0">
                <a:cs typeface="Arial" panose="020B0604020202020204" pitchFamily="34" charset="0"/>
              </a:rPr>
              <a:t>вынужденных колебания задана сила или иное внешнее воздействие,   при  этом параметры системы не меняются. </a:t>
            </a:r>
          </a:p>
          <a:p>
            <a:pPr indent="271463" algn="just"/>
            <a:r>
              <a:rPr lang="ru-RU" sz="1800" dirty="0"/>
              <a:t>Параметрические колебания возникают не под действием вынуждающих сил, в результате периодических изменений </a:t>
            </a:r>
            <a:r>
              <a:rPr lang="ru-RU" sz="1800" dirty="0" smtClean="0"/>
              <a:t>одного </a:t>
            </a:r>
            <a:r>
              <a:rPr lang="ru-RU" sz="1800" dirty="0"/>
              <a:t>или нескольких «колебательных параметров» системы </a:t>
            </a:r>
            <a:r>
              <a:rPr lang="ru-RU" sz="1800" dirty="0" smtClean="0"/>
              <a:t>за счет </a:t>
            </a:r>
            <a:r>
              <a:rPr lang="ru-RU" sz="1800" dirty="0"/>
              <a:t>энергии внешнего источника,</a:t>
            </a:r>
            <a:r>
              <a:rPr lang="ru-RU" sz="1800" dirty="0">
                <a:cs typeface="Arial" panose="020B0604020202020204" pitchFamily="34" charset="0"/>
              </a:rPr>
              <a:t> который часто называют генератором накачки. Усиление колебаний происходит, когда </a:t>
            </a:r>
            <a:r>
              <a:rPr lang="ru-RU" sz="1800" dirty="0" smtClean="0">
                <a:cs typeface="Arial" panose="020B0604020202020204" pitchFamily="34" charset="0"/>
              </a:rPr>
              <a:t>периодически </a:t>
            </a:r>
            <a:r>
              <a:rPr lang="ru-RU" sz="1800" dirty="0">
                <a:cs typeface="Arial" panose="020B0604020202020204" pitchFamily="34" charset="0"/>
              </a:rPr>
              <a:t>изменяются величины реактивных элементов. Для электрической параметрической системы </a:t>
            </a:r>
            <a:r>
              <a:rPr lang="ru-RU" sz="1800" dirty="0" smtClean="0">
                <a:cs typeface="Arial" panose="020B0604020202020204" pitchFamily="34" charset="0"/>
              </a:rPr>
              <a:t> </a:t>
            </a:r>
            <a:r>
              <a:rPr lang="ru-RU" sz="1800" dirty="0">
                <a:cs typeface="Arial" panose="020B0604020202020204" pitchFamily="34" charset="0"/>
              </a:rPr>
              <a:t>литосферы - усиление колебаний происходит  при изменении  реактивного  параметра  ёмкости </a:t>
            </a:r>
            <a:r>
              <a:rPr lang="ru-RU" sz="1800" dirty="0" smtClean="0">
                <a:cs typeface="Arial" panose="020B0604020202020204" pitchFamily="34" charset="0"/>
              </a:rPr>
              <a:t>С. Если  </a:t>
            </a:r>
            <a:r>
              <a:rPr lang="ru-RU" sz="1800" dirty="0">
                <a:cs typeface="Arial" panose="020B0604020202020204" pitchFamily="34" charset="0"/>
              </a:rPr>
              <a:t>на параметрическую систему  подается внешний электрический сигнал, то возможно формирование колебаний на комбинационных частотах  </a:t>
            </a:r>
            <a:r>
              <a:rPr lang="en-US" sz="1800" i="1" dirty="0">
                <a:cs typeface="Arial" panose="020B0604020202020204" pitchFamily="34" charset="0"/>
              </a:rPr>
              <a:t>f</a:t>
            </a:r>
            <a:r>
              <a:rPr lang="ru-RU" sz="1800" baseline="-25000" dirty="0">
                <a:cs typeface="Arial" panose="020B0604020202020204" pitchFamily="34" charset="0"/>
              </a:rPr>
              <a:t>с</a:t>
            </a:r>
            <a:r>
              <a:rPr lang="ru-RU" sz="1800" dirty="0">
                <a:cs typeface="Arial" panose="020B0604020202020204" pitchFamily="34" charset="0"/>
              </a:rPr>
              <a:t> ±  </a:t>
            </a:r>
            <a:r>
              <a:rPr lang="en-US" sz="1800" dirty="0" err="1">
                <a:cs typeface="Arial" panose="020B0604020202020204" pitchFamily="34" charset="0"/>
              </a:rPr>
              <a:t>k</a:t>
            </a:r>
            <a:r>
              <a:rPr lang="en-US" sz="1800" i="1" dirty="0" err="1">
                <a:cs typeface="Arial" panose="020B0604020202020204" pitchFamily="34" charset="0"/>
              </a:rPr>
              <a:t>f</a:t>
            </a:r>
            <a:r>
              <a:rPr lang="ru-RU" sz="1800" baseline="-25000" dirty="0">
                <a:cs typeface="Arial" panose="020B0604020202020204" pitchFamily="34" charset="0"/>
              </a:rPr>
              <a:t>н </a:t>
            </a:r>
            <a:r>
              <a:rPr lang="ru-RU" sz="1800" dirty="0">
                <a:cs typeface="Arial" panose="020B0604020202020204" pitchFamily="34" charset="0"/>
              </a:rPr>
              <a:t>где </a:t>
            </a:r>
            <a:r>
              <a:rPr lang="en-US" sz="1800" i="1" dirty="0">
                <a:cs typeface="Arial" panose="020B0604020202020204" pitchFamily="34" charset="0"/>
              </a:rPr>
              <a:t>f</a:t>
            </a:r>
            <a:r>
              <a:rPr lang="ru-RU" sz="1800" baseline="-25000" dirty="0">
                <a:cs typeface="Arial" panose="020B0604020202020204" pitchFamily="34" charset="0"/>
              </a:rPr>
              <a:t>с </a:t>
            </a:r>
            <a:r>
              <a:rPr lang="ru-RU" sz="1800" dirty="0">
                <a:cs typeface="Arial" panose="020B0604020202020204" pitchFamily="34" charset="0"/>
              </a:rPr>
              <a:t>и </a:t>
            </a:r>
            <a:r>
              <a:rPr lang="en-US" sz="1800" i="1" dirty="0">
                <a:cs typeface="Arial" panose="020B0604020202020204" pitchFamily="34" charset="0"/>
              </a:rPr>
              <a:t>f</a:t>
            </a:r>
            <a:r>
              <a:rPr lang="ru-RU" sz="1800" baseline="-25000" dirty="0">
                <a:cs typeface="Arial" panose="020B0604020202020204" pitchFamily="34" charset="0"/>
              </a:rPr>
              <a:t>н</a:t>
            </a:r>
            <a:r>
              <a:rPr lang="ru-RU" sz="1800" dirty="0">
                <a:cs typeface="Arial" panose="020B0604020202020204" pitchFamily="34" charset="0"/>
              </a:rPr>
              <a:t> равны, соответственно, частоте сигнала и частоте генератора накачки. Возможно, также, появление </a:t>
            </a:r>
            <a:r>
              <a:rPr lang="ru-RU" sz="1800" dirty="0"/>
              <a:t>параметрического резонанса (ПР). ПР резко отличается от обычного (классического) резонанса. Легче всего возбуждается главный (первый) резонанс когда частота накачки в два раза больше частоты сигнала.</a:t>
            </a:r>
            <a:endParaRPr lang="ru-RU" sz="1800" dirty="0">
              <a:cs typeface="Arial" panose="020B0604020202020204" pitchFamily="34" charset="0"/>
            </a:endParaRPr>
          </a:p>
          <a:p>
            <a:pPr indent="271463" algn="just"/>
            <a:r>
              <a:rPr lang="ru-RU" sz="1800" dirty="0"/>
              <a:t>На возможность использования   параметрических  явлений для усиления и генерации электрических колебаний впервые указали Л. И. Мандельштам и Н. Д. </a:t>
            </a:r>
            <a:r>
              <a:rPr lang="ru-RU" sz="1800" dirty="0" err="1"/>
              <a:t>Папалекси</a:t>
            </a:r>
            <a:r>
              <a:rPr lang="ru-RU" sz="1800" dirty="0" smtClean="0"/>
              <a:t>.</a:t>
            </a:r>
            <a:endParaRPr lang="ru-RU" sz="1800" dirty="0">
              <a:cs typeface="Arial" panose="020B0604020202020204" pitchFamily="34" charset="0"/>
            </a:endParaRPr>
          </a:p>
        </p:txBody>
      </p:sp>
      <p:sp>
        <p:nvSpPr>
          <p:cNvPr id="3" name="Rectangle 44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/>
              <a:t>Параметрические и автоколебательные сейсмоэлектрические явления в геофизической среде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7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64259E7-9E61-4BBB-BBE4-6337CD628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10756" r="12610" b="5771"/>
          <a:stretch/>
        </p:blipFill>
        <p:spPr>
          <a:xfrm>
            <a:off x="6184437" y="1272994"/>
            <a:ext cx="2853581" cy="28068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9638F8-BCD6-43CC-AE05-4A62010395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t="33524" r="57797" b="21778"/>
          <a:stretch/>
        </p:blipFill>
        <p:spPr bwMode="auto">
          <a:xfrm>
            <a:off x="209847" y="1268651"/>
            <a:ext cx="5757815" cy="317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0A4FB2-1A2F-4428-89F0-75091716415E}"/>
              </a:ext>
            </a:extLst>
          </p:cNvPr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Calibri" pitchFamily="34" charset="0"/>
                <a:cs typeface="Times New Roman" pitchFamily="18" charset="0"/>
              </a:rPr>
              <a:t>Спектры электрических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(E)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и сейсмических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(S)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 сигналов до и во время работы вибратора.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Параметрический резонанс.</a:t>
            </a:r>
            <a:endParaRPr lang="en-US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502CBC-E84B-4234-83F3-78EDA4AD0FD5}"/>
              </a:ext>
            </a:extLst>
          </p:cNvPr>
          <p:cNvSpPr txBox="1"/>
          <p:nvPr/>
        </p:nvSpPr>
        <p:spPr>
          <a:xfrm>
            <a:off x="252711" y="4390831"/>
            <a:ext cx="5757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ru-RU" sz="1600" u="sng" dirty="0" smtClean="0">
                <a:ea typeface="Calibri" pitchFamily="34" charset="0"/>
              </a:rPr>
              <a:t>До вибрации</a:t>
            </a:r>
            <a:r>
              <a:rPr lang="ru-RU" sz="1600" dirty="0" smtClean="0">
                <a:ea typeface="Calibri" pitchFamily="34" charset="0"/>
              </a:rPr>
              <a:t> (верхняя панель справа) - задающий генератор (ЗГ) возбуждает электрическое поле в среде </a:t>
            </a:r>
            <a:r>
              <a:rPr lang="ru-RU" sz="1600" dirty="0">
                <a:ea typeface="Calibri" pitchFamily="34" charset="0"/>
              </a:rPr>
              <a:t>на частоте 20.3 </a:t>
            </a:r>
            <a:r>
              <a:rPr lang="ru-RU" sz="1600" dirty="0" smtClean="0">
                <a:ea typeface="Calibri" pitchFamily="34" charset="0"/>
              </a:rPr>
              <a:t>Гц. Спектр электрического сигнала Е (синий цвет), измеренного </a:t>
            </a:r>
            <a:r>
              <a:rPr lang="ru-RU" sz="1600" dirty="0">
                <a:ea typeface="Calibri" pitchFamily="34" charset="0"/>
              </a:rPr>
              <a:t>как разность потенциалов на </a:t>
            </a:r>
            <a:r>
              <a:rPr lang="en-US" sz="1600" dirty="0" smtClean="0">
                <a:ea typeface="Calibri" pitchFamily="34" charset="0"/>
              </a:rPr>
              <a:t>MN</a:t>
            </a:r>
            <a:r>
              <a:rPr lang="ru-RU" sz="1600" dirty="0" smtClean="0">
                <a:ea typeface="Calibri" pitchFamily="34" charset="0"/>
              </a:rPr>
              <a:t>, показывает два пика – 20.3 Гц (поле от ЗГ) и 50 Гц (поле промышленной частоты).</a:t>
            </a:r>
          </a:p>
          <a:p>
            <a:pPr algn="just" eaLnBrk="0" hangingPunct="0"/>
            <a:endParaRPr lang="ru-RU" sz="1600" dirty="0" smtClean="0">
              <a:ea typeface="Calibri" pitchFamily="34" charset="0"/>
            </a:endParaRPr>
          </a:p>
          <a:p>
            <a:pPr algn="just" eaLnBrk="0" hangingPunct="0"/>
            <a:r>
              <a:rPr lang="ru-RU" sz="1600" u="sng" dirty="0" smtClean="0">
                <a:ea typeface="Calibri" pitchFamily="34" charset="0"/>
              </a:rPr>
              <a:t>После начала вибрации</a:t>
            </a:r>
            <a:r>
              <a:rPr lang="ru-RU" sz="1600" dirty="0" smtClean="0">
                <a:ea typeface="Calibri" pitchFamily="34" charset="0"/>
              </a:rPr>
              <a:t> (нижняя панель справа) -  вибратор создает упругое поле на частоте </a:t>
            </a:r>
            <a:r>
              <a:rPr lang="en-US" sz="1600" dirty="0" smtClean="0">
                <a:ea typeface="Calibri" pitchFamily="34" charset="0"/>
              </a:rPr>
              <a:t>~42 </a:t>
            </a:r>
            <a:r>
              <a:rPr lang="ru-RU" sz="1600" dirty="0" smtClean="0">
                <a:ea typeface="Calibri" pitchFamily="34" charset="0"/>
              </a:rPr>
              <a:t>Гц (красный цвет). </a:t>
            </a:r>
            <a:r>
              <a:rPr lang="ru-RU" sz="1600" dirty="0" smtClean="0">
                <a:solidFill>
                  <a:srgbClr val="000000"/>
                </a:solidFill>
              </a:rPr>
              <a:t>Сигнал </a:t>
            </a:r>
            <a:r>
              <a:rPr lang="en-US" sz="1600" dirty="0" smtClean="0">
                <a:solidFill>
                  <a:srgbClr val="000000"/>
                </a:solidFill>
              </a:rPr>
              <a:t>E </a:t>
            </a:r>
            <a:r>
              <a:rPr lang="ru-RU" sz="1600" dirty="0" smtClean="0">
                <a:solidFill>
                  <a:srgbClr val="000000"/>
                </a:solidFill>
              </a:rPr>
              <a:t>на </a:t>
            </a:r>
            <a:r>
              <a:rPr lang="ru-RU" sz="1600" dirty="0">
                <a:solidFill>
                  <a:srgbClr val="000000"/>
                </a:solidFill>
              </a:rPr>
              <a:t>М</a:t>
            </a:r>
            <a:r>
              <a:rPr lang="en-US" sz="1600" dirty="0">
                <a:solidFill>
                  <a:srgbClr val="000000"/>
                </a:solidFill>
              </a:rPr>
              <a:t>N</a:t>
            </a:r>
            <a:r>
              <a:rPr lang="ru-RU" sz="1600" dirty="0">
                <a:solidFill>
                  <a:srgbClr val="000000"/>
                </a:solidFill>
              </a:rPr>
              <a:t> возрос  в  6 </a:t>
            </a:r>
            <a:r>
              <a:rPr lang="ru-RU" sz="1600" dirty="0" smtClean="0">
                <a:solidFill>
                  <a:srgbClr val="000000"/>
                </a:solidFill>
              </a:rPr>
              <a:t>раз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4698885-BE7F-436F-B2A5-3C72B12265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9923" r="12876" b="5581"/>
          <a:stretch/>
        </p:blipFill>
        <p:spPr>
          <a:xfrm>
            <a:off x="6321965" y="4051162"/>
            <a:ext cx="2716053" cy="28068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5FFD2D-E687-45CE-8FC9-F87FCD101499}"/>
              </a:ext>
            </a:extLst>
          </p:cNvPr>
          <p:cNvSpPr txBox="1"/>
          <p:nvPr/>
        </p:nvSpPr>
        <p:spPr>
          <a:xfrm>
            <a:off x="209846" y="2485861"/>
            <a:ext cx="4990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/>
              <a:t>	</a:t>
            </a:r>
            <a:r>
              <a:rPr lang="ru-RU" sz="1600" b="1" u="sng" dirty="0" smtClean="0"/>
              <a:t>       </a:t>
            </a:r>
            <a:r>
              <a:rPr lang="ru-RU" sz="1600" b="1" u="sng" dirty="0" smtClean="0"/>
              <a:t>2 м            </a:t>
            </a:r>
            <a:r>
              <a:rPr lang="ru-RU" sz="1600" b="1" dirty="0" smtClean="0"/>
              <a:t>	</a:t>
            </a:r>
            <a:r>
              <a:rPr lang="ru-RU" sz="1600" b="1" u="sng" dirty="0" smtClean="0"/>
              <a:t>        </a:t>
            </a:r>
            <a:r>
              <a:rPr lang="en-US" sz="1600" b="1" u="sng" dirty="0" smtClean="0"/>
              <a:t>1</a:t>
            </a:r>
            <a:r>
              <a:rPr lang="ru-RU" sz="1600" b="1" u="sng" dirty="0" smtClean="0"/>
              <a:t> м    	       </a:t>
            </a:r>
            <a:r>
              <a:rPr lang="ru-RU" sz="1600" b="1" dirty="0" smtClean="0"/>
              <a:t>	 </a:t>
            </a:r>
            <a:endParaRPr lang="ru-RU" sz="1600" b="1" dirty="0"/>
          </a:p>
          <a:p>
            <a:pPr algn="l"/>
            <a:endParaRPr lang="ru-RU" sz="1600" b="1" dirty="0" smtClean="0"/>
          </a:p>
          <a:p>
            <a:pPr algn="l"/>
            <a:r>
              <a:rPr lang="ru-RU" sz="1600" b="1" dirty="0" smtClean="0"/>
              <a:t>      		              </a:t>
            </a:r>
            <a:r>
              <a:rPr lang="en-US" sz="1600" b="1" dirty="0" smtClean="0"/>
              <a:t>S</a:t>
            </a:r>
            <a:r>
              <a:rPr lang="ru-RU" sz="1600" b="1" dirty="0" smtClean="0"/>
              <a:t> (</a:t>
            </a:r>
            <a:r>
              <a:rPr lang="en-US" sz="1600" b="1" dirty="0" smtClean="0"/>
              <a:t>c</a:t>
            </a:r>
            <a:r>
              <a:rPr lang="ru-RU" sz="1600" b="1" dirty="0" err="1" smtClean="0"/>
              <a:t>ейсмоприемник</a:t>
            </a:r>
            <a:r>
              <a:rPr lang="ru-RU" sz="1600" b="1" dirty="0" smtClean="0"/>
              <a:t>)</a:t>
            </a:r>
            <a:endParaRPr lang="ru-RU" sz="1600" b="1" dirty="0"/>
          </a:p>
          <a:p>
            <a:pPr algn="l"/>
            <a:r>
              <a:rPr lang="ru-RU" sz="1600" b="1" dirty="0" smtClean="0"/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05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F6F0A12-9746-42D9-81DF-1B31E0E44727}"/>
              </a:ext>
            </a:extLst>
          </p:cNvPr>
          <p:cNvSpPr/>
          <p:nvPr/>
        </p:nvSpPr>
        <p:spPr>
          <a:xfrm>
            <a:off x="125098" y="3791600"/>
            <a:ext cx="88938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Слева показаны спектры электрических Е и сейсмических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колебаний до начала работы вибратора. Наиболее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сильный электрический сигнал наблюдается на частоте индустриальной помехи 50 Гц, также присутствует более слабый сигнал помехи с частотой 25 - 26 Гц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Справа представлены спектры сейсмического сигнала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 электрического отклика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во время работы вибратора. Сейсмический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сигнал -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квазисинусоидальные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колебания с частотами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основных  гармоник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14.2,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28.5, 42.7 и 56.9 Гц. Во время вибрации в электрическом поле появились четыре новых колебания с частотами  14.2, 28.5, 35.8 и 64.2 Гц.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14.2 Гц и 28.5 Гц -   электрические отклики на двух частотах вибратора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35.8 Гц и 64.2 Гц -  комбинационные частоты, они порождены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взаимодействием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первой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гармоники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вибратора  (14.2 Гц) и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электрического поля помехи (50 Гц): 35.8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Гц =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(50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Гц – 14.2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Гц)  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и   64.2 Гц =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(50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Гц + 14,2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Гц)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енок 13">
            <a:extLst>
              <a:ext uri="{FF2B5EF4-FFF2-40B4-BE49-F238E27FC236}">
                <a16:creationId xmlns="" xmlns:a16="http://schemas.microsoft.com/office/drawing/2014/main" id="{C3B3C987-09A6-4F95-A0B4-4B97BAABD7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9425" r="12437" b="4928"/>
          <a:stretch/>
        </p:blipFill>
        <p:spPr>
          <a:xfrm>
            <a:off x="380318" y="620915"/>
            <a:ext cx="3083672" cy="317374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A20201B4-B187-438F-9E69-AEA62EC03314}"/>
              </a:ext>
            </a:extLst>
          </p:cNvPr>
          <p:cNvGrpSpPr/>
          <p:nvPr/>
        </p:nvGrpSpPr>
        <p:grpSpPr>
          <a:xfrm>
            <a:off x="5457888" y="543307"/>
            <a:ext cx="3421856" cy="3328959"/>
            <a:chOff x="95371" y="42478"/>
            <a:chExt cx="4149090" cy="3175000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A3D6810A-D584-437C-A918-21F5214179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0" t="8718" r="12121" b="4615"/>
            <a:stretch/>
          </p:blipFill>
          <p:spPr>
            <a:xfrm>
              <a:off x="95371" y="42478"/>
              <a:ext cx="4149090" cy="3175000"/>
            </a:xfrm>
            <a:prstGeom prst="rect">
              <a:avLst/>
            </a:prstGeom>
          </p:spPr>
        </p:pic>
        <p:sp>
          <p:nvSpPr>
            <p:cNvPr id="13" name="Надпись 17">
              <a:extLst>
                <a:ext uri="{FF2B5EF4-FFF2-40B4-BE49-F238E27FC236}">
                  <a16:creationId xmlns="" xmlns:a16="http://schemas.microsoft.com/office/drawing/2014/main" id="{BB5D4358-C87D-4FE5-9676-BB7B7D451258}"/>
                </a:ext>
              </a:extLst>
            </p:cNvPr>
            <p:cNvSpPr txBox="1"/>
            <p:nvPr/>
          </p:nvSpPr>
          <p:spPr>
            <a:xfrm>
              <a:off x="882327" y="1773987"/>
              <a:ext cx="698415" cy="34335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14.2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Надпись 19">
              <a:extLst>
                <a:ext uri="{FF2B5EF4-FFF2-40B4-BE49-F238E27FC236}">
                  <a16:creationId xmlns="" xmlns:a16="http://schemas.microsoft.com/office/drawing/2014/main" id="{2A7CA527-2920-4B41-9B75-7EEED61646F3}"/>
                </a:ext>
              </a:extLst>
            </p:cNvPr>
            <p:cNvSpPr txBox="1"/>
            <p:nvPr/>
          </p:nvSpPr>
          <p:spPr>
            <a:xfrm>
              <a:off x="1612372" y="689982"/>
              <a:ext cx="698415" cy="34335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28.5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Надпись 20">
              <a:extLst>
                <a:ext uri="{FF2B5EF4-FFF2-40B4-BE49-F238E27FC236}">
                  <a16:creationId xmlns="" xmlns:a16="http://schemas.microsoft.com/office/drawing/2014/main" id="{95B26F92-2C4D-4FB5-B30A-1D136688AFCF}"/>
                </a:ext>
              </a:extLst>
            </p:cNvPr>
            <p:cNvSpPr txBox="1"/>
            <p:nvPr/>
          </p:nvSpPr>
          <p:spPr>
            <a:xfrm>
              <a:off x="2010579" y="2309416"/>
              <a:ext cx="698415" cy="34335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35.8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Надпись 21">
              <a:extLst>
                <a:ext uri="{FF2B5EF4-FFF2-40B4-BE49-F238E27FC236}">
                  <a16:creationId xmlns="" xmlns:a16="http://schemas.microsoft.com/office/drawing/2014/main" id="{E6AA3904-DE75-4E85-9A6C-480991E95C9F}"/>
                </a:ext>
              </a:extLst>
            </p:cNvPr>
            <p:cNvSpPr txBox="1"/>
            <p:nvPr/>
          </p:nvSpPr>
          <p:spPr>
            <a:xfrm>
              <a:off x="3507541" y="2375784"/>
              <a:ext cx="698415" cy="34335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64.2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41371F7-A16F-4AC6-8FB8-BF1DF9A4D400}"/>
              </a:ext>
            </a:extLst>
          </p:cNvPr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 CYR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Комбинационные частоты в электрическом отклике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BA86699-3E3B-42C1-8701-4A99FC6799A4}"/>
              </a:ext>
            </a:extLst>
          </p:cNvPr>
          <p:cNvSpPr/>
          <p:nvPr/>
        </p:nvSpPr>
        <p:spPr>
          <a:xfrm>
            <a:off x="3100384" y="1140462"/>
            <a:ext cx="2786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ea typeface="Calibri" pitchFamily="34" charset="0"/>
              </a:rPr>
              <a:t>E </a:t>
            </a:r>
            <a:r>
              <a:rPr lang="ru-RU" sz="2400" dirty="0">
                <a:solidFill>
                  <a:srgbClr val="0000FF"/>
                </a:solidFill>
                <a:ea typeface="Calibri" pitchFamily="34" charset="0"/>
              </a:rPr>
              <a:t>–</a:t>
            </a:r>
            <a:r>
              <a:rPr lang="en-US" sz="2400" dirty="0">
                <a:solidFill>
                  <a:srgbClr val="0000FF"/>
                </a:solidFill>
                <a:ea typeface="Calibri" pitchFamily="34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ea typeface="Calibri" pitchFamily="34" charset="0"/>
              </a:rPr>
              <a:t>синий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  <a:ea typeface="Calibri" pitchFamily="34" charset="0"/>
              </a:rPr>
              <a:t>S </a:t>
            </a:r>
            <a:r>
              <a:rPr lang="en-US" sz="2400" dirty="0" smtClean="0">
                <a:solidFill>
                  <a:srgbClr val="FF0000"/>
                </a:solidFill>
                <a:ea typeface="Calibri" pitchFamily="34" charset="0"/>
              </a:rPr>
              <a:t>–</a:t>
            </a:r>
            <a:r>
              <a:rPr lang="ru-RU" sz="2400" dirty="0" smtClean="0">
                <a:solidFill>
                  <a:srgbClr val="FF0000"/>
                </a:solidFill>
                <a:ea typeface="Calibri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ea typeface="Calibri" pitchFamily="34" charset="0"/>
              </a:rPr>
              <a:t>красный  </a:t>
            </a:r>
          </a:p>
        </p:txBody>
      </p:sp>
    </p:spTree>
    <p:extLst>
      <p:ext uri="{BB962C8B-B14F-4D97-AF65-F5344CB8AC3E}">
        <p14:creationId xmlns:p14="http://schemas.microsoft.com/office/powerpoint/2010/main" val="22286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B55C7222-A611-49ED-A273-A606438E1A94}"/>
              </a:ext>
            </a:extLst>
          </p:cNvPr>
          <p:cNvSpPr txBox="1"/>
          <p:nvPr/>
        </p:nvSpPr>
        <p:spPr>
          <a:xfrm>
            <a:off x="65033" y="548691"/>
            <a:ext cx="901393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1</a:t>
            </a:r>
            <a:r>
              <a:rPr lang="ru-RU" sz="1600" dirty="0"/>
              <a:t>. В соответствии с СЭЭФ1 при вибрационном воздействии должно изменяться электросопротивление грунта. При этом, как следует из наших результатов полученных раннее (эксперименты с </a:t>
            </a:r>
            <a:r>
              <a:rPr lang="ru-RU" sz="1600" dirty="0" err="1"/>
              <a:t>электовариометром</a:t>
            </a:r>
            <a:r>
              <a:rPr lang="ru-RU" sz="1600" dirty="0"/>
              <a:t>) упругие колебания в значительной степени  изменяют реактивную (</a:t>
            </a:r>
            <a:r>
              <a:rPr lang="ru-RU" sz="1600" dirty="0" err="1"/>
              <a:t>энергонакопительную</a:t>
            </a:r>
            <a:r>
              <a:rPr lang="ru-RU" sz="1600" dirty="0"/>
              <a:t>) составляющую  сопротивления.  Под влиянием вибратора, который служит в наших опытах генератором накачки,  среда приобретает свойства электрической параметрической системы с  изменяющимися во времени параметрами реактивных элементов </a:t>
            </a:r>
            <a:r>
              <a:rPr lang="ru-RU" sz="1600" dirty="0" smtClean="0"/>
              <a:t>(емкость </a:t>
            </a:r>
            <a:r>
              <a:rPr lang="ru-RU" sz="1600" dirty="0"/>
              <a:t>С) и происходит возбуждение параметрического резонансе. </a:t>
            </a:r>
          </a:p>
          <a:p>
            <a:pPr algn="just"/>
            <a:endParaRPr lang="en-US" sz="1600" dirty="0" smtClean="0">
              <a:ea typeface="Calibri" panose="020F0502020204030204" pitchFamily="34" charset="0"/>
            </a:endParaRPr>
          </a:p>
          <a:p>
            <a:pPr algn="just"/>
            <a:r>
              <a:rPr lang="ru-RU" sz="1600" dirty="0" smtClean="0">
                <a:ea typeface="Calibri" panose="020F0502020204030204" pitchFamily="34" charset="0"/>
              </a:rPr>
              <a:t>2</a:t>
            </a:r>
            <a:r>
              <a:rPr lang="ru-RU" sz="1600" dirty="0">
                <a:ea typeface="Calibri" panose="020F0502020204030204" pitchFamily="34" charset="0"/>
              </a:rPr>
              <a:t>. Для геологической  электрической колебательной системы входными сигналами являются электрические токи, существующие в верхних слоях земной коры. Они могут быть естественного и искусственного происхождения и возбуждаются в широком диапазона частот. Особый интерес, в данном случае, представляют токи растекания индустриального происхождения на частоте 50 Гц и земные токи естественного происхождения, медленно изменяющиеся за сеанс вибровоздействия, который длился 27 с.</a:t>
            </a:r>
            <a:r>
              <a:rPr lang="ru-RU" sz="1600" i="1" baseline="-25000" dirty="0">
                <a:ea typeface="Calibri" panose="020F0502020204030204" pitchFamily="34" charset="0"/>
              </a:rPr>
              <a:t> </a:t>
            </a:r>
            <a:endParaRPr lang="ru-RU" sz="1600" dirty="0">
              <a:ea typeface="Calibri" panose="020F0502020204030204" pitchFamily="34" charset="0"/>
            </a:endParaRPr>
          </a:p>
          <a:p>
            <a:pPr algn="just"/>
            <a:r>
              <a:rPr lang="ru-RU" sz="1600" dirty="0"/>
              <a:t>Колебания, возникшие на частотах 35.8 Гц и 64.2 Гц, это параметрические колебания на комбинационных частотах </a:t>
            </a:r>
            <a:r>
              <a:rPr lang="ru-RU" sz="1600" dirty="0" smtClean="0"/>
              <a:t>50</a:t>
            </a:r>
            <a:r>
              <a:rPr lang="en-US" sz="1600" dirty="0" smtClean="0"/>
              <a:t> ± </a:t>
            </a:r>
            <a:r>
              <a:rPr lang="ru-RU" sz="1600" dirty="0" smtClean="0"/>
              <a:t>14.2 </a:t>
            </a:r>
            <a:r>
              <a:rPr lang="ru-RU" sz="1600" dirty="0"/>
              <a:t>Гц. Электрические колебания на частотах 14.2 и  28.5 Гц, совпадающие  с первой и второй гармониками вибросейсмического сигнала, это комбинационные частоты вида </a:t>
            </a:r>
            <a:r>
              <a:rPr lang="en-US" sz="1600" i="1" dirty="0" err="1"/>
              <a:t>kf</a:t>
            </a:r>
            <a:r>
              <a:rPr lang="en-US" sz="1600" i="1" baseline="-25000" dirty="0" err="1"/>
              <a:t>S</a:t>
            </a:r>
            <a:r>
              <a:rPr lang="en-US" sz="1600" dirty="0"/>
              <a:t> </a:t>
            </a:r>
            <a:r>
              <a:rPr lang="ru-RU" sz="1600" dirty="0"/>
              <a:t>для  </a:t>
            </a:r>
            <a:r>
              <a:rPr lang="ru-RU" sz="1600" dirty="0" err="1"/>
              <a:t>квазипостоянных</a:t>
            </a:r>
            <a:r>
              <a:rPr lang="ru-RU" sz="1600" dirty="0"/>
              <a:t> входных токовых сигналов.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Итак, в результате экспериментов  получен  параметрический сейсмоэлектрический резонанс и </a:t>
            </a:r>
            <a:r>
              <a:rPr lang="ru-RU" sz="1600" dirty="0" smtClean="0"/>
              <a:t>представлены </a:t>
            </a:r>
            <a:r>
              <a:rPr lang="ru-RU" sz="1600" dirty="0"/>
              <a:t>доказательства того, что проявление сейсмоэлектрического эффекта первого рода в условиях параметрических колебаний аналогично сейсмоэлектрическому эффекту второго рода (СЭЭФ2). Наблюдавшиеся явления возникновения и усиления параметрических колебаний при сейсмоэлектрических преобразованиях можно назвать, по аналогии с СЭЭФ1 и СЭЭФ2, «сейсмоэлектрическими параметрическими эффектами</a:t>
            </a:r>
            <a:r>
              <a:rPr lang="ru-RU" sz="1600" dirty="0" smtClean="0"/>
              <a:t>».</a:t>
            </a:r>
            <a:endParaRPr lang="ru-RU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Рукописный ввод 17">
                <a:extLst>
                  <a:ext uri="{FF2B5EF4-FFF2-40B4-BE49-F238E27FC236}">
                    <a16:creationId xmlns="" xmlns:a16="http://schemas.microsoft.com/office/drawing/2014/main" id="{A1A02A07-F1B5-456A-9D3E-98E6307A6007}"/>
                  </a:ext>
                </a:extLst>
              </p14:cNvPr>
              <p14:cNvContentPartPr/>
              <p14:nvPr/>
            </p14:nvContentPartPr>
            <p14:xfrm>
              <a:off x="6709383" y="3756704"/>
              <a:ext cx="270" cy="36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A1A02A07-F1B5-456A-9D3E-98E6307A60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6844" y="374770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41371F7-A16F-4AC6-8FB8-BF1DF9A4D400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Обсуждение результатов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07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94005BA-F2DD-4E18-812F-D18204BB237B}"/>
              </a:ext>
            </a:extLst>
          </p:cNvPr>
          <p:cNvSpPr/>
          <p:nvPr/>
        </p:nvSpPr>
        <p:spPr>
          <a:xfrm>
            <a:off x="203200" y="541429"/>
            <a:ext cx="861514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«</a:t>
            </a:r>
            <a:r>
              <a:rPr lang="ru-RU" sz="1600" dirty="0"/>
              <a:t>Пока что человек продолжает лишь познавать расширяющуюся сферу влияния параметрических колебаний» </a:t>
            </a:r>
            <a:r>
              <a:rPr lang="ru-RU" sz="1400" dirty="0">
                <a:ea typeface="Calibri" panose="020F0502020204030204" pitchFamily="34" charset="0"/>
              </a:rPr>
              <a:t>(</a:t>
            </a:r>
            <a:r>
              <a:rPr lang="ru-RU" sz="1600" dirty="0"/>
              <a:t> Чечурин С.Л.) </a:t>
            </a:r>
            <a:r>
              <a:rPr lang="ru-RU" sz="1400" dirty="0"/>
              <a:t> </a:t>
            </a:r>
            <a:r>
              <a:rPr lang="ru-RU" sz="1600" dirty="0"/>
              <a:t>Это замечание  справедливо и для геофизики. Литературные публикации, общение с коллегами , собственный многолетний опыт полевых работ - это источники непонятных явлений с которыми сталкивался практически каждый геофизик. Возникновение не подающимся объяснению колебаний, странная реакция горных пород на упругие, электрические  воздействия и т.д. </a:t>
            </a:r>
          </a:p>
          <a:p>
            <a:pPr algn="just"/>
            <a:r>
              <a:rPr lang="ru-RU" sz="1600" dirty="0"/>
              <a:t>Сейсмоэлектрика тоже не стоит в стороне и поражает неожиданными явлениями. Часть из них </a:t>
            </a:r>
            <a:r>
              <a:rPr lang="ru-RU" sz="1600" dirty="0" smtClean="0"/>
              <a:t>(даже </a:t>
            </a:r>
            <a:r>
              <a:rPr lang="ru-RU" sz="1600" dirty="0"/>
              <a:t>из нашей практики) еще не понятна, часть уже подаются разумному  объяснению.</a:t>
            </a:r>
            <a:r>
              <a:rPr lang="ru-RU" sz="1600" dirty="0">
                <a:ea typeface="Calibri" panose="020F0502020204030204" pitchFamily="34" charset="0"/>
              </a:rPr>
              <a:t> Именно параметрические колебания позволили по другому экспериментальные результаты.</a:t>
            </a:r>
          </a:p>
          <a:p>
            <a:pPr algn="just"/>
            <a:r>
              <a:rPr lang="ru-RU" sz="1600" dirty="0">
                <a:ea typeface="Calibri" panose="020F0502020204030204" pitchFamily="34" charset="0"/>
              </a:rPr>
              <a:t>Усиление колебаний при резонансе, это  результат  изменения емкости С   трещиноватой среды при сейсмоакустическом воздействии. Возможно с этим связано необычное проявление</a:t>
            </a:r>
            <a:r>
              <a:rPr lang="ru-RU" sz="1600" dirty="0"/>
              <a:t> сейсмоэлектрического эффекта первого рода 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Параметрические колебания тесно связаны с автоколебаниями, есть мнение, что автоколебания - это установившиеся параметрические. Работа в этом направлении  весьма интересна, учитывая, что первые эксперименты с </a:t>
            </a:r>
            <a:r>
              <a:rPr lang="ru-RU" sz="1600" dirty="0" smtClean="0"/>
              <a:t>сейсмоэлектрическими  </a:t>
            </a:r>
            <a:r>
              <a:rPr lang="ru-RU" sz="1600" dirty="0"/>
              <a:t>автоколебаниями мы уже провели. </a:t>
            </a:r>
            <a:endParaRPr lang="en-US" sz="1600" dirty="0" smtClean="0"/>
          </a:p>
          <a:p>
            <a:pPr algn="just"/>
            <a:endParaRPr lang="en-US" sz="1600" dirty="0"/>
          </a:p>
          <a:p>
            <a:pPr algn="just"/>
            <a:r>
              <a:rPr lang="ru-RU" sz="1600" dirty="0" smtClean="0"/>
              <a:t>Параметрические </a:t>
            </a:r>
            <a:r>
              <a:rPr lang="ru-RU" sz="1600" dirty="0"/>
              <a:t>колебания   -  это важное направление в сейсмоэлектрических исследованиях </a:t>
            </a:r>
          </a:p>
          <a:p>
            <a:endParaRPr lang="ru-RU" sz="1600" dirty="0">
              <a:ea typeface="Calibri" panose="020F0502020204030204" pitchFamily="34" charset="0"/>
            </a:endParaRPr>
          </a:p>
          <a:p>
            <a:r>
              <a:rPr lang="ru-RU" sz="1600" dirty="0">
                <a:ea typeface="Calibri" panose="020F0502020204030204" pitchFamily="34" charset="0"/>
              </a:rPr>
              <a:t>«Оказалось возможным возбудить сильные резонансные колебания в электрической колебательной системе в отсутствие каких-либо  электрических или магнитных полей одним только механическим периодическим изменением как её самоиндуктивнотсти так и её ёмкости»  </a:t>
            </a:r>
            <a:r>
              <a:rPr lang="ru-RU" sz="1600" dirty="0"/>
              <a:t>Н. Д. </a:t>
            </a:r>
            <a:r>
              <a:rPr lang="ru-RU" sz="1600" dirty="0" err="1">
                <a:ea typeface="Calibri" panose="020F0502020204030204" pitchFamily="34" charset="0"/>
              </a:rPr>
              <a:t>Папалекси</a:t>
            </a:r>
            <a:r>
              <a:rPr lang="ru-RU" sz="1600" dirty="0">
                <a:ea typeface="Calibri" panose="020F0502020204030204" pitchFamily="34" charset="0"/>
              </a:rPr>
              <a:t>.  Эволюция</a:t>
            </a:r>
            <a:r>
              <a:rPr lang="ru-RU" sz="1600" dirty="0"/>
              <a:t> понятия резонанса //Успехи физических наук. Т. XXXI, </a:t>
            </a:r>
            <a:r>
              <a:rPr lang="ru-RU" sz="1600" dirty="0" err="1"/>
              <a:t>вып</a:t>
            </a:r>
            <a:r>
              <a:rPr lang="ru-RU" sz="1600" dirty="0"/>
              <a:t>. 4. </a:t>
            </a:r>
            <a:r>
              <a:rPr lang="ru-RU" sz="1600" dirty="0" smtClean="0"/>
              <a:t>1947</a:t>
            </a:r>
            <a:endParaRPr lang="ru-RU" sz="1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41371F7-A16F-4AC6-8FB8-BF1DF9A4D400}"/>
              </a:ext>
            </a:extLst>
          </p:cNvPr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ЗАКЛЮЧНИЕ</a:t>
            </a:r>
          </a:p>
        </p:txBody>
      </p:sp>
    </p:spTree>
    <p:extLst>
      <p:ext uri="{BB962C8B-B14F-4D97-AF65-F5344CB8AC3E}">
        <p14:creationId xmlns:p14="http://schemas.microsoft.com/office/powerpoint/2010/main" val="41173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ChangeArrowheads="1"/>
          </p:cNvSpPr>
          <p:nvPr/>
        </p:nvSpPr>
        <p:spPr bwMode="auto">
          <a:xfrm>
            <a:off x="0" y="215900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 smtClean="0"/>
              <a:t>Нелинейные сейсмоэлектрические явления</a:t>
            </a:r>
            <a:endParaRPr lang="en-US" dirty="0" smtClean="0"/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предпосылки, направления исследований, возможные 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8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14210</TotalTime>
  <Words>2091</Words>
  <Application>Microsoft Office PowerPoint</Application>
  <PresentationFormat>Экран (4:3)</PresentationFormat>
  <Paragraphs>195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</dc:creator>
  <cp:lastModifiedBy>PK</cp:lastModifiedBy>
  <cp:revision>864</cp:revision>
  <dcterms:created xsi:type="dcterms:W3CDTF">2009-02-22T21:19:00Z</dcterms:created>
  <dcterms:modified xsi:type="dcterms:W3CDTF">2019-06-07T05:11:56Z</dcterms:modified>
</cp:coreProperties>
</file>