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8" r:id="rId1"/>
    <p:sldMasterId id="2147484226" r:id="rId2"/>
    <p:sldMasterId id="2147484238" r:id="rId3"/>
    <p:sldMasterId id="2147484250" r:id="rId4"/>
  </p:sldMasterIdLst>
  <p:notesMasterIdLst>
    <p:notesMasterId r:id="rId26"/>
  </p:notesMasterIdLst>
  <p:sldIdLst>
    <p:sldId id="350" r:id="rId5"/>
    <p:sldId id="357" r:id="rId6"/>
    <p:sldId id="366" r:id="rId7"/>
    <p:sldId id="311" r:id="rId8"/>
    <p:sldId id="362" r:id="rId9"/>
    <p:sldId id="371" r:id="rId10"/>
    <p:sldId id="372" r:id="rId11"/>
    <p:sldId id="363" r:id="rId12"/>
    <p:sldId id="351" r:id="rId13"/>
    <p:sldId id="368" r:id="rId14"/>
    <p:sldId id="352" r:id="rId15"/>
    <p:sldId id="360" r:id="rId16"/>
    <p:sldId id="319" r:id="rId17"/>
    <p:sldId id="287" r:id="rId18"/>
    <p:sldId id="370" r:id="rId19"/>
    <p:sldId id="312" r:id="rId20"/>
    <p:sldId id="367" r:id="rId21"/>
    <p:sldId id="374" r:id="rId22"/>
    <p:sldId id="318" r:id="rId23"/>
    <p:sldId id="278" r:id="rId24"/>
    <p:sldId id="354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5D5"/>
    <a:srgbClr val="D3FDE9"/>
    <a:srgbClr val="F27A8E"/>
    <a:srgbClr val="996633"/>
    <a:srgbClr val="99FFCC"/>
    <a:srgbClr val="CCFF99"/>
    <a:srgbClr val="FF66FF"/>
    <a:srgbClr val="99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3" autoAdjust="0"/>
    <p:restoredTop sz="94670" autoAdjust="0"/>
  </p:normalViewPr>
  <p:slideViewPr>
    <p:cSldViewPr>
      <p:cViewPr>
        <p:scale>
          <a:sx n="80" d="100"/>
          <a:sy n="80" d="100"/>
        </p:scale>
        <p:origin x="-162" y="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67B50E8-41F7-4566-9A21-DBA66E25CEA6}" type="datetimeFigureOut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ED8D8B-F6D3-4E29-BDD0-53481F2CD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176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F2C7-4A40-45C4-8F4A-3661D5A70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7ABD2-F584-4961-86D8-9E4E7804E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0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0F016-7612-4D56-A804-3C3592F76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17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B17A5-CF6C-4332-8085-89822059C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5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CE6FD-4230-46CC-9279-D5E3F1D29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734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A1696-DE4A-486E-AAF7-073349438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53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91B318F-3D31-4169-A970-07F6C2D0B5E3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prstClr val="white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F4888928-20F8-4DD3-8BF2-DE99C4717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27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AD40F29-C77D-424A-A8CC-CF4FD5D3CFE1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6CF7E8C-D680-4021-AF99-E32E745C86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503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EFCD0DE-163A-419E-B6DB-B187C5084B9D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6B797C8-C1D9-4D74-BC2B-0975C5B04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080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A5113D4-872F-46CF-9F36-B1CAB1F029C5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9A47229-FC97-4CBA-BFB0-CEC5A989B8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021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1506BC6-3668-4396-8AA6-0DEF93A57B84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44B86D4-CA44-48A6-B21C-2D41A82B0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16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EFD1-199C-4B30-A5F0-131010D1E9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218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46AED38-B95F-4844-A6E4-072E2DEF57CD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3F5B62C-5611-43A0-B77A-43D3CBC05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448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F1E607-EDF9-495C-AA21-42E0B810CCDD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483C70C-206B-4918-96D3-83569EE69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66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D477E49-0189-4D80-A609-B864BC5635B0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E22BC00-A9FB-48F6-9084-EDADA0F11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05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2DEA51C-994F-4D4F-A79D-275560E3A7D3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7EAE9C8-CA7E-40F4-B675-26CD2742E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064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7E8E67D-2408-4222-83D1-4B4299C29E57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FF96E89-B035-4634-84B4-593A95ED8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5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9A9163C-D6AA-43D8-A25B-FFE7886E7041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2FF9AC3-4590-4086-8215-A29D85395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03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7E1253E-A40B-4AA7-B5D1-5BAB0EC76CDD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prstClr val="white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B879DDF2-718F-4915-B38D-D55BE3F8E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78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138830E-3225-488C-ACB3-0319961CC11E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B77C986-072D-4DB5-BA46-F048EEA94C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762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2D19C04-DE9F-4A10-9AD3-1783BB498A27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C468CEA-2C56-4E82-BA01-7503E42ACC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057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6738465-2728-4245-9138-D66D83062E28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0F07724-EC8C-4C3D-BB4A-3EA1FC682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16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450E7-B06B-484E-9654-466433C08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18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C5DCB82-5E13-4CA1-B420-5BE07AC85243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D90A110-5BF8-4311-80AC-2E0E0A0F9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080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FCC1346-E0D3-4568-B700-53DA473EB2CD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931C7A0-5ACC-466E-A3FA-627886B96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070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3E7813B-128C-452E-BDDB-324262F692DB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E6A82B9-449A-43E5-AC8E-3615C90ED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52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8B0BF1D-69D5-4541-969A-9D26CA501085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A5E759B-AA9E-43E4-87B0-79D46E0FE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710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8C8F56D-663F-41B7-94B8-3DB147B7968B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05C7C65-09E4-4319-A147-47B0F00A8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92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EE2CC16-FD06-49E0-884F-4699EB4D4088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9D4B8ED-76B3-495B-8981-2B7C96DC1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790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852C456-65F7-4B9B-8176-D0C1B782A9CF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F5C56CF-4F19-44F2-A16F-BC36D07D5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354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9978290-4FA8-485D-8025-338F211012C9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prstClr val="white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FAAE1737-7918-4948-8673-058C804C9F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69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5D5EAEA-C497-45A2-8DF9-944480A5F0A9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94283F9-0E37-48A8-B94F-C676BCE80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87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E625C40-6CAC-4317-9ADB-E789BB941DCE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65039DD-7023-40A5-A05B-F384FC5474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8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ED9F7-3A7A-48F6-96D3-99C7721B7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68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55504B1-1916-4E10-9F56-8D1BD3F0DBF3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92C52B7-FEF5-4336-88FB-464BB1AA6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5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B247568-DA6E-4AD0-A72D-A9FBEA78E1B1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E5D25BF-8C3D-45BE-B6D3-998704901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936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15F31BC-44EC-44C5-80EA-75AE0B7DB212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06B2C88-7632-446B-A962-DC69123E0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080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67C4D33-DF18-4061-820A-7960A3FA8D0C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217F46D-41F9-48F4-ADDF-264724A0D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30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CFF342A-FCE7-436E-BC48-35FA7B10B703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57553E5-F941-4FBB-862C-5BB479320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620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1A650F3-2361-408C-95E2-3BED14208006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A4C57CC-4B82-450C-85D9-2E2BD7B16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83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D974653-95F2-4D6E-AFCB-0C64BBE57F7C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25E83FD-4CA4-4ACE-B393-A80EFDB271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738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344512A-122E-45C9-85D0-425B80633E9E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66E69C7-6746-474A-846A-0C95CAEE3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3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EDCBB-F3B4-49A6-931F-232AD2724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5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D46C3-52F0-469F-BCD3-52DA728C6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5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61C39-568B-4A26-835D-1D3C79DA4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9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B425C-E4B1-4A2D-83CF-11D9D7A31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14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6035C-DB88-44F8-9DD1-6EFC4B75B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9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3A956780-FEA9-4136-97C2-71609740B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64" r:id="rId1"/>
    <p:sldLayoutId id="2147484555" r:id="rId2"/>
    <p:sldLayoutId id="2147484565" r:id="rId3"/>
    <p:sldLayoutId id="2147484556" r:id="rId4"/>
    <p:sldLayoutId id="2147484566" r:id="rId5"/>
    <p:sldLayoutId id="2147484557" r:id="rId6"/>
    <p:sldLayoutId id="2147484558" r:id="rId7"/>
    <p:sldLayoutId id="2147484567" r:id="rId8"/>
    <p:sldLayoutId id="2147484568" r:id="rId9"/>
    <p:sldLayoutId id="2147484559" r:id="rId10"/>
    <p:sldLayoutId id="2147484560" r:id="rId11"/>
    <p:sldLayoutId id="2147484561" r:id="rId12"/>
    <p:sldLayoutId id="2147484562" r:id="rId13"/>
    <p:sldLayoutId id="2147484563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CB4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CE43939-05D4-4E72-90BF-DABBF8374799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CB4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64B62A1-B379-444E-975B-8EB029184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8CADAE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8CADAE"/>
        </a:buClr>
        <a:buFont typeface="Georgia" pitchFamily="18" charset="0"/>
        <a:buChar char="▫"/>
        <a:defRPr sz="2000" kern="1200">
          <a:solidFill>
            <a:srgbClr val="8CADAE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8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8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CB4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E970BD6-8794-402C-ADD0-0250174D37E7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CB4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58F5624-082F-449A-AA64-B35B544B6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8CADAE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8CADAE"/>
        </a:buClr>
        <a:buFont typeface="Georgia" pitchFamily="18" charset="0"/>
        <a:buChar char="▫"/>
        <a:defRPr sz="2000" kern="1200">
          <a:solidFill>
            <a:srgbClr val="8CADAE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11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112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CB4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A1344DF-5024-4E39-B659-EEEAB1BB346E}" type="datetime1">
              <a:rPr lang="ru-RU"/>
              <a:pPr>
                <a:defRPr/>
              </a:pPr>
              <a:t>04.01.2002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CB4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2C9B52E-32EB-42DA-9E2B-D02126A69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8CADAE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8CADAE"/>
        </a:buClr>
        <a:buFont typeface="Georgia" pitchFamily="18" charset="0"/>
        <a:buChar char="▫"/>
        <a:defRPr sz="2000" kern="1200">
          <a:solidFill>
            <a:srgbClr val="8CADAE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395288" y="1628775"/>
            <a:ext cx="828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ru-RU" altLang="ru-RU" sz="1800">
              <a:latin typeface="Tahoma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5152" y="294530"/>
            <a:ext cx="8569325" cy="1728787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Результаты геолого-геофизического изучения  глубинных </a:t>
            </a:r>
            <a:r>
              <a:rPr lang="ru-RU" sz="2000" b="1" dirty="0" err="1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палеосейсмодислокаций</a:t>
            </a:r>
            <a:r>
              <a:rPr lang="ru-RU" sz="2000" b="1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 в эксгумированных разломах</a:t>
            </a:r>
            <a:br>
              <a:rPr lang="ru-RU" sz="2000" b="1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</a:br>
            <a:r>
              <a:rPr lang="ru-RU" sz="2000" dirty="0" smtClean="0">
                <a:solidFill>
                  <a:srgbClr val="99FFCC"/>
                </a:solidFill>
                <a:latin typeface="Calibri"/>
                <a:ea typeface="Calibri"/>
                <a:cs typeface="Times New Roman"/>
              </a:rPr>
              <a:t>            </a:t>
            </a:r>
            <a:r>
              <a:rPr lang="ru-RU" sz="2000" b="1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(</a:t>
            </a:r>
            <a:r>
              <a:rPr lang="ru-RU" sz="2000" b="1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на примере краевого шва </a:t>
            </a:r>
            <a:r>
              <a:rPr lang="ru-RU" sz="2000" b="1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Сибирской платформы)</a:t>
            </a:r>
            <a:r>
              <a:rPr lang="ru-RU" sz="2000" dirty="0">
                <a:solidFill>
                  <a:srgbClr val="99FFCC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rgbClr val="99FFCC"/>
                </a:solidFill>
                <a:latin typeface="Calibri"/>
                <a:ea typeface="Calibri"/>
                <a:cs typeface="Times New Roman"/>
              </a:rPr>
            </a:br>
            <a:r>
              <a:rPr lang="ru-RU" sz="14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                                              </a:t>
            </a:r>
            <a:r>
              <a:rPr lang="ru-RU" sz="1400" baseline="30000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/>
            </a:r>
            <a:br>
              <a:rPr lang="ru-RU" sz="1400" baseline="30000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</a:br>
            <a:r>
              <a:rPr lang="ru-RU" sz="16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ru-RU" sz="1600" baseline="30000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                                                                                              </a:t>
            </a:r>
            <a:r>
              <a:rPr lang="ru-RU" sz="16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Валерий </a:t>
            </a:r>
            <a:r>
              <a:rPr lang="ru-RU" sz="16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ru-RU" sz="16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Ружич</a:t>
            </a:r>
            <a:r>
              <a:rPr lang="ru-RU" sz="16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1</a:t>
            </a:r>
            <a:r>
              <a:rPr lang="ru-RU" sz="16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, Алексей  Остапчук</a:t>
            </a:r>
            <a:r>
              <a:rPr lang="ru-RU" sz="16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2</a:t>
            </a:r>
            <a:r>
              <a:rPr lang="ru-RU" sz="16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, Дмитрий Павлов</a:t>
            </a:r>
            <a:r>
              <a:rPr lang="ru-RU" sz="16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2</a:t>
            </a:r>
            <a:r>
              <a:rPr lang="ru-RU" sz="16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ru-RU" sz="16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ru-RU" sz="1600" baseline="30000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/>
            </a:r>
            <a:br>
              <a:rPr lang="ru-RU" sz="1600" baseline="30000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</a:br>
            <a:r>
              <a:rPr lang="ru-RU" sz="1600" baseline="30000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     </a:t>
            </a:r>
            <a:r>
              <a:rPr lang="ru-RU" sz="1200" baseline="30000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                                                                                                          </a:t>
            </a:r>
            <a:r>
              <a:rPr lang="ru-RU" sz="12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1</a:t>
            </a:r>
            <a:r>
              <a:rPr lang="ru-RU" sz="12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Институт земной коры СО РАН, Лермонтова 128, 664033, Иркутск, Россия </a:t>
            </a:r>
            <a:r>
              <a:rPr lang="ru-RU" sz="1200" dirty="0">
                <a:solidFill>
                  <a:srgbClr val="99FFCC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srgbClr val="99FFCC"/>
                </a:solidFill>
                <a:latin typeface="Calibri"/>
                <a:ea typeface="Calibri"/>
                <a:cs typeface="Times New Roman"/>
              </a:rPr>
            </a:br>
            <a:r>
              <a:rPr lang="ru-RU" sz="12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                                 </a:t>
            </a:r>
            <a:r>
              <a:rPr lang="ru-RU" sz="1200" baseline="30000" dirty="0" smtClean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                                                                         </a:t>
            </a:r>
            <a:r>
              <a:rPr lang="ru-RU" sz="1200" baseline="300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2</a:t>
            </a:r>
            <a:r>
              <a:rPr lang="ru-RU" sz="1200" dirty="0">
                <a:solidFill>
                  <a:srgbClr val="99FFCC"/>
                </a:solidFill>
                <a:latin typeface="Times New Roman"/>
                <a:ea typeface="Batang"/>
                <a:cs typeface="Times New Roman"/>
              </a:rPr>
              <a:t>Институт динамики геосфер, РАН, Москва, Россия</a:t>
            </a:r>
            <a:r>
              <a:rPr lang="ru-RU" sz="1200" dirty="0">
                <a:solidFill>
                  <a:srgbClr val="99FFCC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srgbClr val="99FFCC"/>
                </a:solidFill>
                <a:latin typeface="Calibri"/>
                <a:ea typeface="Calibri"/>
                <a:cs typeface="Times New Roman"/>
              </a:rPr>
            </a:br>
            <a:r>
              <a:rPr lang="ru-RU" sz="1200" dirty="0" smtClean="0">
                <a:solidFill>
                  <a:srgbClr val="99FFCC"/>
                </a:solidFill>
              </a:rPr>
              <a:t/>
            </a:r>
            <a:br>
              <a:rPr lang="ru-RU" sz="1200" dirty="0" smtClean="0">
                <a:solidFill>
                  <a:srgbClr val="99FFCC"/>
                </a:solidFill>
              </a:rPr>
            </a:br>
            <a:endParaRPr lang="ru-RU" sz="1200" dirty="0">
              <a:solidFill>
                <a:srgbClr val="99FFCC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1"/>
          </p:nvPr>
        </p:nvSpPr>
        <p:spPr>
          <a:xfrm>
            <a:off x="71438" y="1814513"/>
            <a:ext cx="8928100" cy="3054350"/>
          </a:xfrm>
        </p:spPr>
        <p:txBody>
          <a:bodyPr>
            <a:noAutofit/>
          </a:bodyPr>
          <a:lstStyle/>
          <a:p>
            <a:pPr marL="17462" indent="0"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FFFF00"/>
                </a:solidFill>
              </a:rPr>
              <a:t>Постановка проблемы для изучения: </a:t>
            </a:r>
            <a:r>
              <a:rPr lang="ru-RU" sz="1600" dirty="0" smtClean="0">
                <a:solidFill>
                  <a:srgbClr val="FFFF00"/>
                </a:solidFill>
              </a:rPr>
              <a:t>1.Сбор новых данных для </a:t>
            </a:r>
            <a:r>
              <a:rPr lang="ru-RU" sz="1600" dirty="0" smtClean="0">
                <a:solidFill>
                  <a:srgbClr val="FFFF00"/>
                </a:solidFill>
              </a:rPr>
              <a:t>решения проблем обеспечения сейсмобезопасности </a:t>
            </a:r>
            <a:r>
              <a:rPr lang="ru-RU" sz="1600" dirty="0" smtClean="0">
                <a:solidFill>
                  <a:srgbClr val="FFFF00"/>
                </a:solidFill>
              </a:rPr>
              <a:t>и </a:t>
            </a:r>
            <a:r>
              <a:rPr lang="ru-RU" sz="1600" dirty="0" smtClean="0">
                <a:solidFill>
                  <a:srgbClr val="FFFF00"/>
                </a:solidFill>
              </a:rPr>
              <a:t>надежных сведений о глубинных геомеханических условиях подготовки и проявления очагов сильных землетрясений;</a:t>
            </a:r>
          </a:p>
          <a:p>
            <a:pPr marL="17462" indent="0"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FFFF00"/>
                </a:solidFill>
              </a:rPr>
              <a:t>2.Разработка геологического подхода  для выявления источников генерации сейсмической диссипации изучения, выявление разрывных нарушений с признаками косейсмического скольжения, то есть глубинных </a:t>
            </a:r>
            <a:r>
              <a:rPr lang="ru-RU" sz="1600" dirty="0" err="1" smtClean="0">
                <a:solidFill>
                  <a:srgbClr val="FFFF00"/>
                </a:solidFill>
              </a:rPr>
              <a:t>палеосейсмодислокаций</a:t>
            </a:r>
            <a:r>
              <a:rPr lang="ru-RU" sz="1600" dirty="0" smtClean="0">
                <a:solidFill>
                  <a:srgbClr val="FFFF00"/>
                </a:solidFill>
              </a:rPr>
              <a:t> древних землетрясений. Они стали доступными для визуального геологического обследования в эксгумированных сегментах древних разломов. К их числу относится краевой шов Сибирской платформы с возрастом 1 млрд. лет. В его зоне примерно 65 млн. лет назад начала формироваться в сейсмоактивная Байкальская </a:t>
            </a:r>
            <a:r>
              <a:rPr lang="ru-RU" sz="1600" dirty="0" err="1" smtClean="0">
                <a:solidFill>
                  <a:srgbClr val="FFFF00"/>
                </a:solidFill>
              </a:rPr>
              <a:t>рифтовая</a:t>
            </a:r>
            <a:r>
              <a:rPr lang="ru-RU" sz="1600" dirty="0" smtClean="0">
                <a:solidFill>
                  <a:srgbClr val="FFFF00"/>
                </a:solidFill>
              </a:rPr>
              <a:t> зона, как </a:t>
            </a:r>
            <a:r>
              <a:rPr lang="ru-RU" sz="1600" dirty="0" err="1" smtClean="0">
                <a:solidFill>
                  <a:srgbClr val="FFFF00"/>
                </a:solidFill>
              </a:rPr>
              <a:t>мегаразлом</a:t>
            </a:r>
            <a:r>
              <a:rPr lang="ru-RU" sz="1600" dirty="0" smtClean="0">
                <a:solidFill>
                  <a:srgbClr val="FFFF00"/>
                </a:solidFill>
              </a:rPr>
              <a:t> очередного раскола Центрально-Азиатской части Евразийского континента.</a:t>
            </a:r>
          </a:p>
          <a:p>
            <a:pPr marL="17462" indent="0"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FFFF00"/>
                </a:solidFill>
              </a:rPr>
              <a:t>3.Получаемые сведения необходимы для разработки новых моделей очагов землетрясений и </a:t>
            </a:r>
            <a:r>
              <a:rPr lang="ru-RU" sz="1600" dirty="0" err="1" smtClean="0">
                <a:solidFill>
                  <a:srgbClr val="FFFF00"/>
                </a:solidFill>
              </a:rPr>
              <a:t>геомеханических</a:t>
            </a:r>
            <a:r>
              <a:rPr lang="ru-RU" sz="1600" dirty="0" smtClean="0">
                <a:solidFill>
                  <a:srgbClr val="FFFF00"/>
                </a:solidFill>
              </a:rPr>
              <a:t> моделей зон сейсмоактивных разломов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07950" y="5013325"/>
            <a:ext cx="8785225" cy="1860550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17462" indent="0"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99FF33"/>
                </a:solidFill>
              </a:rPr>
              <a:t>Суть подхода для изучения условий подготовки очагов палеоземлетрясений заключается в реконструкции РТ- условий и флюидного режима, оптимальные сочетания которых и является основной причиной зарождения очагов землетрясений при разных фрикционных режимах скольжения: асейсмического и косейсмического.</a:t>
            </a:r>
          </a:p>
          <a:p>
            <a:pPr marL="17462" indent="0"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99FF33"/>
                </a:solidFill>
              </a:rPr>
              <a:t>Главными признаками выявления косейсмических разрывов являются </a:t>
            </a:r>
            <a:r>
              <a:rPr lang="ru-RU" sz="1600" dirty="0" smtClean="0">
                <a:solidFill>
                  <a:srgbClr val="FFFF66"/>
                </a:solidFill>
              </a:rPr>
              <a:t>зеркала </a:t>
            </a:r>
            <a:r>
              <a:rPr lang="ru-RU" sz="1600" dirty="0" smtClean="0">
                <a:solidFill>
                  <a:srgbClr val="99FF33"/>
                </a:solidFill>
              </a:rPr>
              <a:t>скольжения и </a:t>
            </a:r>
            <a:r>
              <a:rPr lang="ru-RU" sz="16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псевдотахилиты</a:t>
            </a:r>
            <a:r>
              <a:rPr lang="ru-RU" sz="1600" dirty="0" smtClean="0">
                <a:solidFill>
                  <a:srgbClr val="99FF33"/>
                </a:solidFill>
              </a:rPr>
              <a:t>, а также минералы </a:t>
            </a:r>
            <a:r>
              <a:rPr lang="en-US" sz="1600" dirty="0" smtClean="0"/>
              <a:t>“</a:t>
            </a:r>
            <a:r>
              <a:rPr lang="ru-RU" sz="1600" dirty="0" err="1" smtClean="0"/>
              <a:t>геотермометры</a:t>
            </a:r>
            <a:r>
              <a:rPr lang="en-US" sz="1600" dirty="0" smtClean="0"/>
              <a:t>”</a:t>
            </a:r>
            <a:r>
              <a:rPr lang="ru-RU" sz="1600" dirty="0" smtClean="0"/>
              <a:t> и </a:t>
            </a:r>
            <a:r>
              <a:rPr lang="en-US" sz="1600" dirty="0" smtClean="0"/>
              <a:t>“</a:t>
            </a:r>
            <a:r>
              <a:rPr lang="ru-RU" sz="1600" dirty="0" err="1" smtClean="0"/>
              <a:t>геобарометры</a:t>
            </a:r>
            <a:r>
              <a:rPr lang="en-US" sz="1600" dirty="0" smtClean="0"/>
              <a:t>”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3999" cy="914400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Место отбора образцов зеркал скольжения с турмалином и его вид в зоне скольжения и в шлифе</a:t>
            </a:r>
            <a:endParaRPr lang="ru-RU" sz="2400" dirty="0"/>
          </a:p>
        </p:txBody>
      </p:sp>
      <p:pic>
        <p:nvPicPr>
          <p:cNvPr id="49155" name="Picture 2" descr="C:\Users\Валерий\Documents\статья ДАН 2018 гранки правка ОК\Рисунок 1 жила ЧБ  буквы ОК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1" y="1032897"/>
            <a:ext cx="8569647" cy="574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 sz="quarter"/>
          </p:nvPr>
        </p:nvSpPr>
        <p:spPr>
          <a:xfrm>
            <a:off x="251520" y="-171400"/>
            <a:ext cx="8540750" cy="1143000"/>
          </a:xfrm>
        </p:spPr>
        <p:txBody>
          <a:bodyPr/>
          <a:lstStyle/>
          <a:p>
            <a:pPr>
              <a:defRPr/>
            </a:pPr>
            <a:r>
              <a:rPr lang="ru-RU" sz="2000" dirty="0" smtClean="0"/>
              <a:t>Шлифы: Адуляр-вторичный минерал </a:t>
            </a:r>
            <a:r>
              <a:rPr lang="ru-RU" sz="2000" dirty="0" err="1" smtClean="0"/>
              <a:t>залечиания</a:t>
            </a:r>
            <a:r>
              <a:rPr lang="ru-RU" sz="2000" dirty="0" smtClean="0"/>
              <a:t> и  </a:t>
            </a:r>
            <a:r>
              <a:rPr lang="ru-RU" sz="2000" dirty="0" err="1" smtClean="0"/>
              <a:t>псевдотахилит</a:t>
            </a:r>
            <a:r>
              <a:rPr lang="ru-RU" sz="2000" dirty="0" smtClean="0"/>
              <a:t> на зеркалах скольжения в краевом шве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828555" cy="20162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225"/>
            <a:ext cx="4771840" cy="35342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2"/>
          </p:nvPr>
        </p:nvSpPr>
        <p:spPr>
          <a:xfrm>
            <a:off x="4932040" y="1052736"/>
            <a:ext cx="3960440" cy="5328592"/>
          </a:xfrm>
        </p:spPr>
        <p:txBody>
          <a:bodyPr/>
          <a:lstStyle/>
          <a:p>
            <a:r>
              <a:rPr lang="ru-RU" dirty="0" smtClean="0"/>
              <a:t>Стрессовое давление при образовании псевдотахилитов  возрастало от 1.5 -2.0 </a:t>
            </a:r>
            <a:r>
              <a:rPr lang="ru-RU" dirty="0" err="1" smtClean="0"/>
              <a:t>кбар</a:t>
            </a:r>
            <a:r>
              <a:rPr lang="ru-RU" dirty="0" smtClean="0"/>
              <a:t> до 7-8 </a:t>
            </a:r>
            <a:r>
              <a:rPr lang="ru-RU" dirty="0" err="1" smtClean="0"/>
              <a:t>кбар</a:t>
            </a:r>
            <a:endParaRPr lang="ru-RU" dirty="0" smtClean="0"/>
          </a:p>
          <a:p>
            <a:r>
              <a:rPr lang="ru-RU" dirty="0" smtClean="0"/>
              <a:t>Температура фрикционного разогрева - 850-950°С</a:t>
            </a:r>
          </a:p>
          <a:p>
            <a:r>
              <a:rPr lang="ru-RU" dirty="0" smtClean="0"/>
              <a:t>Это характерно для глубин 8-12 </a:t>
            </a:r>
            <a:r>
              <a:rPr lang="ru-RU" dirty="0" smtClean="0"/>
              <a:t>км</a:t>
            </a:r>
          </a:p>
          <a:p>
            <a:r>
              <a:rPr lang="ru-RU" dirty="0" smtClean="0"/>
              <a:t>Ниже – инжекция флюидов в зону декомпрессии при подвижке в разломе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171092D-E805-4471-B57C-D21570BE96DF}" type="slidenum">
              <a:rPr lang="ru-RU" altLang="ru-RU" sz="1800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ru-RU" altLang="ru-RU" sz="18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57200" y="417513"/>
            <a:ext cx="8229600" cy="10668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>
                <a:solidFill>
                  <a:srgbClr val="646B86"/>
                </a:solidFill>
                <a:latin typeface="Trebuchet MS"/>
                <a:cs typeface="Arial" charset="0"/>
              </a:rPr>
              <a:t>Эксгумированный участок краевого шва, активизированного в среднем-верхнем палеозое в районе устья </a:t>
            </a:r>
            <a:r>
              <a:rPr lang="ru-RU" sz="2400" dirty="0" err="1">
                <a:solidFill>
                  <a:srgbClr val="646B86"/>
                </a:solidFill>
                <a:latin typeface="Trebuchet MS"/>
                <a:cs typeface="Arial" charset="0"/>
              </a:rPr>
              <a:t>р.Бугульдейки</a:t>
            </a:r>
            <a:endParaRPr lang="ru-RU" sz="2400" dirty="0">
              <a:solidFill>
                <a:srgbClr val="646B86"/>
              </a:solidFill>
              <a:latin typeface="Trebuchet MS"/>
              <a:cs typeface="Arial" charset="0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1"/>
          <a:stretch>
            <a:fillRect/>
          </a:stretch>
        </p:blipFill>
        <p:spPr bwMode="auto">
          <a:xfrm>
            <a:off x="5348288" y="1557338"/>
            <a:ext cx="31845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Прямоугольник 10"/>
          <p:cNvSpPr>
            <a:spLocks noChangeArrowheads="1"/>
          </p:cNvSpPr>
          <p:nvPr/>
        </p:nvSpPr>
        <p:spPr bwMode="auto">
          <a:xfrm>
            <a:off x="250825" y="5373688"/>
            <a:ext cx="856932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00" dirty="0">
                <a:solidFill>
                  <a:srgbClr val="000000"/>
                </a:solidFill>
                <a:latin typeface="Arial" charset="0"/>
                <a:cs typeface="Arial" charset="0"/>
              </a:rPr>
              <a:t>Петрографическое описание шлифов показало, что область контакта сложена интенсивно преобразованной и сильно измельченной породой (</a:t>
            </a:r>
            <a:r>
              <a:rPr lang="ru-RU" altLang="ru-RU" sz="1500" dirty="0" err="1">
                <a:solidFill>
                  <a:srgbClr val="000000"/>
                </a:solidFill>
                <a:latin typeface="Arial" charset="0"/>
                <a:cs typeface="Arial" charset="0"/>
              </a:rPr>
              <a:t>милонит</a:t>
            </a:r>
            <a:r>
              <a:rPr lang="ru-RU" altLang="ru-RU" sz="1500" dirty="0">
                <a:solidFill>
                  <a:srgbClr val="000000"/>
                </a:solidFill>
                <a:latin typeface="Arial" charset="0"/>
                <a:cs typeface="Arial" charset="0"/>
              </a:rPr>
              <a:t>). А синхронный термический анализ показал, что в основной массе </a:t>
            </a:r>
            <a:r>
              <a:rPr lang="ru-RU" altLang="ru-RU" sz="1500" b="1" dirty="0">
                <a:solidFill>
                  <a:srgbClr val="000000"/>
                </a:solidFill>
                <a:latin typeface="Arial" charset="0"/>
                <a:cs typeface="Arial" charset="0"/>
              </a:rPr>
              <a:t>заполнитель представляет </a:t>
            </a:r>
            <a:r>
              <a:rPr lang="ru-RU" altLang="ru-RU" sz="15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графитизированный</a:t>
            </a:r>
            <a:r>
              <a:rPr lang="ru-RU" altLang="ru-RU" sz="1500" b="1" dirty="0">
                <a:solidFill>
                  <a:srgbClr val="000000"/>
                </a:solidFill>
                <a:latin typeface="Arial" charset="0"/>
                <a:cs typeface="Arial" charset="0"/>
              </a:rPr>
              <a:t> смектит (</a:t>
            </a:r>
            <a:r>
              <a:rPr lang="ru-RU" altLang="ru-RU" sz="15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монтмориллонит-</a:t>
            </a:r>
            <a:r>
              <a:rPr lang="en-US" altLang="ru-RU" sz="15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5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иллит</a:t>
            </a:r>
            <a:r>
              <a:rPr lang="ru-RU" altLang="ru-RU" sz="1500" b="1" dirty="0">
                <a:solidFill>
                  <a:srgbClr val="000000"/>
                </a:solidFill>
                <a:latin typeface="Arial" charset="0"/>
                <a:cs typeface="Arial" charset="0"/>
              </a:rPr>
              <a:t>). Температура формирования графита – 850-1050</a:t>
            </a:r>
            <a:r>
              <a:rPr lang="en-US" altLang="ru-RU" sz="1500" b="1" dirty="0">
                <a:solidFill>
                  <a:srgbClr val="000000"/>
                </a:solidFill>
                <a:latin typeface="Arial" charset="0"/>
                <a:cs typeface="Arial" charset="0"/>
              </a:rPr>
              <a:t>º</a:t>
            </a:r>
            <a:r>
              <a:rPr lang="ru-RU" altLang="ru-RU" sz="1500" b="1" dirty="0">
                <a:solidFill>
                  <a:srgbClr val="000000"/>
                </a:solidFill>
                <a:latin typeface="Arial" charset="0"/>
                <a:cs typeface="Arial" charset="0"/>
              </a:rPr>
              <a:t>С, </a:t>
            </a:r>
            <a:r>
              <a:rPr lang="ru-RU" altLang="ru-RU" sz="1500" dirty="0">
                <a:solidFill>
                  <a:srgbClr val="000000"/>
                </a:solidFill>
                <a:latin typeface="Arial" charset="0"/>
                <a:cs typeface="Arial" charset="0"/>
              </a:rPr>
              <a:t>что предполагает его возникновение при </a:t>
            </a:r>
            <a:r>
              <a:rPr lang="ru-RU" altLang="ru-RU" sz="1500" dirty="0" err="1">
                <a:solidFill>
                  <a:srgbClr val="000000"/>
                </a:solidFill>
                <a:latin typeface="Arial" charset="0"/>
                <a:cs typeface="Arial" charset="0"/>
              </a:rPr>
              <a:t>косейсмическом</a:t>
            </a:r>
            <a:r>
              <a:rPr lang="ru-RU" altLang="ru-RU" sz="15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5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скольжении</a:t>
            </a:r>
            <a:r>
              <a:rPr lang="en-US" altLang="ru-RU" sz="15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5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сильнейшего стресса .</a:t>
            </a:r>
            <a:r>
              <a:rPr lang="en-US" altLang="ru-RU" sz="15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ru-RU" altLang="ru-RU" sz="15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53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50450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84438" y="3068638"/>
            <a:ext cx="142875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627313" y="1557338"/>
            <a:ext cx="2736850" cy="15113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627313" y="3213100"/>
            <a:ext cx="2736850" cy="18002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779713" y="1709738"/>
            <a:ext cx="2736850" cy="15113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797056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 </a:t>
            </a:r>
            <a:r>
              <a:rPr lang="ru-RU" sz="1800" dirty="0" smtClean="0"/>
              <a:t>Зеркало скольжения из зоны </a:t>
            </a:r>
            <a:r>
              <a:rPr lang="ru-RU" sz="1800" dirty="0" err="1" smtClean="0"/>
              <a:t>Ольхонского</a:t>
            </a:r>
            <a:r>
              <a:rPr lang="ru-RU" sz="1800" dirty="0" smtClean="0"/>
              <a:t> разлома в месте  эксгумации с глубин 15-20 км в область  проявления эпидот-амфиболитовой фации метаморфизма</a:t>
            </a:r>
            <a:endParaRPr lang="ru-RU" sz="1800" dirty="0"/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74317" cy="578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510" y="692123"/>
            <a:ext cx="9144000" cy="14398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9153525" algn="l"/>
              </a:tabLst>
              <a:defRPr/>
            </a:pPr>
            <a:r>
              <a:rPr lang="ru-RU" sz="2000" dirty="0" smtClean="0"/>
              <a:t>Зеркало скольжения из зоны </a:t>
            </a:r>
            <a:r>
              <a:rPr lang="ru-RU" sz="2000" dirty="0" err="1" smtClean="0"/>
              <a:t>Долиноозерского</a:t>
            </a:r>
            <a:r>
              <a:rPr lang="ru-RU" sz="2000" dirty="0" smtClean="0"/>
              <a:t>  </a:t>
            </a:r>
            <a:r>
              <a:rPr lang="ru-RU" sz="2000" dirty="0" err="1" smtClean="0"/>
              <a:t>сейсмогенерирующего</a:t>
            </a:r>
            <a:r>
              <a:rPr lang="ru-RU" sz="2000" dirty="0" smtClean="0"/>
              <a:t> разлома (Монголия).</a:t>
            </a:r>
            <a:br>
              <a:rPr lang="ru-RU" sz="2000" dirty="0" smtClean="0"/>
            </a:br>
            <a:r>
              <a:rPr lang="ru-RU" sz="2000" dirty="0" smtClean="0"/>
              <a:t>По наличию вторичного эпидота , хлорита, кварца и кальцита можно предполагать, что зеркало скольжения при его формировании в момент </a:t>
            </a:r>
            <a:r>
              <a:rPr lang="ru-RU" sz="2000" dirty="0" err="1" smtClean="0"/>
              <a:t>палеоземлетрясения</a:t>
            </a:r>
            <a:r>
              <a:rPr lang="ru-RU" sz="2000" dirty="0" smtClean="0"/>
              <a:t> располагалось  в интервале глубин порядка 8-12 км . Видны по окраске следы двух этапов подвижек, а также обломки андезита и залеченные флюидом оперяющие трещины</a:t>
            </a:r>
          </a:p>
        </p:txBody>
      </p:sp>
      <p:pic>
        <p:nvPicPr>
          <p:cNvPr id="61443" name="Picture 2" descr="C:\Users\ruzhych\Desktop\плитп 13 нов рисунки\АНШЛИФ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153" y="0"/>
            <a:ext cx="94786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248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5805488"/>
            <a:ext cx="8569325" cy="914400"/>
          </a:xfrm>
        </p:spPr>
        <p:txBody>
          <a:bodyPr/>
          <a:lstStyle/>
          <a:p>
            <a:pPr>
              <a:defRPr/>
            </a:pPr>
            <a:r>
              <a:rPr lang="ru-RU" sz="1800" dirty="0" smtClean="0"/>
              <a:t>Сверхглубокий карьер алмазоносной трубки Удачная , вскрытая зона Вилюйского разлома (Якутия) . Шлиф с фрагментом поверхности зеркала скольжения, где видны следы и более ранних  плоскостей скольжения  </a:t>
            </a:r>
            <a:endParaRPr lang="ru-RU" sz="1800" dirty="0"/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569325" cy="519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520" y="0"/>
            <a:ext cx="8649270" cy="1863080"/>
          </a:xfrm>
        </p:spPr>
        <p:txBody>
          <a:bodyPr/>
          <a:lstStyle/>
          <a:p>
            <a:r>
              <a:rPr lang="ru-RU" sz="2800" dirty="0"/>
              <a:t>Оценки абсолютных возрастов двух косейсмических разрывов с турмалиновой и </a:t>
            </a:r>
            <a:r>
              <a:rPr lang="ru-RU" sz="2800" dirty="0" err="1"/>
              <a:t>мусковитовой</a:t>
            </a:r>
            <a:r>
              <a:rPr lang="ru-RU" sz="2800" dirty="0"/>
              <a:t> минерализацией.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1"/>
          </p:nvPr>
        </p:nvSpPr>
        <p:spPr>
          <a:xfrm>
            <a:off x="4644008" y="1772817"/>
            <a:ext cx="4194175" cy="2520280"/>
          </a:xfrm>
        </p:spPr>
        <p:txBody>
          <a:bodyPr>
            <a:normAutofit fontScale="77500" lnSpcReduction="20000"/>
          </a:bodyPr>
          <a:lstStyle/>
          <a:p>
            <a:pPr marL="17462" indent="0">
              <a:buNone/>
            </a:pPr>
            <a:r>
              <a:rPr lang="ru-RU" dirty="0" smtClean="0"/>
              <a:t>Уникальные датировки: возраст </a:t>
            </a:r>
            <a:r>
              <a:rPr lang="ru-RU" dirty="0" smtClean="0"/>
              <a:t>по турмалину по двум методам составляет 737± 42 млн.лет и  673 </a:t>
            </a:r>
            <a:r>
              <a:rPr lang="ru-RU" dirty="0" smtClean="0">
                <a:solidFill>
                  <a:prstClr val="white"/>
                </a:solidFill>
              </a:rPr>
              <a:t>± млн.лет</a:t>
            </a:r>
          </a:p>
          <a:p>
            <a:pPr marL="17462" indent="0">
              <a:buNone/>
            </a:pPr>
            <a:endParaRPr lang="ru-RU" dirty="0">
              <a:solidFill>
                <a:prstClr val="white"/>
              </a:solidFill>
            </a:endParaRPr>
          </a:p>
          <a:p>
            <a:pPr marL="17462" indent="0">
              <a:buNone/>
            </a:pPr>
            <a:endParaRPr lang="ru-RU" dirty="0" smtClean="0">
              <a:solidFill>
                <a:prstClr val="white"/>
              </a:solidFill>
            </a:endParaRPr>
          </a:p>
          <a:p>
            <a:pPr marL="17462" indent="0">
              <a:buNone/>
            </a:pPr>
            <a:endParaRPr lang="ru-RU" dirty="0">
              <a:solidFill>
                <a:prstClr val="white"/>
              </a:solidFill>
            </a:endParaRPr>
          </a:p>
          <a:p>
            <a:pPr marL="17462" indent="0">
              <a:buNone/>
            </a:pPr>
            <a:endParaRPr lang="ru-RU" dirty="0" smtClean="0">
              <a:solidFill>
                <a:prstClr val="white"/>
              </a:solidFill>
            </a:endParaRPr>
          </a:p>
          <a:p>
            <a:pPr marL="17462" indent="0">
              <a:buNone/>
            </a:pPr>
            <a:endParaRPr lang="ru-RU" dirty="0" smtClean="0">
              <a:solidFill>
                <a:prstClr val="white"/>
              </a:solidFill>
            </a:endParaRPr>
          </a:p>
          <a:p>
            <a:pPr marL="17462" indent="0">
              <a:buNone/>
            </a:pPr>
            <a:r>
              <a:rPr lang="ru-RU" dirty="0" smtClean="0">
                <a:solidFill>
                  <a:prstClr val="white"/>
                </a:solidFill>
              </a:rPr>
              <a:t>Возраст по мусковиту: 415±4.1 </a:t>
            </a:r>
            <a:r>
              <a:rPr lang="ru-RU" dirty="0" err="1"/>
              <a:t>млн.лет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0" y="1556792"/>
            <a:ext cx="4194175" cy="44989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0179" name="Picture 5" descr="C:\Users\Валерий\Documents\статья ДАН 2018 гранки правка ОК\Рис. Травина Турмалин мусковит - Ar-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831"/>
            <a:ext cx="4615261" cy="482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Оценка глубин эрозионного среза </a:t>
            </a:r>
            <a:r>
              <a:rPr lang="en-US" sz="2800" dirty="0" smtClean="0"/>
              <a:t>(</a:t>
            </a:r>
            <a:r>
              <a:rPr lang="ru-RU" sz="2800" dirty="0" smtClean="0"/>
              <a:t> </a:t>
            </a:r>
            <a:r>
              <a:rPr lang="ru-RU" sz="2800" dirty="0" err="1" smtClean="0"/>
              <a:t>Ружич</a:t>
            </a:r>
            <a:r>
              <a:rPr lang="ru-RU" sz="2800" dirty="0" smtClean="0"/>
              <a:t>, Кочарян, Савельева, Травин (</a:t>
            </a:r>
            <a:r>
              <a:rPr lang="en-US" sz="2800" dirty="0" smtClean="0"/>
              <a:t>2018)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>
          <a:xfrm>
            <a:off x="0" y="1628800"/>
            <a:ext cx="4194175" cy="4498975"/>
          </a:xfrm>
        </p:spPr>
        <p:txBody>
          <a:bodyPr>
            <a:normAutofit lnSpcReduction="10000"/>
          </a:bodyPr>
          <a:lstStyle/>
          <a:p>
            <a:r>
              <a:rPr lang="ru-RU" dirty="0">
                <a:effectLst/>
              </a:rPr>
              <a:t>Реконструкция истории охлаждения сегмента коллизионного шва на участке </a:t>
            </a:r>
            <a:r>
              <a:rPr lang="ru-RU" dirty="0" err="1">
                <a:effectLst/>
              </a:rPr>
              <a:t>Бугульдейка</a:t>
            </a:r>
            <a:r>
              <a:rPr lang="ru-RU" dirty="0">
                <a:effectLst/>
              </a:rPr>
              <a:t> – р. Таловка  в </a:t>
            </a:r>
            <a:r>
              <a:rPr lang="ru-RU" dirty="0" err="1">
                <a:effectLst/>
              </a:rPr>
              <a:t>неопротерозое</a:t>
            </a:r>
            <a:r>
              <a:rPr lang="ru-RU" dirty="0">
                <a:effectLst/>
              </a:rPr>
              <a:t> и в палеозое с соответствующим уровнем глубин эксгумации</a:t>
            </a:r>
            <a:r>
              <a:rPr lang="ru-RU" dirty="0" smtClean="0">
                <a:effectLst/>
              </a:rPr>
              <a:t>.</a:t>
            </a:r>
          </a:p>
          <a:p>
            <a:r>
              <a:rPr lang="ru-RU" dirty="0">
                <a:effectLst/>
              </a:rPr>
              <a:t>М</a:t>
            </a:r>
            <a:r>
              <a:rPr lang="ru-RU" dirty="0" smtClean="0">
                <a:effectLst/>
              </a:rPr>
              <a:t>аксимальная </a:t>
            </a:r>
            <a:r>
              <a:rPr lang="ru-RU" dirty="0">
                <a:effectLst/>
              </a:rPr>
              <a:t>величина денудационного среза,  начиная с </a:t>
            </a:r>
            <a:r>
              <a:rPr lang="ru-RU" dirty="0" err="1">
                <a:effectLst/>
              </a:rPr>
              <a:t>неопротерозоя</a:t>
            </a:r>
            <a:r>
              <a:rPr lang="ru-RU" dirty="0">
                <a:effectLst/>
              </a:rPr>
              <a:t>, достигла порядка уровня 18 км (по турмалину), а в палеозое 12 км (по мусковиту).  </a:t>
            </a:r>
          </a:p>
          <a:p>
            <a:endParaRPr lang="ru-RU" dirty="0">
              <a:effectLst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87" y="1628800"/>
            <a:ext cx="4398478" cy="399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432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8842375" cy="83661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</a:t>
            </a:r>
            <a:r>
              <a:rPr lang="ru-RU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</a:t>
            </a:r>
            <a:endParaRPr lang="ru-RU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3491" name="Picture 5" descr="C:\Users\Валерий\Documents\статья ДАН 2018 гранки правка ОК\рис.13 турмалин декомперссия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176712" cy="302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3"/>
          </p:nvPr>
        </p:nvSpPr>
        <p:spPr>
          <a:xfrm>
            <a:off x="107950" y="0"/>
            <a:ext cx="8856663" cy="863600"/>
          </a:xfrm>
        </p:spPr>
        <p:txBody>
          <a:bodyPr>
            <a:normAutofit fontScale="70000" lnSpcReduction="20000"/>
          </a:bodyPr>
          <a:lstStyle/>
          <a:p>
            <a:pPr marL="17462" indent="0" algn="ctr">
              <a:buNone/>
              <a:defRPr/>
            </a:pPr>
            <a:r>
              <a:rPr lang="ru-RU" sz="2000" dirty="0" smtClean="0"/>
              <a:t>В зонах эксгумации  широко распространены признаки </a:t>
            </a:r>
            <a:r>
              <a:rPr lang="ru-RU" sz="2000" dirty="0" smtClean="0"/>
              <a:t>флюидизации в зонах косейсмических разрывов, что указывает на  возможную значимую роль в условиях подготовки переходов от крипа к косейсмическому срыву. Этот момент трудно фиксировать приборами</a:t>
            </a:r>
            <a:endParaRPr lang="ru-RU" sz="2000" dirty="0"/>
          </a:p>
        </p:txBody>
      </p:sp>
      <p:pic>
        <p:nvPicPr>
          <p:cNvPr id="63493" name="Picture 6" descr="C:\Users\Валерий\Desktop\Карьер Удачный рис.2007\разрыв и флюид в карьер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9" y="3645024"/>
            <a:ext cx="4105275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7" descr="C:\Users\Валерий\Desktop\Карьер Удачный рис.2007\2.08.2007.Монглия 06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36613"/>
            <a:ext cx="4176712" cy="273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836613"/>
            <a:ext cx="4106863" cy="273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F9B09CB-4461-4D56-B696-E04C22F81FAA}" type="slidenum">
              <a:rPr lang="ru-RU" altLang="ru-RU" sz="1800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8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604250" cy="35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</a:t>
            </a: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/8</a:t>
            </a:r>
            <a:r>
              <a:rPr lang="ru-RU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Объект исследования</a:t>
            </a:r>
          </a:p>
        </p:txBody>
      </p:sp>
      <p:sp>
        <p:nvSpPr>
          <p:cNvPr id="51204" name="Заголовок 1"/>
          <p:cNvSpPr>
            <a:spLocks noGrp="1"/>
          </p:cNvSpPr>
          <p:nvPr>
            <p:ph type="title"/>
          </p:nvPr>
        </p:nvSpPr>
        <p:spPr>
          <a:xfrm>
            <a:off x="493712" y="467834"/>
            <a:ext cx="8229600" cy="1066800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/>
              <a:t>Место проведения детальных работ в зоне Приморского </a:t>
            </a:r>
            <a:r>
              <a:rPr lang="ru-RU" altLang="ru-RU" sz="2400" dirty="0"/>
              <a:t> </a:t>
            </a:r>
            <a:r>
              <a:rPr lang="ru-RU" altLang="ru-RU" sz="2400" dirty="0" err="1" smtClean="0"/>
              <a:t>рифтогенного</a:t>
            </a:r>
            <a:r>
              <a:rPr lang="ru-RU" altLang="ru-RU" sz="2400" dirty="0" smtClean="0"/>
              <a:t> сброса, являющегося сегментом   краевого шва Сибирской платформы</a:t>
            </a:r>
          </a:p>
        </p:txBody>
      </p:sp>
      <p:grpSp>
        <p:nvGrpSpPr>
          <p:cNvPr id="51205" name="Группа 12"/>
          <p:cNvGrpSpPr>
            <a:grpSpLocks/>
          </p:cNvGrpSpPr>
          <p:nvPr/>
        </p:nvGrpSpPr>
        <p:grpSpPr bwMode="auto">
          <a:xfrm>
            <a:off x="2311400" y="1556792"/>
            <a:ext cx="4997450" cy="3313658"/>
            <a:chOff x="2699792" y="2276872"/>
            <a:chExt cx="4997450" cy="3602038"/>
          </a:xfrm>
        </p:grpSpPr>
        <p:pic>
          <p:nvPicPr>
            <p:cNvPr id="51207" name="Picture 4" descr="Байкал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717" y="2926160"/>
              <a:ext cx="3311525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8" name="Line 7"/>
            <p:cNvSpPr>
              <a:spLocks noChangeShapeType="1"/>
            </p:cNvSpPr>
            <p:nvPr/>
          </p:nvSpPr>
          <p:spPr bwMode="auto">
            <a:xfrm flipH="1" flipV="1">
              <a:off x="2872829" y="4797822"/>
              <a:ext cx="2376488" cy="5762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9" name="Line 8"/>
            <p:cNvSpPr>
              <a:spLocks noChangeShapeType="1"/>
            </p:cNvSpPr>
            <p:nvPr/>
          </p:nvSpPr>
          <p:spPr bwMode="auto">
            <a:xfrm flipH="1" flipV="1">
              <a:off x="5033417" y="2276872"/>
              <a:ext cx="431800" cy="2881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51210" name="Picture 10" descr="основа-крупн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2276872"/>
              <a:ext cx="2289175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6" name="Прямоугольник 13"/>
          <p:cNvSpPr>
            <a:spLocks noChangeArrowheads="1"/>
          </p:cNvSpPr>
          <p:nvPr/>
        </p:nvSpPr>
        <p:spPr bwMode="auto">
          <a:xfrm>
            <a:off x="323850" y="5068888"/>
            <a:ext cx="8569325" cy="167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 dirty="0">
                <a:solidFill>
                  <a:srgbClr val="000000"/>
                </a:solidFill>
                <a:latin typeface="Arial" charset="0"/>
                <a:cs typeface="Arial" charset="0"/>
              </a:rPr>
              <a:t>Приморский разлом входит в состав </a:t>
            </a:r>
            <a:r>
              <a:rPr lang="ru-RU" altLang="ru-RU" sz="15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зоны краевого шва </a:t>
            </a:r>
            <a:r>
              <a:rPr lang="ru-RU" altLang="ru-RU" sz="15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и протягивается </a:t>
            </a:r>
            <a:r>
              <a:rPr lang="ru-RU" altLang="ru-RU" sz="1500" dirty="0">
                <a:solidFill>
                  <a:srgbClr val="000000"/>
                </a:solidFill>
                <a:latin typeface="Arial" charset="0"/>
                <a:cs typeface="Arial" charset="0"/>
              </a:rPr>
              <a:t>на северо-восток от устья р.Бугульдейка к западному берегу Малого моря на расстояние свыше 200км.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 dirty="0">
                <a:solidFill>
                  <a:srgbClr val="000000"/>
                </a:solidFill>
                <a:latin typeface="Arial" charset="0"/>
                <a:cs typeface="Arial" charset="0"/>
              </a:rPr>
              <a:t>По результатам геолого-структурных исследований, проведенных сотрудниками ИЗК СО РАН, </a:t>
            </a:r>
            <a:r>
              <a:rPr lang="ru-RU" altLang="ru-RU" sz="1500" b="1" dirty="0">
                <a:solidFill>
                  <a:srgbClr val="000000"/>
                </a:solidFill>
                <a:latin typeface="Arial" charset="0"/>
                <a:cs typeface="Arial" charset="0"/>
              </a:rPr>
              <a:t>в зоне динамического влияния краевого шва Сибирской платформы</a:t>
            </a:r>
            <a:r>
              <a:rPr lang="ru-RU" altLang="ru-RU" sz="1500" dirty="0">
                <a:solidFill>
                  <a:srgbClr val="000000"/>
                </a:solidFill>
                <a:latin typeface="Arial" charset="0"/>
                <a:cs typeface="Arial" charset="0"/>
              </a:rPr>
              <a:t>, определен морфолого-кинематический тип разлома, который на ранних этапах формирования представлен </a:t>
            </a:r>
            <a:r>
              <a:rPr lang="ru-RU" altLang="ru-RU" sz="1500" dirty="0" err="1">
                <a:solidFill>
                  <a:srgbClr val="000000"/>
                </a:solidFill>
                <a:latin typeface="Arial" charset="0"/>
                <a:cs typeface="Arial" charset="0"/>
              </a:rPr>
              <a:t>сдвиго</a:t>
            </a:r>
            <a:r>
              <a:rPr lang="ru-RU" altLang="ru-RU" sz="1500" dirty="0">
                <a:solidFill>
                  <a:srgbClr val="000000"/>
                </a:solidFill>
                <a:latin typeface="Arial" charset="0"/>
                <a:cs typeface="Arial" charset="0"/>
              </a:rPr>
              <a:t>-взбросом, на неотектоническом – сбросом со сдвиговой компонентой.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79512" y="0"/>
            <a:ext cx="8662863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FF00"/>
                </a:solidFill>
              </a:rPr>
              <a:t>К вопросу о возможности управления сейсмическим режимом в разломах:</a:t>
            </a:r>
          </a:p>
        </p:txBody>
      </p:sp>
      <p:sp>
        <p:nvSpPr>
          <p:cNvPr id="68613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556792"/>
            <a:ext cx="4194175" cy="4498975"/>
          </a:xfrm>
        </p:spPr>
        <p:txBody>
          <a:bodyPr>
            <a:normAutofit fontScale="25000" lnSpcReduction="20000"/>
          </a:bodyPr>
          <a:lstStyle/>
          <a:p>
            <a:pPr marL="274320" indent="-256032" eaLnBrk="1" fontAlgn="auto" hangingPunct="1">
              <a:spcAft>
                <a:spcPts val="0"/>
              </a:spcAft>
              <a:defRPr/>
            </a:pPr>
            <a:endParaRPr lang="ru-RU" sz="1600" b="1" dirty="0" smtClean="0">
              <a:solidFill>
                <a:srgbClr val="99FF33"/>
              </a:solidFill>
            </a:endParaRP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r>
              <a:rPr lang="ru-RU" sz="6400" b="1" dirty="0" smtClean="0">
                <a:solidFill>
                  <a:srgbClr val="99FF33"/>
                </a:solidFill>
              </a:rPr>
              <a:t>Для решения задач прогноза землетрясений и снижения сейсмического риска становится все более очевидной необходимость изучения петрологических и тектонофизических  характеристик изменения режимов скольжения в разломах и  подготовки очагов землетрясений в глубинных участках разломов.</a:t>
            </a:r>
            <a:r>
              <a:rPr lang="ru-RU" sz="6400" b="1" dirty="0">
                <a:solidFill>
                  <a:srgbClr val="99FF33"/>
                </a:solidFill>
              </a:rPr>
              <a:t> </a:t>
            </a:r>
            <a:endParaRPr lang="ru-RU" sz="6400" b="1" dirty="0" smtClean="0">
              <a:solidFill>
                <a:srgbClr val="99FF33"/>
              </a:solidFill>
            </a:endParaRP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endParaRPr lang="ru-RU" sz="4900" b="1" dirty="0" smtClean="0">
              <a:solidFill>
                <a:srgbClr val="99FF33"/>
              </a:solidFill>
            </a:endParaRP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r>
              <a:rPr lang="ru-RU" sz="6400" b="1" dirty="0" smtClean="0">
                <a:solidFill>
                  <a:srgbClr val="99FF33"/>
                </a:solidFill>
              </a:rPr>
              <a:t>Схематический </a:t>
            </a:r>
            <a:r>
              <a:rPr lang="ru-RU" sz="6400" b="1" dirty="0">
                <a:solidFill>
                  <a:srgbClr val="99FF33"/>
                </a:solidFill>
              </a:rPr>
              <a:t>разрез  проводимых в Калифорнии  дорогостоящих исследований  </a:t>
            </a:r>
            <a:r>
              <a:rPr lang="ru-RU" sz="6400" b="1" dirty="0" smtClean="0">
                <a:solidFill>
                  <a:srgbClr val="99FF33"/>
                </a:solidFill>
              </a:rPr>
              <a:t>по проекту </a:t>
            </a:r>
            <a:r>
              <a:rPr lang="en-US" sz="6400" b="1" dirty="0" smtClean="0">
                <a:solidFill>
                  <a:srgbClr val="99FF33"/>
                </a:solidFill>
              </a:rPr>
              <a:t>SAFOD </a:t>
            </a:r>
            <a:r>
              <a:rPr lang="ru-RU" sz="6400" b="1" dirty="0" smtClean="0">
                <a:solidFill>
                  <a:srgbClr val="99FF33"/>
                </a:solidFill>
              </a:rPr>
              <a:t>с </a:t>
            </a:r>
            <a:r>
              <a:rPr lang="ru-RU" sz="6400" b="1" dirty="0">
                <a:solidFill>
                  <a:srgbClr val="99FF33"/>
                </a:solidFill>
              </a:rPr>
              <a:t>целью закачек  воды в глубинные фрагменты разлома Сан-Андреас.  </a:t>
            </a:r>
            <a:endParaRPr lang="en-US" sz="6400" b="1" dirty="0" smtClean="0">
              <a:solidFill>
                <a:srgbClr val="99FF33"/>
              </a:solidFill>
            </a:endParaRP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r>
              <a:rPr lang="ru-RU" sz="6400" b="1" dirty="0" smtClean="0">
                <a:solidFill>
                  <a:srgbClr val="99FF33"/>
                </a:solidFill>
              </a:rPr>
              <a:t>Помимо </a:t>
            </a:r>
            <a:r>
              <a:rPr lang="ru-RU" sz="6400" b="1" dirty="0">
                <a:solidFill>
                  <a:srgbClr val="99FF33"/>
                </a:solidFill>
              </a:rPr>
              <a:t>закачек воды планировалось поднять образцы из очаговой зоны. С помощью изложенного в докладе способа многие подобные задачи можно было бы решать намного полноценнее и без больших финансовых затрат</a:t>
            </a:r>
            <a:r>
              <a:rPr lang="ru-RU" sz="6400" b="1" dirty="0" smtClean="0">
                <a:solidFill>
                  <a:srgbClr val="99FF33"/>
                </a:solidFill>
              </a:rPr>
              <a:t>.</a:t>
            </a: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endParaRPr lang="ru-RU" sz="6400" b="1" dirty="0" smtClean="0">
              <a:solidFill>
                <a:srgbClr val="99FF33"/>
              </a:solidFill>
            </a:endParaRP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endParaRPr lang="ru-RU" sz="6400" b="1" dirty="0" smtClean="0">
              <a:solidFill>
                <a:srgbClr val="99FF33"/>
              </a:solidFill>
            </a:endParaRP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endParaRPr lang="ru-RU" sz="6400" b="1" dirty="0">
              <a:solidFill>
                <a:srgbClr val="99FF33"/>
              </a:solidFill>
            </a:endParaRPr>
          </a:p>
        </p:txBody>
      </p:sp>
      <p:pic>
        <p:nvPicPr>
          <p:cNvPr id="7885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08" y="1556793"/>
            <a:ext cx="4739367" cy="489639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0" y="-5970"/>
            <a:ext cx="8540750" cy="792163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Основные выводы: </a:t>
            </a:r>
            <a:endParaRPr lang="ru-RU" sz="3600" dirty="0">
              <a:solidFill>
                <a:srgbClr val="996633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475303" y="3933825"/>
            <a:ext cx="4640387" cy="2924175"/>
          </a:xfrm>
        </p:spPr>
        <p:txBody>
          <a:bodyPr>
            <a:normAutofit/>
          </a:bodyPr>
          <a:lstStyle/>
          <a:p>
            <a:pPr marL="17462" indent="0">
              <a:buNone/>
              <a:defRPr/>
            </a:pPr>
            <a:r>
              <a:rPr lang="ru-RU" sz="2000" dirty="0">
                <a:solidFill>
                  <a:srgbClr val="FFC000"/>
                </a:solidFill>
              </a:rPr>
              <a:t>4</a:t>
            </a:r>
            <a:r>
              <a:rPr lang="ru-RU" sz="2000" dirty="0" smtClean="0">
                <a:solidFill>
                  <a:srgbClr val="FFC000"/>
                </a:solidFill>
              </a:rPr>
              <a:t>.Геолого-геофизическое изучение глубинных ПСД в эксгумированных разломах расширяет возможности </a:t>
            </a:r>
            <a:r>
              <a:rPr lang="ru-RU" sz="2000" dirty="0" err="1" smtClean="0">
                <a:solidFill>
                  <a:srgbClr val="FFC000"/>
                </a:solidFill>
              </a:rPr>
              <a:t>палеосейсмического</a:t>
            </a:r>
            <a:r>
              <a:rPr lang="ru-RU" sz="2000" dirty="0" smtClean="0">
                <a:solidFill>
                  <a:srgbClr val="FFC000"/>
                </a:solidFill>
              </a:rPr>
              <a:t> метода </a:t>
            </a:r>
            <a:r>
              <a:rPr lang="ru-RU" sz="2000" dirty="0">
                <a:solidFill>
                  <a:srgbClr val="FFC000"/>
                </a:solidFill>
              </a:rPr>
              <a:t>при </a:t>
            </a:r>
            <a:r>
              <a:rPr lang="ru-RU" sz="2000" dirty="0" smtClean="0">
                <a:solidFill>
                  <a:srgbClr val="FFC000"/>
                </a:solidFill>
              </a:rPr>
              <a:t> оценках возраста, а также при изучении глубинных  условий подготовки очагов современных землетрясений. 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0" y="3789040"/>
            <a:ext cx="4387850" cy="2880866"/>
          </a:xfrm>
        </p:spPr>
        <p:txBody>
          <a:bodyPr>
            <a:normAutofit/>
          </a:bodyPr>
          <a:lstStyle/>
          <a:p>
            <a:pPr marL="17462" indent="0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 Изучение минерального залечивания и псевдотахилитов в косейсмических разрывах позволяет оценивать глубины, температуры и возраст ПСД, а по петрофизическим признакам восстанавливать  РТ – условия трибологических процессов при высокоскоростном скольжении, влияющие на 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глубинные условия возникновения землетрясений 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3"/>
          </p:nvPr>
        </p:nvSpPr>
        <p:spPr>
          <a:xfrm>
            <a:off x="0" y="1052736"/>
            <a:ext cx="4194175" cy="2173288"/>
          </a:xfrm>
        </p:spPr>
        <p:txBody>
          <a:bodyPr>
            <a:noAutofit/>
          </a:bodyPr>
          <a:lstStyle/>
          <a:p>
            <a:pPr marL="17462" indent="0"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1. На 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данных примерах показана перспективность углубленного изучения зеркал скольжения из зон сейсмогенерирующих разломов с использованием современных средств петрофизических измерений на микро - и нано-масштабных уровнях. Это </a:t>
            </a:r>
            <a:r>
              <a:rPr lang="ru-RU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позволяет восстанавливать реконструировать  трибологические условия стресс-метаморфического 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преобразования горных пород в зон разломов </a:t>
            </a:r>
            <a:r>
              <a:rPr lang="ru-RU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на </a:t>
            </a:r>
            <a:r>
              <a:rPr lang="ru-RU" sz="16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сейсмофокальных</a:t>
            </a:r>
            <a:r>
              <a:rPr lang="ru-RU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  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глубинах 5-30 </a:t>
            </a:r>
            <a:r>
              <a:rPr lang="ru-RU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км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427984" y="476672"/>
            <a:ext cx="4485828" cy="2952328"/>
          </a:xfrm>
        </p:spPr>
        <p:txBody>
          <a:bodyPr>
            <a:noAutofit/>
          </a:bodyPr>
          <a:lstStyle/>
          <a:p>
            <a:pPr marL="17462" indent="0"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D3FDE9"/>
                </a:solidFill>
              </a:rPr>
              <a:t>3. В качестве одного из распространенных  факторов запуска </a:t>
            </a:r>
            <a:r>
              <a:rPr lang="ru-RU" sz="1800" dirty="0" err="1" smtClean="0">
                <a:solidFill>
                  <a:srgbClr val="D3FDE9"/>
                </a:solidFill>
              </a:rPr>
              <a:t>сейсмогенной</a:t>
            </a:r>
            <a:r>
              <a:rPr lang="ru-RU" sz="1800" dirty="0" smtClean="0">
                <a:solidFill>
                  <a:srgbClr val="D3FDE9"/>
                </a:solidFill>
              </a:rPr>
              <a:t> подвижки может быть впрыскивание</a:t>
            </a:r>
            <a:r>
              <a:rPr lang="en-US" sz="1800" dirty="0" smtClean="0">
                <a:solidFill>
                  <a:srgbClr val="D3FDE9"/>
                </a:solidFill>
              </a:rPr>
              <a:t>(</a:t>
            </a:r>
            <a:r>
              <a:rPr lang="ru-RU" sz="1800" dirty="0" smtClean="0">
                <a:solidFill>
                  <a:srgbClr val="D3FDE9"/>
                </a:solidFill>
              </a:rPr>
              <a:t> инжекция</a:t>
            </a:r>
            <a:r>
              <a:rPr lang="en-US" sz="1800" dirty="0">
                <a:solidFill>
                  <a:srgbClr val="D3FDE9"/>
                </a:solidFill>
              </a:rPr>
              <a:t>)</a:t>
            </a:r>
            <a:r>
              <a:rPr lang="ru-RU" sz="1800" dirty="0" smtClean="0">
                <a:solidFill>
                  <a:srgbClr val="D3FDE9"/>
                </a:solidFill>
              </a:rPr>
              <a:t> флюидов в декомпрессионные участки зон разломов , что возможно  при старте косейсмического скольжения. Это </a:t>
            </a:r>
            <a:r>
              <a:rPr lang="ru-RU" sz="1800" dirty="0" smtClean="0">
                <a:solidFill>
                  <a:srgbClr val="D3FDE9"/>
                </a:solidFill>
              </a:rPr>
              <a:t>явление трудно </a:t>
            </a:r>
            <a:r>
              <a:rPr lang="ru-RU" sz="1800" dirty="0" smtClean="0">
                <a:solidFill>
                  <a:srgbClr val="D3FDE9"/>
                </a:solidFill>
              </a:rPr>
              <a:t>фиксировать существующими методами наблюдений. Сходный механизм </a:t>
            </a:r>
            <a:r>
              <a:rPr lang="ru-RU" sz="1800" dirty="0" err="1" smtClean="0">
                <a:solidFill>
                  <a:srgbClr val="D3FDE9"/>
                </a:solidFill>
              </a:rPr>
              <a:t>индуцирования</a:t>
            </a:r>
            <a:r>
              <a:rPr lang="ru-RU" sz="1800" dirty="0" smtClean="0">
                <a:solidFill>
                  <a:srgbClr val="D3FDE9"/>
                </a:solidFill>
              </a:rPr>
              <a:t> возникает  при закачках растворов через скважины в зоны разломов.</a:t>
            </a:r>
            <a:endParaRPr lang="ru-RU" sz="1800" dirty="0">
              <a:solidFill>
                <a:srgbClr val="D3FDE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718" y="908720"/>
            <a:ext cx="8784976" cy="648072"/>
          </a:xfrm>
        </p:spPr>
        <p:txBody>
          <a:bodyPr/>
          <a:lstStyle/>
          <a:p>
            <a:pPr lvl="0">
              <a:defRPr/>
            </a:pPr>
            <a:r>
              <a:rPr lang="ru-RU" sz="3200" dirty="0">
                <a:solidFill>
                  <a:prstClr val="white"/>
                </a:solidFill>
              </a:rPr>
              <a:t>Районы </a:t>
            </a:r>
            <a:r>
              <a:rPr lang="ru-RU" sz="3200" dirty="0" smtClean="0">
                <a:solidFill>
                  <a:prstClr val="white"/>
                </a:solidFill>
              </a:rPr>
              <a:t>совместных работ двух отрядов 2014-2018 </a:t>
            </a:r>
            <a:r>
              <a:rPr lang="ru-RU" sz="3200" dirty="0">
                <a:solidFill>
                  <a:prstClr val="white"/>
                </a:solidFill>
              </a:rPr>
              <a:t>гг.</a:t>
            </a:r>
            <a:br>
              <a:rPr lang="ru-RU" sz="3200" dirty="0">
                <a:solidFill>
                  <a:prstClr val="white"/>
                </a:solidFill>
              </a:rPr>
            </a:br>
            <a:endParaRPr lang="ru-RU" sz="3200" dirty="0"/>
          </a:p>
        </p:txBody>
      </p:sp>
      <p:pic>
        <p:nvPicPr>
          <p:cNvPr id="46084" name="Picture 5" descr="C:\Users\Валерий\Documents\Публикации Ружича до 2018\Статья макет в ГТ 18 ч2 Ружич\Рис.2.1.2.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268760"/>
            <a:ext cx="4836878" cy="33843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Валерий\Documents\Публикации Ружича до 2018\Статья макет в ГТ 18 ч2 Ружич\Рис.2.1.1.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5314" y="3091110"/>
            <a:ext cx="4830010" cy="3742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476250"/>
            <a:ext cx="75438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/>
              <a:t>По таким  диаграммам фаций метаморфизма геологи определяют глубинный уровень и РТ-условия </a:t>
            </a:r>
            <a:r>
              <a:rPr lang="ru-RU" sz="1800" dirty="0" err="1" smtClean="0"/>
              <a:t>метаморфогенных</a:t>
            </a:r>
            <a:r>
              <a:rPr lang="ru-RU" sz="1800" dirty="0" smtClean="0"/>
              <a:t> преобразований горных пород в зависимости от температур, давлений, </a:t>
            </a:r>
            <a:r>
              <a:rPr lang="ru-RU" sz="1800" dirty="0"/>
              <a:t>в том числе </a:t>
            </a:r>
            <a:r>
              <a:rPr lang="ru-RU" sz="1800" dirty="0" smtClean="0"/>
              <a:t>в зонах разломов при стресс-</a:t>
            </a:r>
            <a:r>
              <a:rPr lang="ru-RU" sz="1800" dirty="0" err="1" smtClean="0"/>
              <a:t>метамофизме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45059" name="Рисунок 2" descr="mhtml:file://G:\Метаморфические%20горные%20породы%20-%20Геологический%20словарь%20-%20Все%20о%20Геологии%20(geo_web_ru).mht!http://images.geo.web.ru/pubd/2002/10/25/0001164686/image2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63270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93B6A39-82B6-4A71-8D8B-94CD373D8C13}" type="slidenum">
              <a:rPr lang="ru-RU" altLang="ru-RU" sz="1800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ru-RU" altLang="ru-RU" sz="18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604250" cy="35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</a:t>
            </a:r>
            <a:r>
              <a:rPr lang="en-US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/8</a:t>
            </a:r>
            <a:r>
              <a:rPr lang="ru-RU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Объект исследования</a:t>
            </a:r>
          </a:p>
        </p:txBody>
      </p:sp>
      <p:sp>
        <p:nvSpPr>
          <p:cNvPr id="52228" name="Заголовок 1"/>
          <p:cNvSpPr>
            <a:spLocks noGrp="1"/>
          </p:cNvSpPr>
          <p:nvPr>
            <p:ph type="title"/>
          </p:nvPr>
        </p:nvSpPr>
        <p:spPr>
          <a:xfrm>
            <a:off x="457200" y="417513"/>
            <a:ext cx="8229600" cy="1066800"/>
          </a:xfrm>
        </p:spPr>
        <p:txBody>
          <a:bodyPr/>
          <a:lstStyle/>
          <a:p>
            <a:pPr algn="ctr" eaLnBrk="1" hangingPunct="1"/>
            <a:r>
              <a:rPr lang="ru-RU" altLang="ru-RU" sz="2400" smtClean="0"/>
              <a:t>Приморский разлом (Байкальская рифтовая зона)</a:t>
            </a:r>
          </a:p>
        </p:txBody>
      </p:sp>
      <p:sp>
        <p:nvSpPr>
          <p:cNvPr id="52229" name="Прямоугольник 13"/>
          <p:cNvSpPr>
            <a:spLocks noChangeArrowheads="1"/>
          </p:cNvSpPr>
          <p:nvPr/>
        </p:nvSpPr>
        <p:spPr bwMode="auto">
          <a:xfrm>
            <a:off x="179388" y="3732213"/>
            <a:ext cx="8569325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CADAE"/>
              </a:buClr>
              <a:buFont typeface="Georgia" pitchFamily="18" charset="0"/>
              <a:buChar char="▫"/>
              <a:defRPr sz="2000">
                <a:solidFill>
                  <a:srgbClr val="8CADAE"/>
                </a:solidFill>
                <a:latin typeface="Georg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К настоящему времени, в обнажении в районе устья р. Бугульдейка на поверхности стали доступными для визуального геологического изучения эксгумированные горизонты земной коры и участки краевого шва Сибирской платформы, располагавшиеся ранее глубинах до 18 км </a:t>
            </a:r>
            <a:r>
              <a:rPr lang="en-US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[</a:t>
            </a:r>
            <a:r>
              <a:rPr lang="ru-RU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Ружич, Кочарян и др., 2018</a:t>
            </a:r>
            <a:r>
              <a:rPr lang="en-US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]</a:t>
            </a:r>
            <a:r>
              <a:rPr lang="ru-RU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.Здесь проводились совместные исследования авторов сообщения в 2014-2018 гг. Собранные сведения позволяют распознавать и более детально изучать в эксгумированных участках краевого шва строение глубинных  палеосейсмодислокаций (ПСД), возникших в пределах сегментов зоны разлома. 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5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5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5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В окрестности района проведения исследований в 2018г были зафиксированы два землетрясения с магнитудой </a:t>
            </a:r>
            <a:r>
              <a:rPr lang="en-US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3.3 (</a:t>
            </a:r>
            <a:r>
              <a:rPr lang="ru-RU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30.01.2018 и </a:t>
            </a:r>
            <a:r>
              <a:rPr lang="en-US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24.06.2018)</a:t>
            </a:r>
            <a:r>
              <a:rPr lang="ru-RU" altLang="ru-RU" sz="150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5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2230" name="Рисунок 13" descr="Профиль разлома - все точки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93863"/>
            <a:ext cx="87852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195736" y="1916832"/>
            <a:ext cx="6096000" cy="365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0"/>
            <a:ext cx="7543800" cy="914400"/>
          </a:xfrm>
        </p:spPr>
        <p:txBody>
          <a:bodyPr/>
          <a:lstStyle/>
          <a:p>
            <a:r>
              <a:rPr lang="ru-RU" sz="2000" dirty="0" smtClean="0"/>
              <a:t>Зона контакта  </a:t>
            </a:r>
            <a:r>
              <a:rPr lang="ru-RU" sz="2000" dirty="0" err="1" smtClean="0"/>
              <a:t>неопротерозойского</a:t>
            </a:r>
            <a:r>
              <a:rPr lang="ru-RU" sz="2000" dirty="0" smtClean="0"/>
              <a:t> кристаллического субстрата (а-</a:t>
            </a:r>
            <a:r>
              <a:rPr lang="ru-RU" sz="2000" dirty="0" err="1" smtClean="0"/>
              <a:t>плагиогнейсы</a:t>
            </a:r>
            <a:r>
              <a:rPr lang="ru-RU" sz="2000" dirty="0" smtClean="0"/>
              <a:t>) и среднепалеозойского (б- граниты) в районе устья Большой </a:t>
            </a:r>
            <a:r>
              <a:rPr lang="ru-RU" sz="2000" dirty="0" err="1" smtClean="0"/>
              <a:t>Бугульдейки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B2C88-7632-446B-A962-DC69123E0D4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8" y="1002929"/>
            <a:ext cx="8530244" cy="566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835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/>
              <a:t>Вид глубинных </a:t>
            </a:r>
            <a:r>
              <a:rPr lang="ru-RU" sz="2000" dirty="0" smtClean="0"/>
              <a:t>косейсмических разрывов </a:t>
            </a:r>
            <a:r>
              <a:rPr lang="ru-RU" sz="2000" dirty="0" smtClean="0"/>
              <a:t>с зеркалами скольжения, залеченные кварц- турмалиновой минерализацией (желтые стрелки) и эпидот -хлоритом (зеленые стрелки)</a:t>
            </a:r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5733256"/>
            <a:ext cx="7543800" cy="914400"/>
          </a:xfrm>
        </p:spPr>
        <p:txBody>
          <a:bodyPr/>
          <a:lstStyle/>
          <a:p>
            <a:r>
              <a:rPr lang="ru-RU" sz="2800" dirty="0" smtClean="0"/>
              <a:t>Разновозрастные</a:t>
            </a:r>
            <a:r>
              <a:rPr lang="ru-RU" dirty="0" smtClean="0"/>
              <a:t> </a:t>
            </a:r>
            <a:r>
              <a:rPr lang="ru-RU" sz="2800" dirty="0" smtClean="0"/>
              <a:t>глубинные </a:t>
            </a:r>
            <a:r>
              <a:rPr lang="ru-RU" sz="2400" dirty="0" smtClean="0"/>
              <a:t>косейсмические разрывы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501498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26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7950" y="5301208"/>
            <a:ext cx="8909050" cy="1440160"/>
          </a:xfrm>
        </p:spPr>
        <p:txBody>
          <a:bodyPr/>
          <a:lstStyle/>
          <a:p>
            <a:r>
              <a:rPr lang="ru-RU" sz="2400" dirty="0" smtClean="0"/>
              <a:t>Зона  тектонического контакта  в виде </a:t>
            </a:r>
            <a:r>
              <a:rPr lang="ru-RU" sz="2400" dirty="0" err="1" smtClean="0"/>
              <a:t>вбросо</a:t>
            </a:r>
            <a:r>
              <a:rPr lang="ru-RU" sz="2400" dirty="0" smtClean="0"/>
              <a:t>-сдвига между </a:t>
            </a:r>
            <a:r>
              <a:rPr lang="ru-RU" sz="2400" dirty="0" err="1" smtClean="0"/>
              <a:t>неопротерозойским</a:t>
            </a:r>
            <a:r>
              <a:rPr lang="ru-RU" sz="2400" dirty="0" smtClean="0"/>
              <a:t> массивом </a:t>
            </a:r>
            <a:r>
              <a:rPr lang="ru-RU" sz="2400" dirty="0" err="1" smtClean="0"/>
              <a:t>плагиогнейсов</a:t>
            </a:r>
            <a:r>
              <a:rPr lang="ru-RU" sz="2400" dirty="0" smtClean="0"/>
              <a:t> и гранитами среднего палеозоя</a:t>
            </a:r>
            <a:endParaRPr lang="ru-RU" sz="2400" dirty="0"/>
          </a:p>
        </p:txBody>
      </p:sp>
      <p:pic>
        <p:nvPicPr>
          <p:cNvPr id="54279" name="Рисунок 13" descr="Профиль разлома - все точки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9" r="35246" b="18414"/>
          <a:stretch>
            <a:fillRect/>
          </a:stretch>
        </p:blipFill>
        <p:spPr bwMode="auto">
          <a:xfrm>
            <a:off x="107950" y="260648"/>
            <a:ext cx="890905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6084888" y="3141663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971550" y="1412875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19700" y="2781300"/>
            <a:ext cx="215900" cy="2159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5008" y="188640"/>
            <a:ext cx="8928992" cy="1052736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Зеркало скольжения по турмалиновому </a:t>
            </a:r>
            <a:r>
              <a:rPr lang="ru-RU" sz="2400" dirty="0" err="1" smtClean="0"/>
              <a:t>залечиванию</a:t>
            </a:r>
            <a:r>
              <a:rPr lang="ru-RU" sz="2400" dirty="0" smtClean="0"/>
              <a:t> в </a:t>
            </a:r>
            <a:r>
              <a:rPr lang="ru-RU" sz="2400" dirty="0" err="1" smtClean="0"/>
              <a:t>косейсмическом</a:t>
            </a:r>
            <a:r>
              <a:rPr lang="ru-RU" sz="2400" dirty="0" smtClean="0"/>
              <a:t> разрыве </a:t>
            </a:r>
            <a:r>
              <a:rPr lang="ru-RU" sz="2400" dirty="0" err="1" smtClean="0"/>
              <a:t>палеоземлетрясения</a:t>
            </a:r>
            <a:r>
              <a:rPr lang="ru-RU" sz="2400" dirty="0" smtClean="0"/>
              <a:t> из зоны краевого шва Сибирской платформы</a:t>
            </a:r>
            <a:endParaRPr lang="ru-RU" sz="2400" dirty="0"/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46692" cy="54726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ПРЕЗЕНТАЦИЯ ИДГ 19 глубинные ПСД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ородс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Городс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Городс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ИДГ 19 глубинные ПСД</Template>
  <TotalTime>292</TotalTime>
  <Words>1096</Words>
  <Application>Microsoft Office PowerPoint</Application>
  <PresentationFormat>Экран (4:3)</PresentationFormat>
  <Paragraphs>64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ПРЕЗЕНТАЦИЯ ИДГ 19 глубинные ПСД</vt:lpstr>
      <vt:lpstr>Городская</vt:lpstr>
      <vt:lpstr>1_Городская</vt:lpstr>
      <vt:lpstr>2_Городская</vt:lpstr>
      <vt:lpstr>Результаты геолого-геофизического изучения  глубинных палеосейсмодислокаций  в эксгумированных разломах             (на примере краевого шва Сибирской платформы)                                                                                                                                                 Валерий  Ружич1, Алексей  Остапчук2, Дмитрий Павлов2                                                                                                                    1Институт земной коры СО РАН, Лермонтова 128, 664033, Иркутск, Россия                                                                                                             2Институт динамики геосфер, РАН, Москва, Россия  </vt:lpstr>
      <vt:lpstr>Место проведения детальных работ в зоне Приморского  рифтогенного сброса, являющегося сегментом   краевого шва Сибирской платформы</vt:lpstr>
      <vt:lpstr>Районы совместных работ двух отрядов 2014-2018 гг. </vt:lpstr>
      <vt:lpstr>По таким  диаграммам фаций метаморфизма геологи определяют глубинный уровень и РТ-условия метаморфогенных преобразований горных пород в зависимости от температур, давлений, в том числе в зонах разломов при стресс-метамофизме.</vt:lpstr>
      <vt:lpstr>Приморский разлом (Байкальская рифтовая зона)</vt:lpstr>
      <vt:lpstr>Зона контакта  неопротерозойского кристаллического субстрата (а-плагиогнейсы) и среднепалеозойского (б- граниты) в районе устья Большой Бугульдейки</vt:lpstr>
      <vt:lpstr>Разновозрастные глубинные косейсмические разрывы</vt:lpstr>
      <vt:lpstr>Зона  тектонического контакта  в виде вбросо-сдвига между неопротерозойским массивом плагиогнейсов и гранитами среднего палеозоя</vt:lpstr>
      <vt:lpstr>Зеркало скольжения по турмалиновому залечиванию в косейсмическом разрыве палеоземлетрясения из зоны краевого шва Сибирской платформы</vt:lpstr>
      <vt:lpstr>Место отбора образцов зеркал скольжения с турмалином и его вид в зоне скольжения и в шлифе</vt:lpstr>
      <vt:lpstr>Шлифы: Адуляр-вторичный минерал залечиания и  псевдотахилит на зеркалах скольжения в краевом шве </vt:lpstr>
      <vt:lpstr>Презентация PowerPoint</vt:lpstr>
      <vt:lpstr> Зеркало скольжения из зоны Ольхонского разлома в месте  эксгумации с глубин 15-20 км в область  проявления эпидот-амфиболитовой фации метаморфизма</vt:lpstr>
      <vt:lpstr>Зеркало скольжения из зоны Долиноозерского  сейсмогенерирующего разлома (Монголия). По наличию вторичного эпидота , хлорита, кварца и кальцита можно предполагать, что зеркало скольжения при его формировании в момент палеоземлетрясения располагалось  в интервале глубин порядка 8-12 км . Видны по окраске следы двух этапов подвижек, а также обломки андезита и залеченные флюидом оперяющие трещины</vt:lpstr>
      <vt:lpstr>Презентация PowerPoint</vt:lpstr>
      <vt:lpstr>Сверхглубокий карьер алмазоносной трубки Удачная , вскрытая зона Вилюйского разлома (Якутия) . Шлиф с фрагментом поверхности зеркала скольжения, где видны следы и более ранних  плоскостей скольжения  </vt:lpstr>
      <vt:lpstr>Оценки абсолютных возрастов двух косейсмических разрывов с турмалиновой и мусковитовой минерализацией.  </vt:lpstr>
      <vt:lpstr>Оценка глубин эрозионного среза ( Ружич, Кочарян, Савельева, Травин (2018)</vt:lpstr>
      <vt:lpstr>             </vt:lpstr>
      <vt:lpstr>К вопросу о возможности управления сейсмическим режимом в разломах:</vt:lpstr>
      <vt:lpstr>Основные выводы: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геолого-геофизического изучения  изучения глубинных палеосейсмодислокаций  в эксгумированных разломах             (на примере краевого шва Сибирской платформы)                                                                                                                                                 Валерий  Ружич1, Алексей  Остапчук2, Дмитрий Павлов2                                                                                                                    1Институт земной коры СО РАН, Лермонтова 128, 664033, Иркутск, Россия                                                                                                             2Институт динамики геосфер, РАН, Москва, Россия</dc:title>
  <dc:creator>Валерий</dc:creator>
  <cp:lastModifiedBy>Ruzhich</cp:lastModifiedBy>
  <cp:revision>33</cp:revision>
  <dcterms:created xsi:type="dcterms:W3CDTF">2019-05-31T07:25:07Z</dcterms:created>
  <dcterms:modified xsi:type="dcterms:W3CDTF">2002-01-04T14:05:55Z</dcterms:modified>
</cp:coreProperties>
</file>