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868" y="-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5DAFBB-8EBF-47C4-AF0A-D32F46E823CE}" type="datetimeFigureOut">
              <a:rPr lang="ru-RU" smtClean="0"/>
              <a:t>28.05.2019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5DAFBB-8EBF-47C4-AF0A-D32F46E823CE}" type="datetimeFigureOut">
              <a:rPr lang="ru-RU" smtClean="0"/>
              <a:t>28.05.2019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5DAFBB-8EBF-47C4-AF0A-D32F46E823CE}" type="datetimeFigureOut">
              <a:rPr lang="ru-RU" smtClean="0"/>
              <a:t>28.05.2019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5DAFBB-8EBF-47C4-AF0A-D32F46E823CE}" type="datetimeFigureOut">
              <a:rPr lang="ru-RU" smtClean="0"/>
              <a:t>28.05.2019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5DAFBB-8EBF-47C4-AF0A-D32F46E823CE}" type="datetimeFigureOut">
              <a:rPr lang="ru-RU" smtClean="0"/>
              <a:t>28.05.2019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5DAFBB-8EBF-47C4-AF0A-D32F46E823CE}" type="datetimeFigureOut">
              <a:rPr lang="ru-RU" smtClean="0"/>
              <a:t>28.05.2019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5DAFBB-8EBF-47C4-AF0A-D32F46E823CE}" type="datetimeFigureOut">
              <a:rPr lang="ru-RU" smtClean="0"/>
              <a:t>28.05.2019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5DAFBB-8EBF-47C4-AF0A-D32F46E823CE}" type="datetimeFigureOut">
              <a:rPr lang="ru-RU" smtClean="0"/>
              <a:t>28.05.2019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5DAFBB-8EBF-47C4-AF0A-D32F46E823CE}" type="datetimeFigureOut">
              <a:rPr lang="ru-RU" smtClean="0"/>
              <a:t>28.05.2019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5DAFBB-8EBF-47C4-AF0A-D32F46E823CE}" type="datetimeFigureOut">
              <a:rPr lang="ru-RU" smtClean="0"/>
              <a:t>28.05.2019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E5DAFBB-8EBF-47C4-AF0A-D32F46E823CE}" type="datetimeFigureOut">
              <a:rPr lang="ru-RU" smtClean="0"/>
              <a:t>28.05.2019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B16AA0D-F396-4BD6-8BC5-31219BD389EC}"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5DAFBB-8EBF-47C4-AF0A-D32F46E823CE}" type="datetimeFigureOut">
              <a:rPr lang="ru-RU" smtClean="0"/>
              <a:t>28.05.2019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6AA0D-F396-4BD6-8BC5-31219BD389E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_________Microsoft_Office_Word1.doc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620688"/>
            <a:ext cx="8208912" cy="3627834"/>
          </a:xfrm>
        </p:spPr>
        <p:txBody>
          <a:bodyPr>
            <a:normAutofit fontScale="90000"/>
          </a:bodyPr>
          <a:lstStyle/>
          <a:p>
            <a:r>
              <a:rPr lang="ru-RU" b="1" cap="all" dirty="0">
                <a:solidFill>
                  <a:srgbClr val="FF0000"/>
                </a:solidFill>
              </a:rPr>
              <a:t>Новые методы мониторинга триггерных эффектов в земной коре с использованием современных физических теорий</a:t>
            </a:r>
            <a:r>
              <a:rPr lang="ru-RU" b="1" cap="all" dirty="0" smtClean="0">
                <a:solidFill>
                  <a:srgbClr val="FF0000"/>
                </a:solidFill>
              </a:rPr>
              <a:t>.</a:t>
            </a:r>
            <a:endParaRPr lang="ru-RU" dirty="0">
              <a:solidFill>
                <a:srgbClr val="FF0000"/>
              </a:solidFill>
            </a:endParaRPr>
          </a:p>
        </p:txBody>
      </p:sp>
      <p:sp>
        <p:nvSpPr>
          <p:cNvPr id="3" name="Подзаголовок 2"/>
          <p:cNvSpPr>
            <a:spLocks noGrp="1"/>
          </p:cNvSpPr>
          <p:nvPr>
            <p:ph type="subTitle" idx="1"/>
          </p:nvPr>
        </p:nvSpPr>
        <p:spPr>
          <a:xfrm>
            <a:off x="1331640" y="4149080"/>
            <a:ext cx="6400800" cy="1368152"/>
          </a:xfrm>
        </p:spPr>
        <p:txBody>
          <a:bodyPr>
            <a:normAutofit fontScale="85000" lnSpcReduction="10000"/>
          </a:bodyPr>
          <a:lstStyle/>
          <a:p>
            <a:r>
              <a:rPr lang="ru-RU" b="1" i="1" dirty="0">
                <a:solidFill>
                  <a:srgbClr val="FF0000"/>
                </a:solidFill>
              </a:rPr>
              <a:t>О.А.Хачай </a:t>
            </a:r>
            <a:r>
              <a:rPr lang="ru-RU" b="1" i="1" baseline="30000" dirty="0">
                <a:solidFill>
                  <a:srgbClr val="FF0000"/>
                </a:solidFill>
              </a:rPr>
              <a:t>1</a:t>
            </a:r>
            <a:r>
              <a:rPr lang="ru-RU" b="1" i="1" dirty="0">
                <a:solidFill>
                  <a:srgbClr val="FF0000"/>
                </a:solidFill>
              </a:rPr>
              <a:t>, О.Ю Хачай </a:t>
            </a:r>
            <a:r>
              <a:rPr lang="ru-RU" b="1" i="1" baseline="30000" dirty="0">
                <a:solidFill>
                  <a:srgbClr val="FF0000"/>
                </a:solidFill>
              </a:rPr>
              <a:t>2</a:t>
            </a:r>
            <a:r>
              <a:rPr lang="ru-RU" i="1" dirty="0">
                <a:solidFill>
                  <a:srgbClr val="FF0000"/>
                </a:solidFill>
              </a:rPr>
              <a:t>.</a:t>
            </a:r>
            <a:endParaRPr lang="ru-RU" dirty="0">
              <a:solidFill>
                <a:srgbClr val="FF0000"/>
              </a:solidFill>
            </a:endParaRPr>
          </a:p>
          <a:p>
            <a:r>
              <a:rPr lang="ru-RU" i="1" baseline="30000" dirty="0">
                <a:solidFill>
                  <a:srgbClr val="FF0000"/>
                </a:solidFill>
              </a:rPr>
              <a:t>1 </a:t>
            </a:r>
            <a:r>
              <a:rPr lang="ru-RU" dirty="0">
                <a:solidFill>
                  <a:srgbClr val="FF0000"/>
                </a:solidFill>
              </a:rPr>
              <a:t>ИГФ УрО РАН</a:t>
            </a:r>
          </a:p>
          <a:p>
            <a:r>
              <a:rPr lang="ru-RU" i="1" baseline="30000" dirty="0">
                <a:solidFill>
                  <a:srgbClr val="FF0000"/>
                </a:solidFill>
              </a:rPr>
              <a:t>2</a:t>
            </a:r>
            <a:r>
              <a:rPr lang="ru-RU" dirty="0">
                <a:solidFill>
                  <a:srgbClr val="FF0000"/>
                </a:solidFill>
              </a:rPr>
              <a:t>УРФУ</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dirty="0">
                <a:solidFill>
                  <a:srgbClr val="FF0000"/>
                </a:solidFill>
              </a:rPr>
              <a:t>Алгоритм обработки сейсмологической информации для определения  информативных признаков подготовки высокоэнергетических динамических </a:t>
            </a:r>
            <a:r>
              <a:rPr lang="ru-RU" sz="2400" dirty="0" smtClean="0">
                <a:solidFill>
                  <a:srgbClr val="FF0000"/>
                </a:solidFill>
              </a:rPr>
              <a:t>явлений</a:t>
            </a:r>
            <a:r>
              <a:rPr lang="ru-RU" sz="2400" b="1" dirty="0" smtClean="0">
                <a:solidFill>
                  <a:srgbClr val="FF0000"/>
                </a:solidFill>
              </a:rPr>
              <a:t>.</a:t>
            </a:r>
            <a:endParaRPr lang="ru-RU" sz="2400" dirty="0">
              <a:solidFill>
                <a:srgbClr val="FF0000"/>
              </a:solidFill>
            </a:endParaRPr>
          </a:p>
        </p:txBody>
      </p:sp>
      <p:pic>
        <p:nvPicPr>
          <p:cNvPr id="4" name="Рисунок 3" descr="Fig01.jpg"/>
          <p:cNvPicPr/>
          <p:nvPr/>
        </p:nvPicPr>
        <p:blipFill>
          <a:blip r:embed="rId2" cstate="print"/>
          <a:stretch>
            <a:fillRect/>
          </a:stretch>
        </p:blipFill>
        <p:spPr>
          <a:xfrm>
            <a:off x="2561358" y="1484784"/>
            <a:ext cx="5034978" cy="4536504"/>
          </a:xfrm>
          <a:prstGeom prst="rect">
            <a:avLst/>
          </a:prstGeom>
        </p:spPr>
      </p:pic>
      <p:sp>
        <p:nvSpPr>
          <p:cNvPr id="6" name="TextBox 5"/>
          <p:cNvSpPr txBox="1"/>
          <p:nvPr/>
        </p:nvSpPr>
        <p:spPr>
          <a:xfrm>
            <a:off x="4572000" y="6309320"/>
            <a:ext cx="1125629" cy="369332"/>
          </a:xfrm>
          <a:prstGeom prst="rect">
            <a:avLst/>
          </a:prstGeom>
          <a:noFill/>
        </p:spPr>
        <p:txBody>
          <a:bodyPr wrap="none" rtlCol="0">
            <a:spAutoFit/>
          </a:bodyPr>
          <a:lstStyle/>
          <a:p>
            <a:r>
              <a:rPr lang="ru-RU" dirty="0" smtClean="0"/>
              <a:t>а,</a:t>
            </a:r>
            <a:r>
              <a:rPr lang="en-US" dirty="0" smtClean="0"/>
              <a:t>r=0-50</a:t>
            </a:r>
            <a:r>
              <a:rPr lang="ru-RU" dirty="0" smtClean="0"/>
              <a:t>м</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dirty="0">
                <a:solidFill>
                  <a:srgbClr val="FF0000"/>
                </a:solidFill>
              </a:rPr>
              <a:t>Алгоритм обработки сейсмологической информации для определения  информативных признаков подготовки высокоэнергетических динамических </a:t>
            </a:r>
            <a:r>
              <a:rPr lang="ru-RU" sz="2400" dirty="0" smtClean="0">
                <a:solidFill>
                  <a:srgbClr val="FF0000"/>
                </a:solidFill>
              </a:rPr>
              <a:t>явлений</a:t>
            </a:r>
            <a:r>
              <a:rPr lang="ru-RU" sz="2400" b="1" dirty="0" smtClean="0">
                <a:solidFill>
                  <a:srgbClr val="FF0000"/>
                </a:solidFill>
              </a:rPr>
              <a:t>.</a:t>
            </a:r>
            <a:endParaRPr lang="ru-RU" sz="2400" dirty="0">
              <a:solidFill>
                <a:srgbClr val="FF0000"/>
              </a:solidFill>
            </a:endParaRPr>
          </a:p>
        </p:txBody>
      </p:sp>
      <p:sp>
        <p:nvSpPr>
          <p:cNvPr id="6" name="TextBox 5"/>
          <p:cNvSpPr txBox="1"/>
          <p:nvPr/>
        </p:nvSpPr>
        <p:spPr>
          <a:xfrm>
            <a:off x="3851920" y="5805264"/>
            <a:ext cx="1372492" cy="369332"/>
          </a:xfrm>
          <a:prstGeom prst="rect">
            <a:avLst/>
          </a:prstGeom>
          <a:noFill/>
        </p:spPr>
        <p:txBody>
          <a:bodyPr wrap="none" rtlCol="0">
            <a:spAutoFit/>
          </a:bodyPr>
          <a:lstStyle/>
          <a:p>
            <a:r>
              <a:rPr lang="ru-RU" dirty="0" smtClean="0"/>
              <a:t>б,</a:t>
            </a:r>
            <a:r>
              <a:rPr lang="en-US" dirty="0" smtClean="0"/>
              <a:t>r=50</a:t>
            </a:r>
            <a:r>
              <a:rPr lang="ru-RU" dirty="0" smtClean="0"/>
              <a:t>-100м</a:t>
            </a:r>
            <a:endParaRPr lang="ru-RU" dirty="0"/>
          </a:p>
        </p:txBody>
      </p:sp>
      <p:pic>
        <p:nvPicPr>
          <p:cNvPr id="5" name="Рисунок 4" descr="Fig02.jpg"/>
          <p:cNvPicPr/>
          <p:nvPr/>
        </p:nvPicPr>
        <p:blipFill>
          <a:blip r:embed="rId2" cstate="print"/>
          <a:stretch>
            <a:fillRect/>
          </a:stretch>
        </p:blipFill>
        <p:spPr>
          <a:xfrm>
            <a:off x="2051720" y="1340768"/>
            <a:ext cx="5106986" cy="4104456"/>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dirty="0">
                <a:solidFill>
                  <a:srgbClr val="FF0000"/>
                </a:solidFill>
              </a:rPr>
              <a:t>Алгоритм обработки сейсмологической информации для определения  информативных признаков подготовки высокоэнергетических динамических </a:t>
            </a:r>
            <a:r>
              <a:rPr lang="ru-RU" sz="2400" dirty="0" smtClean="0">
                <a:solidFill>
                  <a:srgbClr val="FF0000"/>
                </a:solidFill>
              </a:rPr>
              <a:t>явлений</a:t>
            </a:r>
            <a:r>
              <a:rPr lang="ru-RU" sz="2400" b="1" dirty="0" smtClean="0">
                <a:solidFill>
                  <a:srgbClr val="FF0000"/>
                </a:solidFill>
              </a:rPr>
              <a:t>.</a:t>
            </a:r>
            <a:endParaRPr lang="ru-RU" sz="2400" dirty="0">
              <a:solidFill>
                <a:srgbClr val="FF0000"/>
              </a:solidFill>
            </a:endParaRPr>
          </a:p>
        </p:txBody>
      </p:sp>
      <p:sp>
        <p:nvSpPr>
          <p:cNvPr id="6" name="TextBox 5"/>
          <p:cNvSpPr txBox="1"/>
          <p:nvPr/>
        </p:nvSpPr>
        <p:spPr>
          <a:xfrm>
            <a:off x="3851920" y="5805264"/>
            <a:ext cx="1476686" cy="369332"/>
          </a:xfrm>
          <a:prstGeom prst="rect">
            <a:avLst/>
          </a:prstGeom>
          <a:noFill/>
        </p:spPr>
        <p:txBody>
          <a:bodyPr wrap="none" rtlCol="0">
            <a:spAutoFit/>
          </a:bodyPr>
          <a:lstStyle/>
          <a:p>
            <a:r>
              <a:rPr lang="ru-RU" dirty="0" smtClean="0"/>
              <a:t>в,</a:t>
            </a:r>
            <a:r>
              <a:rPr lang="en-US" dirty="0" smtClean="0"/>
              <a:t>r=</a:t>
            </a:r>
            <a:r>
              <a:rPr lang="ru-RU" dirty="0" smtClean="0"/>
              <a:t>10</a:t>
            </a:r>
            <a:r>
              <a:rPr lang="en-US" dirty="0" smtClean="0"/>
              <a:t>0</a:t>
            </a:r>
            <a:r>
              <a:rPr lang="ru-RU" dirty="0" smtClean="0"/>
              <a:t>-150м</a:t>
            </a:r>
            <a:endParaRPr lang="ru-RU" dirty="0"/>
          </a:p>
        </p:txBody>
      </p:sp>
      <p:pic>
        <p:nvPicPr>
          <p:cNvPr id="7" name="Рисунок 6" descr="Fig03.jpg"/>
          <p:cNvPicPr/>
          <p:nvPr/>
        </p:nvPicPr>
        <p:blipFill>
          <a:blip r:embed="rId2" cstate="print"/>
          <a:stretch>
            <a:fillRect/>
          </a:stretch>
        </p:blipFill>
        <p:spPr>
          <a:xfrm>
            <a:off x="1619672" y="1412776"/>
            <a:ext cx="5335168" cy="388843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dirty="0">
                <a:solidFill>
                  <a:srgbClr val="FF0000"/>
                </a:solidFill>
              </a:rPr>
              <a:t>Алгоритм обработки сейсмологической информации для определения  информативных признаков подготовки высокоэнергетических динамических </a:t>
            </a:r>
            <a:r>
              <a:rPr lang="ru-RU" sz="2400" dirty="0" smtClean="0">
                <a:solidFill>
                  <a:srgbClr val="FF0000"/>
                </a:solidFill>
              </a:rPr>
              <a:t>явлений</a:t>
            </a:r>
            <a:r>
              <a:rPr lang="ru-RU" sz="2400" b="1" dirty="0" smtClean="0">
                <a:solidFill>
                  <a:srgbClr val="FF0000"/>
                </a:solidFill>
              </a:rPr>
              <a:t>.</a:t>
            </a:r>
            <a:endParaRPr lang="ru-RU" sz="2400" dirty="0">
              <a:solidFill>
                <a:srgbClr val="FF0000"/>
              </a:solidFill>
            </a:endParaRPr>
          </a:p>
        </p:txBody>
      </p:sp>
      <p:sp>
        <p:nvSpPr>
          <p:cNvPr id="6" name="TextBox 5"/>
          <p:cNvSpPr txBox="1"/>
          <p:nvPr/>
        </p:nvSpPr>
        <p:spPr>
          <a:xfrm>
            <a:off x="0" y="5445224"/>
            <a:ext cx="9144000" cy="1477328"/>
          </a:xfrm>
          <a:prstGeom prst="rect">
            <a:avLst/>
          </a:prstGeom>
          <a:noFill/>
        </p:spPr>
        <p:txBody>
          <a:bodyPr wrap="square" rtlCol="0">
            <a:spAutoFit/>
          </a:bodyPr>
          <a:lstStyle/>
          <a:p>
            <a:r>
              <a:rPr lang="ru-RU" dirty="0" smtClean="0"/>
              <a:t>г,</a:t>
            </a:r>
            <a:r>
              <a:rPr lang="en-US" dirty="0" smtClean="0"/>
              <a:t>r=</a:t>
            </a:r>
            <a:r>
              <a:rPr lang="ru-RU" dirty="0" smtClean="0"/>
              <a:t>15</a:t>
            </a:r>
            <a:r>
              <a:rPr lang="en-US" dirty="0" smtClean="0"/>
              <a:t>0</a:t>
            </a:r>
            <a:r>
              <a:rPr lang="ru-RU" dirty="0" smtClean="0"/>
              <a:t>-200м </a:t>
            </a:r>
            <a:r>
              <a:rPr lang="ru-RU" dirty="0"/>
              <a:t>Рисунок 1.(</a:t>
            </a:r>
            <a:r>
              <a:rPr lang="en-US" dirty="0"/>
              <a:t>a</a:t>
            </a:r>
            <a:r>
              <a:rPr lang="ru-RU" dirty="0"/>
              <a:t>-г). Фазовые диаграммы динамического состояния массива южной части шахтного массива за период 2006-2008гг. </a:t>
            </a:r>
            <a:r>
              <a:rPr lang="en-US" dirty="0"/>
              <a:t>a</a:t>
            </a:r>
            <a:r>
              <a:rPr lang="ru-RU" dirty="0"/>
              <a:t>) </a:t>
            </a:r>
            <a:r>
              <a:rPr lang="ru-RU" i="1" dirty="0"/>
              <a:t>r</a:t>
            </a:r>
            <a:r>
              <a:rPr lang="ru-RU" dirty="0"/>
              <a:t>=0-50</a:t>
            </a:r>
            <a:r>
              <a:rPr lang="en-US" dirty="0"/>
              <a:t>m</a:t>
            </a:r>
            <a:r>
              <a:rPr lang="ru-RU" dirty="0"/>
              <a:t>; б) </a:t>
            </a:r>
            <a:r>
              <a:rPr lang="en-US" i="1" dirty="0"/>
              <a:t>r</a:t>
            </a:r>
            <a:r>
              <a:rPr lang="ru-RU" dirty="0"/>
              <a:t>=50-100</a:t>
            </a:r>
            <a:r>
              <a:rPr lang="en-US" dirty="0"/>
              <a:t>m</a:t>
            </a:r>
            <a:r>
              <a:rPr lang="ru-RU" dirty="0"/>
              <a:t>; в) </a:t>
            </a:r>
            <a:r>
              <a:rPr lang="ru-RU" i="1" dirty="0"/>
              <a:t>r</a:t>
            </a:r>
            <a:r>
              <a:rPr lang="ru-RU" dirty="0"/>
              <a:t>=100-150</a:t>
            </a:r>
            <a:r>
              <a:rPr lang="en-US" dirty="0"/>
              <a:t>m</a:t>
            </a:r>
            <a:r>
              <a:rPr lang="ru-RU" dirty="0"/>
              <a:t>; г) </a:t>
            </a:r>
            <a:r>
              <a:rPr lang="ru-RU" i="1" dirty="0" err="1"/>
              <a:t>r</a:t>
            </a:r>
            <a:r>
              <a:rPr lang="ru-RU" dirty="0" err="1"/>
              <a:t>=</a:t>
            </a:r>
            <a:r>
              <a:rPr lang="ru-RU" dirty="0"/>
              <a:t> 150-200</a:t>
            </a:r>
            <a:r>
              <a:rPr lang="en-US" dirty="0"/>
              <a:t>m</a:t>
            </a:r>
            <a:r>
              <a:rPr lang="ru-RU" dirty="0"/>
              <a:t>.  </a:t>
            </a:r>
            <a:r>
              <a:rPr lang="ru-RU" dirty="0" err="1"/>
              <a:t>Обозначения:вертикальная</a:t>
            </a:r>
            <a:r>
              <a:rPr lang="ru-RU" dirty="0"/>
              <a:t> ось: </a:t>
            </a:r>
            <a:r>
              <a:rPr lang="en-US" dirty="0" smtClean="0"/>
              <a:t>A</a:t>
            </a:r>
            <a:r>
              <a:rPr lang="ru-RU" dirty="0" smtClean="0"/>
              <a:t>=</a:t>
            </a:r>
            <a:r>
              <a:rPr lang="en-US" i="1" dirty="0" err="1" smtClean="0"/>
              <a:t>aLgf</a:t>
            </a:r>
            <a:r>
              <a:rPr lang="ru-RU" dirty="0" smtClean="0"/>
              <a:t> ,                , </a:t>
            </a:r>
          </a:p>
          <a:p>
            <a:r>
              <a:rPr lang="en-US" i="1" dirty="0" smtClean="0"/>
              <a:t>a</a:t>
            </a:r>
            <a:r>
              <a:rPr lang="ru-RU" i="1" dirty="0" smtClean="0"/>
              <a:t>=</a:t>
            </a:r>
            <a:r>
              <a:rPr lang="en-US" i="1" dirty="0" smtClean="0"/>
              <a:t>sign</a:t>
            </a:r>
            <a:r>
              <a:rPr lang="ru-RU" i="1" dirty="0" smtClean="0"/>
              <a:t>        </a:t>
            </a:r>
            <a:r>
              <a:rPr lang="en-US" i="1" dirty="0" smtClean="0"/>
              <a:t> </a:t>
            </a:r>
            <a:r>
              <a:rPr lang="ru-RU" i="1" dirty="0" smtClean="0"/>
              <a:t>,                     ,</a:t>
            </a:r>
            <a:r>
              <a:rPr lang="ru-RU" dirty="0"/>
              <a:t>горизонтальная ось: </a:t>
            </a:r>
            <a:r>
              <a:rPr lang="en-US" i="1" dirty="0"/>
              <a:t>E</a:t>
            </a:r>
            <a:r>
              <a:rPr lang="ru-RU" i="1" dirty="0"/>
              <a:t>=</a:t>
            </a:r>
            <a:r>
              <a:rPr lang="en-US" i="1" dirty="0"/>
              <a:t>E</a:t>
            </a:r>
            <a:r>
              <a:rPr lang="ru-RU" i="1" dirty="0"/>
              <a:t>0.</a:t>
            </a:r>
            <a:endParaRPr lang="ru-RU" dirty="0" smtClean="0"/>
          </a:p>
          <a:p>
            <a:endParaRPr lang="ru-RU" dirty="0"/>
          </a:p>
        </p:txBody>
      </p:sp>
      <p:pic>
        <p:nvPicPr>
          <p:cNvPr id="5" name="Рисунок 4" descr="Fig04.jpg"/>
          <p:cNvPicPr/>
          <p:nvPr/>
        </p:nvPicPr>
        <p:blipFill>
          <a:blip r:embed="rId3" cstate="print"/>
          <a:stretch>
            <a:fillRect/>
          </a:stretch>
        </p:blipFill>
        <p:spPr>
          <a:xfrm>
            <a:off x="1691680" y="1268760"/>
            <a:ext cx="5688632" cy="4032448"/>
          </a:xfrm>
          <a:prstGeom prst="rect">
            <a:avLst/>
          </a:prstGeom>
        </p:spPr>
      </p:pic>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5" name="Object 1"/>
          <p:cNvGraphicFramePr>
            <a:graphicFrameLocks noChangeAspect="1"/>
          </p:cNvGraphicFramePr>
          <p:nvPr/>
        </p:nvGraphicFramePr>
        <p:xfrm>
          <a:off x="6300192" y="5949280"/>
          <a:ext cx="635000" cy="457200"/>
        </p:xfrm>
        <a:graphic>
          <a:graphicData uri="http://schemas.openxmlformats.org/presentationml/2006/ole">
            <p:oleObj spid="_x0000_s1025" name="Формула" r:id="rId4" imgW="634725" imgH="457002" progId="Equation.3">
              <p:embed/>
            </p:oleObj>
          </a:graphicData>
        </a:graphic>
      </p:graphicFrame>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7" name="Object 3"/>
          <p:cNvGraphicFramePr>
            <a:graphicFrameLocks noChangeAspect="1"/>
          </p:cNvGraphicFramePr>
          <p:nvPr/>
        </p:nvGraphicFramePr>
        <p:xfrm>
          <a:off x="683568" y="6381328"/>
          <a:ext cx="292100" cy="228600"/>
        </p:xfrm>
        <a:graphic>
          <a:graphicData uri="http://schemas.openxmlformats.org/presentationml/2006/ole">
            <p:oleObj spid="_x0000_s1027" name="Формула" r:id="rId5" imgW="279400" imgH="228600" progId="Equation.3">
              <p:embed/>
            </p:oleObj>
          </a:graphicData>
        </a:graphic>
      </p:graphicFrame>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029" name="Object 5"/>
          <p:cNvGraphicFramePr>
            <a:graphicFrameLocks noChangeAspect="1"/>
          </p:cNvGraphicFramePr>
          <p:nvPr/>
        </p:nvGraphicFramePr>
        <p:xfrm>
          <a:off x="1259632" y="6381328"/>
          <a:ext cx="1003300" cy="254000"/>
        </p:xfrm>
        <a:graphic>
          <a:graphicData uri="http://schemas.openxmlformats.org/presentationml/2006/ole">
            <p:oleObj spid="_x0000_s1029" name="Формула" r:id="rId6" imgW="1002865" imgH="25389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dirty="0">
                <a:solidFill>
                  <a:srgbClr val="FF0000"/>
                </a:solidFill>
              </a:rPr>
              <a:t>Алгоритм обработки сейсмологической информации для определения  информативных признаков подготовки высокоэнергетических динамических </a:t>
            </a:r>
            <a:r>
              <a:rPr lang="ru-RU" sz="2400" dirty="0" smtClean="0">
                <a:solidFill>
                  <a:srgbClr val="FF0000"/>
                </a:solidFill>
              </a:rPr>
              <a:t>явлений</a:t>
            </a:r>
            <a:r>
              <a:rPr lang="ru-RU" sz="2400" b="1" dirty="0" smtClean="0">
                <a:solidFill>
                  <a:srgbClr val="FF0000"/>
                </a:solidFill>
              </a:rPr>
              <a:t>.</a:t>
            </a:r>
            <a:endParaRPr lang="ru-RU" sz="2400" dirty="0">
              <a:solidFill>
                <a:srgbClr val="FF000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1" name="TextBox 10"/>
          <p:cNvSpPr txBox="1"/>
          <p:nvPr/>
        </p:nvSpPr>
        <p:spPr>
          <a:xfrm>
            <a:off x="179512" y="1412776"/>
            <a:ext cx="8856984" cy="3754874"/>
          </a:xfrm>
          <a:prstGeom prst="rect">
            <a:avLst/>
          </a:prstGeom>
          <a:noFill/>
        </p:spPr>
        <p:txBody>
          <a:bodyPr wrap="square" rtlCol="0">
            <a:spAutoFit/>
          </a:bodyPr>
          <a:lstStyle/>
          <a:p>
            <a:r>
              <a:rPr lang="ru-RU" sz="2000" dirty="0">
                <a:latin typeface="Times New Roman" pitchFamily="18" charset="0"/>
                <a:cs typeface="Times New Roman" pitchFamily="18" charset="0"/>
              </a:rPr>
              <a:t>Как следует из анализа данных </a:t>
            </a:r>
            <a:r>
              <a:rPr lang="ru-RU" sz="2000" dirty="0" smtClean="0">
                <a:latin typeface="Times New Roman" pitchFamily="18" charset="0"/>
                <a:cs typeface="Times New Roman" pitchFamily="18" charset="0"/>
              </a:rPr>
              <a:t>рис.1 </a:t>
            </a:r>
            <a:r>
              <a:rPr lang="ru-RU" sz="2000" dirty="0">
                <a:latin typeface="Times New Roman" pitchFamily="18" charset="0"/>
                <a:cs typeface="Times New Roman" pitchFamily="18" charset="0"/>
              </a:rPr>
              <a:t>(</a:t>
            </a:r>
            <a:r>
              <a:rPr lang="en-US" sz="2000" dirty="0">
                <a:latin typeface="Times New Roman" pitchFamily="18" charset="0"/>
                <a:cs typeface="Times New Roman" pitchFamily="18" charset="0"/>
              </a:rPr>
              <a:t>a</a:t>
            </a:r>
            <a:r>
              <a:rPr lang="ru-RU" sz="2000" dirty="0">
                <a:latin typeface="Times New Roman" pitchFamily="18" charset="0"/>
                <a:cs typeface="Times New Roman" pitchFamily="18" charset="0"/>
              </a:rPr>
              <a:t>-г), отклик массива </a:t>
            </a:r>
            <a:r>
              <a:rPr lang="en-US" sz="2000" dirty="0" err="1">
                <a:latin typeface="Times New Roman" pitchFamily="18" charset="0"/>
                <a:cs typeface="Times New Roman" pitchFamily="18" charset="0"/>
              </a:rPr>
              <a:t>Sh</a:t>
            </a:r>
            <a:r>
              <a:rPr lang="ru-RU" sz="2000" dirty="0">
                <a:latin typeface="Times New Roman" pitchFamily="18" charset="0"/>
                <a:cs typeface="Times New Roman" pitchFamily="18" charset="0"/>
              </a:rPr>
              <a:t>36  в виде высокоэнергетического отклика проявляется только, начиная с расстояний между точкой воздействия и отклика от 100</a:t>
            </a:r>
            <a:r>
              <a:rPr lang="en-US" sz="2000" dirty="0">
                <a:latin typeface="Times New Roman" pitchFamily="18" charset="0"/>
                <a:cs typeface="Times New Roman" pitchFamily="18" charset="0"/>
              </a:rPr>
              <a:t>m</a:t>
            </a:r>
            <a:r>
              <a:rPr lang="ru-RU" sz="2000" dirty="0">
                <a:latin typeface="Times New Roman" pitchFamily="18" charset="0"/>
                <a:cs typeface="Times New Roman" pitchFamily="18" charset="0"/>
              </a:rPr>
              <a:t> до 200</a:t>
            </a:r>
            <a:r>
              <a:rPr lang="en-US" sz="2000" dirty="0">
                <a:latin typeface="Times New Roman" pitchFamily="18" charset="0"/>
                <a:cs typeface="Times New Roman" pitchFamily="18" charset="0"/>
              </a:rPr>
              <a:t>m</a:t>
            </a:r>
            <a:r>
              <a:rPr lang="ru-RU" sz="2000" dirty="0">
                <a:latin typeface="Times New Roman" pitchFamily="18" charset="0"/>
                <a:cs typeface="Times New Roman" pitchFamily="18" charset="0"/>
              </a:rPr>
              <a:t>. При этом время запаздывания реакции массива на оказанное в виде взрыва воздействие составляет десятки и даже сотни суток. </a:t>
            </a: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Поэтому</a:t>
            </a:r>
            <a:r>
              <a:rPr lang="ru-RU" sz="2000" dirty="0">
                <a:latin typeface="Times New Roman" pitchFamily="18" charset="0"/>
                <a:cs typeface="Times New Roman" pitchFamily="18" charset="0"/>
              </a:rPr>
              <a:t>, несмотря на то, что от взрыва (78) (таблица 3) отклик </a:t>
            </a:r>
            <a:r>
              <a:rPr lang="en-US" sz="2000" dirty="0" err="1">
                <a:latin typeface="Times New Roman" pitchFamily="18" charset="0"/>
                <a:cs typeface="Times New Roman" pitchFamily="18" charset="0"/>
              </a:rPr>
              <a:t>Sh</a:t>
            </a:r>
            <a:r>
              <a:rPr lang="ru-RU" sz="2000" dirty="0">
                <a:latin typeface="Times New Roman" pitchFamily="18" charset="0"/>
                <a:cs typeface="Times New Roman" pitchFamily="18" charset="0"/>
              </a:rPr>
              <a:t>.36 произошел практически мгновенно, ему предшествовал  длинный процесс подготовки резонансного выброса энергии, который необходимо сопровождать электромагнитным мониторингом возникновения и скопления дезинтеграционных зон в объеме массива: </a:t>
            </a:r>
            <a:r>
              <a:rPr lang="ru-RU" sz="2000" i="1" dirty="0">
                <a:latin typeface="Times New Roman" pitchFamily="18" charset="0"/>
                <a:cs typeface="Times New Roman" pitchFamily="18" charset="0"/>
              </a:rPr>
              <a:t>dx=100-180</a:t>
            </a:r>
            <a:r>
              <a:rPr lang="en-US" sz="2000" i="1" dirty="0">
                <a:latin typeface="Times New Roman" pitchFamily="18" charset="0"/>
                <a:cs typeface="Times New Roman" pitchFamily="18" charset="0"/>
              </a:rPr>
              <a:t>m</a:t>
            </a:r>
            <a:r>
              <a:rPr lang="ru-RU" sz="2000" i="1" dirty="0">
                <a:latin typeface="Times New Roman" pitchFamily="18" charset="0"/>
                <a:cs typeface="Times New Roman" pitchFamily="18" charset="0"/>
              </a:rPr>
              <a:t>, dy=33-180</a:t>
            </a:r>
            <a:r>
              <a:rPr lang="en-US" sz="2000" i="1" dirty="0">
                <a:latin typeface="Times New Roman" pitchFamily="18" charset="0"/>
                <a:cs typeface="Times New Roman" pitchFamily="18" charset="0"/>
              </a:rPr>
              <a:t>m</a:t>
            </a:r>
            <a:r>
              <a:rPr lang="ru-RU" sz="2000" i="1" dirty="0">
                <a:latin typeface="Times New Roman" pitchFamily="18" charset="0"/>
                <a:cs typeface="Times New Roman" pitchFamily="18" charset="0"/>
              </a:rPr>
              <a:t>, </a:t>
            </a:r>
            <a:r>
              <a:rPr lang="ru-RU" sz="2000" i="1" dirty="0" err="1">
                <a:latin typeface="Times New Roman" pitchFamily="18" charset="0"/>
                <a:cs typeface="Times New Roman" pitchFamily="18" charset="0"/>
              </a:rPr>
              <a:t>z=</a:t>
            </a:r>
            <a:r>
              <a:rPr lang="ru-RU" sz="2000" dirty="0">
                <a:latin typeface="Times New Roman" pitchFamily="18" charset="0"/>
                <a:cs typeface="Times New Roman" pitchFamily="18" charset="0"/>
              </a:rPr>
              <a:t> (-210-(-300))+(-450)</a:t>
            </a:r>
            <a:r>
              <a:rPr lang="en-US" sz="2000" dirty="0">
                <a:latin typeface="Times New Roman" pitchFamily="18" charset="0"/>
                <a:cs typeface="Times New Roman" pitchFamily="18" charset="0"/>
              </a:rPr>
              <a:t>m</a:t>
            </a:r>
            <a:r>
              <a:rPr lang="ru-RU" sz="2000" dirty="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dirty="0">
                <a:solidFill>
                  <a:srgbClr val="FF0000"/>
                </a:solidFill>
              </a:rPr>
              <a:t>Алгоритм обработки сейсмологической информации для определения  информативных признаков подготовки высокоэнергетических динамических </a:t>
            </a:r>
            <a:r>
              <a:rPr lang="ru-RU" sz="2400" dirty="0" smtClean="0">
                <a:solidFill>
                  <a:srgbClr val="FF0000"/>
                </a:solidFill>
              </a:rPr>
              <a:t>явлений</a:t>
            </a:r>
            <a:r>
              <a:rPr lang="ru-RU" sz="2400" b="1" dirty="0" smtClean="0">
                <a:solidFill>
                  <a:srgbClr val="FF0000"/>
                </a:solidFill>
              </a:rPr>
              <a:t>.</a:t>
            </a:r>
            <a:endParaRPr lang="ru-RU" sz="2400" dirty="0">
              <a:solidFill>
                <a:srgbClr val="FF000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30"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7650" name="Rectangle 2"/>
          <p:cNvSpPr>
            <a:spLocks noChangeArrowheads="1"/>
          </p:cNvSpPr>
          <p:nvPr/>
        </p:nvSpPr>
        <p:spPr bwMode="auto">
          <a:xfrm>
            <a:off x="340617" y="1246203"/>
            <a:ext cx="8462766"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ТАБЛИЦА  3</a:t>
            </a:r>
            <a:r>
              <a:rPr kumimoji="0" lang="ru-RU"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ru-RU"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Воздействие и отклик массива южной части шахты в пределах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расстояния от 100 до150м от точек взрывов.</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7649" name="Object 1"/>
          <p:cNvGraphicFramePr>
            <a:graphicFrameLocks noChangeAspect="1"/>
          </p:cNvGraphicFramePr>
          <p:nvPr/>
        </p:nvGraphicFramePr>
        <p:xfrm>
          <a:off x="1403648" y="2132856"/>
          <a:ext cx="5765800" cy="4387850"/>
        </p:xfrm>
        <a:graphic>
          <a:graphicData uri="http://schemas.openxmlformats.org/presentationml/2006/ole">
            <p:oleObj spid="_x0000_s27649" name="Документ" r:id="rId3" imgW="5770218" imgH="4392514" progId="Word.Document.12">
              <p:embed/>
            </p:oleObj>
          </a:graphicData>
        </a:graphic>
      </p:graphicFrame>
      <p:sp>
        <p:nvSpPr>
          <p:cNvPr id="27651" name="Rectangle 3"/>
          <p:cNvSpPr>
            <a:spLocks noChangeArrowheads="1"/>
          </p:cNvSpPr>
          <p:nvPr/>
        </p:nvSpPr>
        <p:spPr bwMode="auto">
          <a:xfrm>
            <a:off x="0" y="4845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908720"/>
          </a:xfrm>
        </p:spPr>
        <p:txBody>
          <a:bodyPr>
            <a:normAutofit/>
          </a:bodyPr>
          <a:lstStyle/>
          <a:p>
            <a:r>
              <a:rPr lang="ru-RU" sz="2400" dirty="0" smtClean="0">
                <a:solidFill>
                  <a:srgbClr val="FF0000"/>
                </a:solidFill>
              </a:rPr>
              <a:t>ВЫВОДЫ</a:t>
            </a:r>
            <a:endParaRPr lang="ru-RU" sz="2400" dirty="0">
              <a:solidFill>
                <a:srgbClr val="FF000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7651" name="Rectangle 3"/>
          <p:cNvSpPr>
            <a:spLocks noChangeArrowheads="1"/>
          </p:cNvSpPr>
          <p:nvPr/>
        </p:nvSpPr>
        <p:spPr bwMode="auto">
          <a:xfrm>
            <a:off x="0" y="4845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0" y="1268760"/>
            <a:ext cx="8964488" cy="1631216"/>
          </a:xfrm>
          <a:prstGeom prst="rect">
            <a:avLst/>
          </a:prstGeom>
          <a:noFill/>
        </p:spPr>
        <p:txBody>
          <a:bodyPr wrap="square" rtlCol="0">
            <a:spAutoFit/>
          </a:bodyPr>
          <a:lstStyle/>
          <a:p>
            <a:r>
              <a:rPr lang="ru-RU" sz="2000" dirty="0" smtClean="0">
                <a:latin typeface="Times New Roman" pitchFamily="18" charset="0"/>
                <a:cs typeface="Times New Roman" pitchFamily="18" charset="0"/>
              </a:rPr>
              <a:t>Разработанный новый алгоритм обработки сейсмологической информации детального шахтного каталога позволяет извлечь дополнительную важную информацию для прогноза опасных явлений в рудных шахтах и для развития теории динамических явлений в натурных геолого-геофизических лунных средах.</a:t>
            </a:r>
            <a:endParaRPr lang="ru-RU" sz="2000" dirty="0">
              <a:latin typeface="Times New Roman" pitchFamily="18" charset="0"/>
              <a:cs typeface="Times New Roman" pitchFamily="18" charset="0"/>
            </a:endParaRPr>
          </a:p>
        </p:txBody>
      </p:sp>
      <p:sp>
        <p:nvSpPr>
          <p:cNvPr id="11" name="TextBox 10"/>
          <p:cNvSpPr txBox="1"/>
          <p:nvPr/>
        </p:nvSpPr>
        <p:spPr>
          <a:xfrm>
            <a:off x="0" y="2852936"/>
            <a:ext cx="9144000" cy="4206667"/>
          </a:xfrm>
          <a:prstGeom prst="rect">
            <a:avLst/>
          </a:prstGeom>
          <a:noFill/>
        </p:spPr>
        <p:txBody>
          <a:bodyPr wrap="square" rtlCol="0">
            <a:spAutoFit/>
          </a:bodyPr>
          <a:lstStyle/>
          <a:p>
            <a:r>
              <a:rPr lang="ru-RU" sz="2000" dirty="0" smtClean="0">
                <a:latin typeface="Times New Roman" pitchFamily="18" charset="0"/>
                <a:cs typeface="Times New Roman" pitchFamily="18" charset="0"/>
              </a:rPr>
              <a:t>В случае изучения состояния лунных горных массивов необходимо организовать активный сейсмический и деформационный мониторинг на подобие организованному на Земле внутри неустойчивых горных массивов. Так как Луна находится от Земли на значительном удалении активное воздействие в качестве источника возбуждения может быть электромагнитного или лазерного типа. Основной принцип мониторинга должен быть активным и регулярно повторяющимся, тогда используя описанный выше алгоритм обработки можно использовать, минуя парадокса времени, для прогноза состояния горного лунного массива.  Он должен опираться на необратимость изменения состояния среды. При проведения мониторинга без регулярного возбуждения и фиксации отклика мы получим  разбегающие экспоненциально фазовые кривые, не позволяющие дальнейший анализ состояния среды.</a:t>
            </a: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908720"/>
          </a:xfrm>
        </p:spPr>
        <p:txBody>
          <a:bodyPr>
            <a:normAutofit/>
          </a:bodyPr>
          <a:lstStyle/>
          <a:p>
            <a:r>
              <a:rPr lang="ru-RU" sz="2400" dirty="0" smtClean="0">
                <a:solidFill>
                  <a:srgbClr val="FF0000"/>
                </a:solidFill>
              </a:rPr>
              <a:t>Литература</a:t>
            </a:r>
            <a:endParaRPr lang="ru-RU" sz="2400" dirty="0">
              <a:solidFill>
                <a:srgbClr val="FF0000"/>
              </a:solidFill>
            </a:endParaRPr>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02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7651" name="Rectangle 3"/>
          <p:cNvSpPr>
            <a:spLocks noChangeArrowheads="1"/>
          </p:cNvSpPr>
          <p:nvPr/>
        </p:nvSpPr>
        <p:spPr bwMode="auto">
          <a:xfrm>
            <a:off x="0" y="4845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Arial" pitchFamily="34" charset="0"/>
                <a:ea typeface="Times New Roman" pitchFamily="18" charset="0"/>
                <a:cs typeface="Arial" pitchFamily="34" charset="0"/>
              </a:rPr>
              <a:t> </a:t>
            </a:r>
            <a:r>
              <a:rPr kumimoji="0" lang="ru-RU" sz="600" b="0" i="0" u="none" strike="noStrike" cap="none" normalizeH="0" baseline="0" smtClean="0">
                <a:ln>
                  <a:noFill/>
                </a:ln>
                <a:solidFill>
                  <a:schemeClr val="tx1"/>
                </a:solidFill>
                <a:effectLst/>
                <a:latin typeface="Arial" pitchFamily="34" charset="0"/>
                <a:cs typeface="Arial" pitchFamily="34" charset="0"/>
              </a:rPr>
              <a:t> </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11" name="TextBox 10"/>
          <p:cNvSpPr txBox="1"/>
          <p:nvPr/>
        </p:nvSpPr>
        <p:spPr>
          <a:xfrm>
            <a:off x="0" y="1052736"/>
            <a:ext cx="9144000" cy="5632311"/>
          </a:xfrm>
          <a:prstGeom prst="rect">
            <a:avLst/>
          </a:prstGeom>
          <a:noFill/>
        </p:spPr>
        <p:txBody>
          <a:bodyPr wrap="square" rtlCol="0">
            <a:spAutoFit/>
          </a:bodyPr>
          <a:lstStyle/>
          <a:p>
            <a:r>
              <a:rPr lang="ru-RU" i="1" dirty="0" smtClean="0"/>
              <a:t>Опарин В. Н., Востриков В. Н., Тапсиев А. П. и др.</a:t>
            </a:r>
            <a:r>
              <a:rPr lang="ru-RU" b="1" dirty="0" smtClean="0"/>
              <a:t> </a:t>
            </a:r>
            <a:r>
              <a:rPr lang="ru-RU" dirty="0" smtClean="0"/>
              <a:t>Об одном кинематическом критерии прогнозирования предельного состояния массивов горных пород по шахтным сейсмологическим данным. // ФТПРПИ. 2006. №6. </a:t>
            </a:r>
            <a:r>
              <a:rPr lang="en-US" dirty="0" smtClean="0"/>
              <a:t>C</a:t>
            </a:r>
            <a:r>
              <a:rPr lang="ru-RU" dirty="0" smtClean="0"/>
              <a:t>. 3 –10.</a:t>
            </a:r>
          </a:p>
          <a:p>
            <a:r>
              <a:rPr lang="ru-RU" i="1" dirty="0" smtClean="0"/>
              <a:t>Пригожин И, Стенгерс И.</a:t>
            </a:r>
            <a:r>
              <a:rPr lang="ru-RU" dirty="0" smtClean="0"/>
              <a:t> Время, хаос, квант: к решению парадокса времени. М.: Книжный дом ЛИБРОКОМ, 2009. –232с.</a:t>
            </a:r>
          </a:p>
          <a:p>
            <a:r>
              <a:rPr lang="ru-RU" i="1" dirty="0" smtClean="0"/>
              <a:t>Хачай О. А., Хачай А.Ю.</a:t>
            </a:r>
            <a:r>
              <a:rPr lang="ru-RU" b="1" dirty="0" smtClean="0"/>
              <a:t> </a:t>
            </a:r>
            <a:r>
              <a:rPr lang="ru-RU" dirty="0" smtClean="0"/>
              <a:t>Изучение напряженно-деформированного состояния иерархических сред. Третья тектонофизическая конференция в ИФЗ РАН. Материалы докладов конференции 8 – 12 октября 2012 г. Москва: ИФЗ РАН.2012. </a:t>
            </a:r>
            <a:r>
              <a:rPr lang="en-US" dirty="0" smtClean="0"/>
              <a:t>C</a:t>
            </a:r>
            <a:r>
              <a:rPr lang="ru-RU" dirty="0" smtClean="0"/>
              <a:t>.114 –117.</a:t>
            </a:r>
          </a:p>
          <a:p>
            <a:r>
              <a:rPr lang="ru-RU" i="1" dirty="0" smtClean="0"/>
              <a:t>Хачай О.А.</a:t>
            </a:r>
            <a:r>
              <a:rPr lang="ru-RU" dirty="0" smtClean="0"/>
              <a:t> Изучение и контроль состояния горных массивов с позиции теории открытых динамических систем </a:t>
            </a:r>
            <a:r>
              <a:rPr lang="ru-RU" i="1" dirty="0" smtClean="0"/>
              <a:t>//</a:t>
            </a:r>
            <a:r>
              <a:rPr lang="ru-RU" dirty="0" smtClean="0"/>
              <a:t> Горный Информационно-аналитический бюллетень. 2013. №7. </a:t>
            </a:r>
            <a:r>
              <a:rPr lang="en-US" dirty="0" smtClean="0"/>
              <a:t>C</a:t>
            </a:r>
            <a:r>
              <a:rPr lang="ru-RU" dirty="0" smtClean="0"/>
              <a:t>.145–151.</a:t>
            </a:r>
          </a:p>
          <a:p>
            <a:r>
              <a:rPr lang="ru-RU" i="1" dirty="0" smtClean="0"/>
              <a:t>Хачай О.</a:t>
            </a:r>
            <a:r>
              <a:rPr lang="en-US" i="1" dirty="0" smtClean="0"/>
              <a:t> </a:t>
            </a:r>
            <a:r>
              <a:rPr lang="ru-RU" i="1" dirty="0" smtClean="0"/>
              <a:t>А., Хачай О.</a:t>
            </a:r>
            <a:r>
              <a:rPr lang="en-US" i="1" dirty="0" smtClean="0"/>
              <a:t> </a:t>
            </a:r>
            <a:r>
              <a:rPr lang="ru-RU" i="1" dirty="0" smtClean="0"/>
              <a:t>Ю.</a:t>
            </a:r>
            <a:r>
              <a:rPr lang="ru-RU" b="1" dirty="0" smtClean="0"/>
              <a:t> </a:t>
            </a:r>
            <a:r>
              <a:rPr lang="ru-RU" i="1" dirty="0" smtClean="0"/>
              <a:t>Алгоритм </a:t>
            </a:r>
            <a:r>
              <a:rPr lang="ru-RU" dirty="0" smtClean="0"/>
              <a:t>построения сценария подготовки горных ударов в породных массивах под воздействием взрывов по данным сейсмического каталога. // Горный Информационно-аналитический бюллетень.2014. №4. </a:t>
            </a:r>
            <a:r>
              <a:rPr lang="en-US" dirty="0" smtClean="0"/>
              <a:t>C</a:t>
            </a:r>
            <a:r>
              <a:rPr lang="ru-RU" dirty="0" smtClean="0"/>
              <a:t>. 239 –246.</a:t>
            </a:r>
          </a:p>
          <a:p>
            <a:r>
              <a:rPr lang="ru-RU" i="1" dirty="0" smtClean="0"/>
              <a:t>Хокинг С.</a:t>
            </a:r>
            <a:r>
              <a:rPr lang="ru-RU" dirty="0" smtClean="0"/>
              <a:t> От большого взрыва до черных дыр. Краткая история времени. </a:t>
            </a:r>
            <a:r>
              <a:rPr lang="ru-RU" dirty="0" err="1" smtClean="0"/>
              <a:t>М.:Мир</a:t>
            </a:r>
            <a:r>
              <a:rPr lang="ru-RU" dirty="0" smtClean="0"/>
              <a:t>. 1990. гл.8.</a:t>
            </a:r>
          </a:p>
          <a:p>
            <a:r>
              <a:rPr lang="en-US" b="1" dirty="0" smtClean="0"/>
              <a:t>     </a:t>
            </a:r>
            <a:r>
              <a:rPr lang="en-US" i="1" dirty="0" smtClean="0"/>
              <a:t>Khachay O.A., Khachay A. Yu., Khachay O. Yu.</a:t>
            </a:r>
            <a:r>
              <a:rPr lang="en-US" dirty="0" smtClean="0"/>
              <a:t> Dynamical model for evolution of Rock Massive State as a Response on a Changing of Stress-Deformed State. Fractal analysis and Chaos in Geosciences, chapter 5. / Edited by Sid-Ali Quadfeul. –In Tech,Croatia,2012. – 174p.</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Аннотация</a:t>
            </a:r>
            <a:endParaRPr lang="ru-RU" dirty="0">
              <a:solidFill>
                <a:srgbClr val="FF0000"/>
              </a:solidFill>
            </a:endParaRPr>
          </a:p>
        </p:txBody>
      </p:sp>
      <p:sp>
        <p:nvSpPr>
          <p:cNvPr id="3" name="Содержимое 2"/>
          <p:cNvSpPr>
            <a:spLocks noGrp="1"/>
          </p:cNvSpPr>
          <p:nvPr>
            <p:ph idx="1"/>
          </p:nvPr>
        </p:nvSpPr>
        <p:spPr/>
        <p:txBody>
          <a:bodyPr>
            <a:normAutofit fontScale="77500" lnSpcReduction="20000"/>
          </a:bodyPr>
          <a:lstStyle/>
          <a:p>
            <a:r>
              <a:rPr lang="ru-RU" dirty="0">
                <a:latin typeface="Times New Roman" pitchFamily="18" charset="0"/>
                <a:cs typeface="Times New Roman" pitchFamily="18" charset="0"/>
              </a:rPr>
              <a:t>В настоящее время интерес к изучению процессов, происходящих в других планетах, окружающих Землю, приобретает все большее значение.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Луна-планета-спутник </a:t>
            </a:r>
            <a:r>
              <a:rPr lang="ru-RU" dirty="0">
                <a:latin typeface="Times New Roman" pitchFamily="18" charset="0"/>
                <a:cs typeface="Times New Roman" pitchFamily="18" charset="0"/>
              </a:rPr>
              <a:t>находится ближе всего к планете Земля и поэтому имеет смысл организовать систему ее изучения в первую очередь, включив самые современные представления о физике процессов в горных массивах, которые используются и в земных условиях. </a:t>
            </a:r>
            <a:endParaRPr lang="ru-RU" dirty="0" smtClean="0">
              <a:latin typeface="Times New Roman" pitchFamily="18" charset="0"/>
              <a:cs typeface="Times New Roman" pitchFamily="18" charset="0"/>
            </a:endParaRPr>
          </a:p>
          <a:p>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настоящей работе изложены новые идеи об организации сейсмологического и деформационного мониторингов, опираясь на результаты, полученные для горных массивов Земли и теоретических идей, изложенных в работах И.Пригожина и С. </a:t>
            </a:r>
            <a:r>
              <a:rPr lang="ru-RU" dirty="0" err="1">
                <a:latin typeface="Times New Roman" pitchFamily="18" charset="0"/>
                <a:cs typeface="Times New Roman" pitchFamily="18" charset="0"/>
              </a:rPr>
              <a:t>Хокинга</a:t>
            </a:r>
            <a:r>
              <a:rPr lang="ru-RU" dirty="0">
                <a:latin typeface="Times New Roman" pitchFamily="18" charset="0"/>
                <a:cs typeface="Times New Roman" pitchFamily="18"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Введение</a:t>
            </a:r>
            <a:endParaRPr lang="ru-RU" dirty="0">
              <a:solidFill>
                <a:srgbClr val="FF0000"/>
              </a:solidFill>
            </a:endParaRPr>
          </a:p>
        </p:txBody>
      </p:sp>
      <p:sp>
        <p:nvSpPr>
          <p:cNvPr id="3" name="Содержимое 2"/>
          <p:cNvSpPr>
            <a:spLocks noGrp="1"/>
          </p:cNvSpPr>
          <p:nvPr>
            <p:ph idx="1"/>
          </p:nvPr>
        </p:nvSpPr>
        <p:spPr>
          <a:xfrm>
            <a:off x="467544" y="1196752"/>
            <a:ext cx="8229600" cy="5328592"/>
          </a:xfrm>
        </p:spPr>
        <p:txBody>
          <a:bodyPr>
            <a:normAutofit fontScale="40000" lnSpcReduction="20000"/>
          </a:bodyPr>
          <a:lstStyle/>
          <a:p>
            <a:r>
              <a:rPr lang="ru-RU" sz="4500" dirty="0" smtClean="0">
                <a:latin typeface="Times New Roman" pitchFamily="18" charset="0"/>
                <a:cs typeface="Times New Roman" pitchFamily="18" charset="0"/>
              </a:rPr>
              <a:t>В  последние десятилетия родилась новая наука — физика неравновесных процессов, связанная с такими понятиями, как  необратимость, самоорганизация и диссипативные структуры [Пригожин И, Стенгерс И.,2009]. </a:t>
            </a:r>
          </a:p>
          <a:p>
            <a:r>
              <a:rPr lang="ru-RU" sz="4500" dirty="0" smtClean="0">
                <a:latin typeface="Times New Roman" pitchFamily="18" charset="0"/>
                <a:cs typeface="Times New Roman" pitchFamily="18" charset="0"/>
              </a:rPr>
              <a:t>Известно, что необратимость приводит к множеству новых явлений, таких, как образование вихрей,  колебательные химические реакции или лазерное излучение. Необратимость играет существенную конструктивную роль. Невозможно представить себе жизнь в мире, лишенном взаимосвязей, создаваемых  необратимыми процессами. </a:t>
            </a:r>
          </a:p>
          <a:p>
            <a:r>
              <a:rPr lang="ru-RU" sz="4500" dirty="0" smtClean="0">
                <a:latin typeface="Times New Roman" pitchFamily="18" charset="0"/>
                <a:cs typeface="Times New Roman" pitchFamily="18" charset="0"/>
              </a:rPr>
              <a:t>Прототипом универсального закона природы служит закон Ньютона, который кратко можно сформулировать так:  ускорение пропорционально силе. Этот закон имеет две фундаментальные особенности. Он детерминистичен: коль скоро начальные условия  известны, мы можем предсказывать движение. И он обратим во времени: между предсказанием будущего и восстановлением прошлого нет  никакого различия; движение к будущему состоянию и обратное движение от текущего состояния к начальному эквивалентны.</a:t>
            </a:r>
          </a:p>
          <a:p>
            <a:r>
              <a:rPr lang="ru-RU" sz="4500" dirty="0" smtClean="0">
                <a:latin typeface="Times New Roman" pitchFamily="18" charset="0"/>
                <a:cs typeface="Times New Roman" pitchFamily="18" charset="0"/>
              </a:rPr>
              <a:t> Закон Ньютона лежит в основе классической механики, науки о движении материи, о траекториях. С начала XX века границы  физики значительно расширились. Теперь у нас есть квантовая механика  и теория относительности. Но, как мы увидим из дальнейшего,  основные характеристики закона Ньютона — детерминизм и обратимость  во времени — сохранились. </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rgbClr val="FF0000"/>
                </a:solidFill>
              </a:rPr>
              <a:t>Введение</a:t>
            </a:r>
            <a:endParaRPr lang="ru-RU" dirty="0">
              <a:solidFill>
                <a:srgbClr val="FF0000"/>
              </a:solidFill>
            </a:endParaRPr>
          </a:p>
        </p:txBody>
      </p:sp>
      <p:sp>
        <p:nvSpPr>
          <p:cNvPr id="3" name="Содержимое 2"/>
          <p:cNvSpPr>
            <a:spLocks noGrp="1"/>
          </p:cNvSpPr>
          <p:nvPr>
            <p:ph idx="1"/>
          </p:nvPr>
        </p:nvSpPr>
        <p:spPr>
          <a:xfrm>
            <a:off x="467544" y="1196752"/>
            <a:ext cx="8229600" cy="5328592"/>
          </a:xfrm>
        </p:spPr>
        <p:txBody>
          <a:bodyPr>
            <a:normAutofit fontScale="85000" lnSpcReduction="20000"/>
          </a:bodyPr>
          <a:lstStyle/>
          <a:p>
            <a:r>
              <a:rPr lang="ru-RU" sz="2600" dirty="0" smtClean="0">
                <a:latin typeface="Times New Roman" pitchFamily="18" charset="0"/>
                <a:cs typeface="Times New Roman" pitchFamily="18" charset="0"/>
              </a:rPr>
              <a:t>Можно ли видоизменить само понятие физических законов так, чтобы включить в наше  фундаментальное описание природы необратимость, события и стрелу времени? Принятие такой программы влечет за собой основательный  пересмотр нашей формулировки законов природы, и он стал возможен благодаря замечательным успехам, связанным с идеями  неустойчивости и хаоса [Пригожин И, Стенгерс И.,2009; Хокинг С.,1990]. </a:t>
            </a:r>
          </a:p>
          <a:p>
            <a:r>
              <a:rPr lang="ru-RU" sz="2600" dirty="0" smtClean="0">
                <a:latin typeface="Times New Roman" pitchFamily="18" charset="0"/>
                <a:cs typeface="Times New Roman" pitchFamily="18" charset="0"/>
              </a:rPr>
              <a:t>Возвращаясь к результатам, полученным для неустойчивых горных земных массивов, мы можем отметить, что мониторинговые исследования должны вестись в активном режиме.</a:t>
            </a:r>
          </a:p>
          <a:p>
            <a:r>
              <a:rPr lang="ru-RU" sz="2600" dirty="0" smtClean="0">
                <a:latin typeface="Times New Roman" pitchFamily="18" charset="0"/>
                <a:cs typeface="Times New Roman" pitchFamily="18" charset="0"/>
              </a:rPr>
              <a:t> т.е. должен быть источник возбуждения (сейсмический или другой природы), и от него фиксируется отклик в течение не очень продолжительного времени, затем воздействие должно повториться и повторение фиксации отклика. Для этого процесса можно построить фазовые диаграммы состояния горного массива, а также геоэлектрические разрезы по данным активного электромагнитного мониторинга</a:t>
            </a:r>
            <a:r>
              <a:rPr lang="ru-RU" sz="3000" dirty="0" smtClean="0">
                <a:latin typeface="Times New Roman" pitchFamily="18" charset="0"/>
                <a:cs typeface="Times New Roman" pitchFamily="18" charset="0"/>
              </a:rPr>
              <a:t>.</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b="1" dirty="0" smtClean="0">
                <a:solidFill>
                  <a:srgbClr val="FF0000"/>
                </a:solidFill>
              </a:rPr>
              <a:t>Информативные </a:t>
            </a:r>
            <a:r>
              <a:rPr lang="ru-RU" sz="2400" b="1" dirty="0">
                <a:solidFill>
                  <a:srgbClr val="FF0000"/>
                </a:solidFill>
              </a:rPr>
              <a:t>признаки подготовки высокоэнергетических динамических явлений по данным шахтного сейсмологического </a:t>
            </a:r>
            <a:r>
              <a:rPr lang="ru-RU" sz="2400" b="1" dirty="0" smtClean="0">
                <a:solidFill>
                  <a:srgbClr val="FF0000"/>
                </a:solidFill>
              </a:rPr>
              <a:t>мониторинга.</a:t>
            </a:r>
            <a:endParaRPr lang="ru-RU" sz="2400" dirty="0">
              <a:solidFill>
                <a:srgbClr val="FF0000"/>
              </a:solidFill>
            </a:endParaRPr>
          </a:p>
        </p:txBody>
      </p:sp>
      <p:sp>
        <p:nvSpPr>
          <p:cNvPr id="3" name="Содержимое 2"/>
          <p:cNvSpPr>
            <a:spLocks noGrp="1"/>
          </p:cNvSpPr>
          <p:nvPr>
            <p:ph idx="1"/>
          </p:nvPr>
        </p:nvSpPr>
        <p:spPr>
          <a:xfrm>
            <a:off x="0" y="1268760"/>
            <a:ext cx="9144000" cy="5589240"/>
          </a:xfrm>
        </p:spPr>
        <p:txBody>
          <a:bodyPr>
            <a:noAutofit/>
          </a:bodyPr>
          <a:lstStyle/>
          <a:p>
            <a:r>
              <a:rPr lang="ru-RU" sz="1600" b="1" dirty="0">
                <a:latin typeface="Times New Roman" pitchFamily="18" charset="0"/>
                <a:cs typeface="Times New Roman" pitchFamily="18" charset="0"/>
              </a:rPr>
              <a:t>Для создания динамической модели, адекватной процессам подготовки высокоэнергетических проявлений в горных массивах, находящихся под сильным техногенным воздействием необходимо было использовать данные мониторинга в естественном залегании. </a:t>
            </a:r>
            <a:endParaRPr lang="ru-RU" sz="1600" b="1"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Для </a:t>
            </a:r>
            <a:r>
              <a:rPr lang="ru-RU" sz="1600" b="1" dirty="0">
                <a:latin typeface="Times New Roman" pitchFamily="18" charset="0"/>
                <a:cs typeface="Times New Roman" pitchFamily="18" charset="0"/>
              </a:rPr>
              <a:t>этого был произведен анализ данных детального сейсмического каталога Таштагольского подземного рудника за два года наблюдений с января 2006 года по январь 2008 года</a:t>
            </a:r>
            <a:r>
              <a:rPr lang="ru-RU" sz="1600" b="1"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В качестве данных использованы пространственно-временные координаты всех динамических явлений–откликов массива, происшедших за этот период внутри шахтного поля, и взрывов, произведенных для отработки массива, а также значения зафиксированной сейсмической станцией энергии взрывов и откликов массива </a:t>
            </a:r>
            <a:r>
              <a:rPr lang="ru-RU" sz="1600" b="1" dirty="0" smtClean="0">
                <a:latin typeface="Times New Roman" pitchFamily="18" charset="0"/>
                <a:cs typeface="Times New Roman" pitchFamily="18" charset="0"/>
              </a:rPr>
              <a:t>[Хачай О., Хачай А.,2012].</a:t>
            </a:r>
          </a:p>
          <a:p>
            <a:r>
              <a:rPr lang="ru-RU" sz="1600" b="1"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Все шахтное поле было разделено на две половины: выработки северо-западного участка, районы стволов Западная и Ново-Капитальная и выработки с 0 по 13 обозначены нами, как северный участок. Выработки с 14 по 31, южный вентиляционный и полевой штреки, ствол Южной шахты, выработки юго-восточного участка обозначены как южный участок</a:t>
            </a:r>
            <a:r>
              <a:rPr lang="ru-RU" sz="1600" b="1" dirty="0" smtClean="0">
                <a:latin typeface="Times New Roman" pitchFamily="18" charset="0"/>
                <a:cs typeface="Times New Roman" pitchFamily="18" charset="0"/>
              </a:rPr>
              <a:t>.</a:t>
            </a:r>
          </a:p>
          <a:p>
            <a:r>
              <a:rPr lang="ru-RU" sz="1600" b="1" dirty="0" smtClean="0">
                <a:latin typeface="Times New Roman" pitchFamily="18" charset="0"/>
                <a:cs typeface="Times New Roman" pitchFamily="18" charset="0"/>
              </a:rPr>
              <a:t> </a:t>
            </a:r>
            <a:r>
              <a:rPr lang="ru-RU" sz="1600" b="1" dirty="0">
                <a:latin typeface="Times New Roman" pitchFamily="18" charset="0"/>
                <a:cs typeface="Times New Roman" pitchFamily="18" charset="0"/>
              </a:rPr>
              <a:t>Были анализированы все события-отклики с горизонтов </a:t>
            </a:r>
            <a:r>
              <a:rPr lang="en-US" sz="1600" b="1" dirty="0">
                <a:latin typeface="Times New Roman" pitchFamily="18" charset="0"/>
                <a:cs typeface="Times New Roman" pitchFamily="18" charset="0"/>
              </a:rPr>
              <a:t>c</a:t>
            </a:r>
            <a:r>
              <a:rPr lang="ru-RU" sz="1600" b="1" dirty="0">
                <a:latin typeface="Times New Roman" pitchFamily="18" charset="0"/>
                <a:cs typeface="Times New Roman" pitchFamily="18" charset="0"/>
              </a:rPr>
              <a:t> отметками – 140 м,  – 210 м,  – 280 м,  – 350 м. (максимальная глубина 800м). Воздействия в виде взрывов производились на южном, юго-восточном, северо-западном и северном участках. </a:t>
            </a:r>
            <a:endParaRPr lang="ru-RU" sz="1600" b="1" dirty="0" smtClean="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Сейсмологический </a:t>
            </a:r>
            <a:r>
              <a:rPr lang="ru-RU" sz="1600" b="1" dirty="0">
                <a:latin typeface="Times New Roman" pitchFamily="18" charset="0"/>
                <a:cs typeface="Times New Roman" pitchFamily="18" charset="0"/>
              </a:rPr>
              <a:t>каталог был также разделен на две части: северную и южную, по событиям: откликам и по взрывам, происходившим в северной и южной части шахтного поля.</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556792"/>
          </a:xfrm>
        </p:spPr>
        <p:txBody>
          <a:bodyPr>
            <a:normAutofit/>
          </a:bodyPr>
          <a:lstStyle/>
          <a:p>
            <a:r>
              <a:rPr lang="ru-RU" sz="2400" b="1" dirty="0" smtClean="0">
                <a:solidFill>
                  <a:srgbClr val="FF0000"/>
                </a:solidFill>
              </a:rPr>
              <a:t>Информативные </a:t>
            </a:r>
            <a:r>
              <a:rPr lang="ru-RU" sz="2400" b="1" dirty="0">
                <a:solidFill>
                  <a:srgbClr val="FF0000"/>
                </a:solidFill>
              </a:rPr>
              <a:t>признаки подготовки высокоэнергетических динамических явлений по данным шахтного сейсмологического </a:t>
            </a:r>
            <a:r>
              <a:rPr lang="ru-RU" sz="2400" b="1" dirty="0" smtClean="0">
                <a:solidFill>
                  <a:srgbClr val="FF0000"/>
                </a:solidFill>
              </a:rPr>
              <a:t>мониторинга.</a:t>
            </a:r>
            <a:endParaRPr lang="ru-RU" sz="2400" dirty="0">
              <a:solidFill>
                <a:srgbClr val="FF0000"/>
              </a:solidFill>
            </a:endParaRPr>
          </a:p>
        </p:txBody>
      </p:sp>
      <p:sp>
        <p:nvSpPr>
          <p:cNvPr id="3" name="Содержимое 2"/>
          <p:cNvSpPr>
            <a:spLocks noGrp="1"/>
          </p:cNvSpPr>
          <p:nvPr>
            <p:ph idx="1"/>
          </p:nvPr>
        </p:nvSpPr>
        <p:spPr>
          <a:xfrm>
            <a:off x="0" y="1412776"/>
            <a:ext cx="9036496" cy="2448272"/>
          </a:xfrm>
        </p:spPr>
        <p:txBody>
          <a:bodyPr>
            <a:noAutofit/>
          </a:bodyPr>
          <a:lstStyle/>
          <a:p>
            <a:r>
              <a:rPr lang="ru-RU" sz="1600" dirty="0">
                <a:latin typeface="Times New Roman" pitchFamily="18" charset="0"/>
                <a:cs typeface="Times New Roman" pitchFamily="18" charset="0"/>
              </a:rPr>
              <a:t>Фазовые портреты состояния массивов северного и южного участков построены в координатах </a:t>
            </a:r>
            <a:r>
              <a:rPr lang="en-US" sz="1600" dirty="0">
                <a:latin typeface="Times New Roman" pitchFamily="18" charset="0"/>
                <a:cs typeface="Times New Roman" pitchFamily="18" charset="0"/>
              </a:rPr>
              <a:t>E</a:t>
            </a:r>
            <a:r>
              <a:rPr lang="ru-RU" sz="1600" dirty="0">
                <a:latin typeface="Times New Roman" pitchFamily="18" charset="0"/>
                <a:cs typeface="Times New Roman" pitchFamily="18" charset="0"/>
              </a:rPr>
              <a:t>0(</a:t>
            </a:r>
            <a:r>
              <a:rPr lang="en-US" sz="1600" dirty="0">
                <a:latin typeface="Times New Roman" pitchFamily="18" charset="0"/>
                <a:cs typeface="Times New Roman" pitchFamily="18" charset="0"/>
              </a:rPr>
              <a:t>t</a:t>
            </a:r>
            <a:r>
              <a:rPr lang="ru-RU" sz="1600" dirty="0">
                <a:latin typeface="Times New Roman" pitchFamily="18" charset="0"/>
                <a:cs typeface="Times New Roman" pitchFamily="18" charset="0"/>
              </a:rPr>
              <a:t>) и </a:t>
            </a:r>
            <a:r>
              <a:rPr lang="en-US" sz="1600" dirty="0">
                <a:latin typeface="Times New Roman" pitchFamily="18" charset="0"/>
                <a:cs typeface="Times New Roman" pitchFamily="18" charset="0"/>
              </a:rPr>
              <a:t>d</a:t>
            </a:r>
            <a:r>
              <a:rPr lang="ru-RU" sz="1600" dirty="0">
                <a:latin typeface="Times New Roman" pitchFamily="18" charset="0"/>
                <a:cs typeface="Times New Roman" pitchFamily="18" charset="0"/>
              </a:rPr>
              <a:t>(</a:t>
            </a:r>
            <a:r>
              <a:rPr lang="en-US" sz="1600" dirty="0">
                <a:latin typeface="Times New Roman" pitchFamily="18" charset="0"/>
                <a:cs typeface="Times New Roman" pitchFamily="18" charset="0"/>
              </a:rPr>
              <a:t>E</a:t>
            </a:r>
            <a:r>
              <a:rPr lang="ru-RU" sz="1600" dirty="0">
                <a:latin typeface="Times New Roman" pitchFamily="18" charset="0"/>
                <a:cs typeface="Times New Roman" pitchFamily="18" charset="0"/>
              </a:rPr>
              <a:t>0(</a:t>
            </a:r>
            <a:r>
              <a:rPr lang="en-US" sz="1600" dirty="0">
                <a:latin typeface="Times New Roman" pitchFamily="18" charset="0"/>
                <a:cs typeface="Times New Roman" pitchFamily="18" charset="0"/>
              </a:rPr>
              <a:t>t</a:t>
            </a:r>
            <a:r>
              <a:rPr lang="ru-RU" sz="1600" dirty="0">
                <a:latin typeface="Times New Roman" pitchFamily="18" charset="0"/>
                <a:cs typeface="Times New Roman" pitchFamily="18" charset="0"/>
              </a:rPr>
              <a:t>))/</a:t>
            </a:r>
            <a:r>
              <a:rPr lang="en-US" sz="1600" dirty="0" err="1">
                <a:latin typeface="Times New Roman" pitchFamily="18" charset="0"/>
                <a:cs typeface="Times New Roman" pitchFamily="18" charset="0"/>
              </a:rPr>
              <a:t>dt</a:t>
            </a:r>
            <a:r>
              <a:rPr lang="ru-RU" sz="1600" dirty="0">
                <a:latin typeface="Times New Roman" pitchFamily="18" charset="0"/>
                <a:cs typeface="Times New Roman" pitchFamily="18" charset="0"/>
              </a:rPr>
              <a:t>, </a:t>
            </a:r>
            <a:r>
              <a:rPr lang="en-US" sz="1600" dirty="0">
                <a:latin typeface="Times New Roman" pitchFamily="18" charset="0"/>
                <a:cs typeface="Times New Roman" pitchFamily="18" charset="0"/>
              </a:rPr>
              <a:t>t</a:t>
            </a:r>
            <a:r>
              <a:rPr lang="ru-RU" sz="1600" dirty="0">
                <a:latin typeface="Times New Roman" pitchFamily="18" charset="0"/>
                <a:cs typeface="Times New Roman" pitchFamily="18" charset="0"/>
              </a:rPr>
              <a:t>-время, выраженное в долях суток, </a:t>
            </a:r>
            <a:r>
              <a:rPr lang="en-US" sz="1600" dirty="0">
                <a:latin typeface="Times New Roman" pitchFamily="18" charset="0"/>
                <a:cs typeface="Times New Roman" pitchFamily="18" charset="0"/>
              </a:rPr>
              <a:t>E</a:t>
            </a:r>
            <a:r>
              <a:rPr lang="ru-RU" sz="1600" dirty="0">
                <a:latin typeface="Times New Roman" pitchFamily="18" charset="0"/>
                <a:cs typeface="Times New Roman" pitchFamily="18" charset="0"/>
              </a:rPr>
              <a:t>0-выделенная массивом сейсмическая энергия в Дж. В работе [Хачай О.А.,2013] проанализирована морфология фазовых траекторий сейсмического отклика на взрывные воздействия в различные последовательные промежутки времени южного участка шахты. В этот период по данным о произведенных технологических и массовых взрывах  большая часть энергии была закачана именно в южный участок шахты. Кроме того в конце 2007 года именно в южном участке произошел один из самых сильных горных ударов за всю историю работы рудника. В результате анализа выделена характерная  морфология фазовых траекторий отклика массива, находящегося локально во времени в устойчивом состоянии. </a:t>
            </a:r>
            <a:endParaRPr lang="ru-RU" sz="1600" dirty="0" smtClean="0">
              <a:latin typeface="Times New Roman" pitchFamily="18" charset="0"/>
              <a:cs typeface="Times New Roman" pitchFamily="18" charset="0"/>
            </a:endParaRPr>
          </a:p>
          <a:p>
            <a:endParaRPr lang="ru-RU" sz="1600" b="1" dirty="0">
              <a:latin typeface="Times New Roman" pitchFamily="18" charset="0"/>
              <a:cs typeface="Times New Roman" pitchFamily="18" charset="0"/>
            </a:endParaRPr>
          </a:p>
        </p:txBody>
      </p:sp>
      <p:pic>
        <p:nvPicPr>
          <p:cNvPr id="4" name="Рисунок 3" descr="image26.jpg"/>
          <p:cNvPicPr>
            <a:picLocks noChangeAspect="1"/>
          </p:cNvPicPr>
          <p:nvPr/>
        </p:nvPicPr>
        <p:blipFill>
          <a:blip r:embed="rId2" cstate="print"/>
          <a:stretch>
            <a:fillRect/>
          </a:stretch>
        </p:blipFill>
        <p:spPr>
          <a:xfrm>
            <a:off x="971600" y="3861048"/>
            <a:ext cx="6620256" cy="288950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556792"/>
          </a:xfrm>
        </p:spPr>
        <p:txBody>
          <a:bodyPr>
            <a:normAutofit/>
          </a:bodyPr>
          <a:lstStyle/>
          <a:p>
            <a:r>
              <a:rPr lang="ru-RU" sz="2400" b="1" dirty="0" smtClean="0">
                <a:solidFill>
                  <a:srgbClr val="FF0000"/>
                </a:solidFill>
              </a:rPr>
              <a:t>Информативные </a:t>
            </a:r>
            <a:r>
              <a:rPr lang="ru-RU" sz="2400" b="1" dirty="0">
                <a:solidFill>
                  <a:srgbClr val="FF0000"/>
                </a:solidFill>
              </a:rPr>
              <a:t>признаки подготовки высокоэнергетических динамических явлений по данным шахтного сейсмологического </a:t>
            </a:r>
            <a:r>
              <a:rPr lang="ru-RU" sz="2400" b="1" dirty="0" smtClean="0">
                <a:solidFill>
                  <a:srgbClr val="FF0000"/>
                </a:solidFill>
              </a:rPr>
              <a:t>мониторинга.</a:t>
            </a:r>
            <a:endParaRPr lang="ru-RU" sz="2400" dirty="0">
              <a:solidFill>
                <a:srgbClr val="FF0000"/>
              </a:solidFill>
            </a:endParaRPr>
          </a:p>
        </p:txBody>
      </p:sp>
      <p:sp>
        <p:nvSpPr>
          <p:cNvPr id="3" name="Содержимое 2"/>
          <p:cNvSpPr>
            <a:spLocks noGrp="1"/>
          </p:cNvSpPr>
          <p:nvPr>
            <p:ph idx="1"/>
          </p:nvPr>
        </p:nvSpPr>
        <p:spPr>
          <a:xfrm>
            <a:off x="0" y="1412776"/>
            <a:ext cx="9036496" cy="5256584"/>
          </a:xfrm>
        </p:spPr>
        <p:txBody>
          <a:bodyPr>
            <a:noAutofit/>
          </a:bodyPr>
          <a:lstStyle/>
          <a:p>
            <a:r>
              <a:rPr lang="ru-RU" sz="1800" dirty="0" smtClean="0">
                <a:latin typeface="Times New Roman" pitchFamily="18" charset="0"/>
                <a:cs typeface="Times New Roman" pitchFamily="18" charset="0"/>
              </a:rPr>
              <a:t>На фазовой плоскости имеется локальная область в виде клубка переплетенных траекторий и небольшие выбросы от этого клубка, не превышающие по энергии значений 10</a:t>
            </a:r>
            <a:r>
              <a:rPr lang="ru-RU" sz="1800" baseline="30000" dirty="0" smtClean="0">
                <a:latin typeface="Times New Roman" pitchFamily="18" charset="0"/>
                <a:cs typeface="Times New Roman" pitchFamily="18" charset="0"/>
              </a:rPr>
              <a:t>5</a:t>
            </a:r>
            <a:r>
              <a:rPr lang="ru-RU" sz="1800" dirty="0" smtClean="0">
                <a:latin typeface="Times New Roman" pitchFamily="18" charset="0"/>
                <a:cs typeface="Times New Roman" pitchFamily="18" charset="0"/>
              </a:rPr>
              <a:t> Дж. В некоторые промежутки времени этот выброс превышает 10</a:t>
            </a:r>
            <a:r>
              <a:rPr lang="ru-RU" sz="1800" baseline="30000" dirty="0" smtClean="0">
                <a:latin typeface="Times New Roman" pitchFamily="18" charset="0"/>
                <a:cs typeface="Times New Roman" pitchFamily="18" charset="0"/>
              </a:rPr>
              <a:t>5</a:t>
            </a:r>
            <a:r>
              <a:rPr lang="ru-RU" sz="1800" dirty="0" smtClean="0">
                <a:latin typeface="Times New Roman" pitchFamily="18" charset="0"/>
                <a:cs typeface="Times New Roman" pitchFamily="18" charset="0"/>
              </a:rPr>
              <a:t> Дж, достигая 10</a:t>
            </a:r>
            <a:r>
              <a:rPr lang="ru-RU" sz="1800" baseline="30000" dirty="0" smtClean="0">
                <a:latin typeface="Times New Roman" pitchFamily="18" charset="0"/>
                <a:cs typeface="Times New Roman" pitchFamily="18" charset="0"/>
              </a:rPr>
              <a:t>6</a:t>
            </a:r>
            <a:r>
              <a:rPr lang="ru-RU" sz="1800" dirty="0" smtClean="0">
                <a:latin typeface="Times New Roman" pitchFamily="18" charset="0"/>
                <a:cs typeface="Times New Roman" pitchFamily="18" charset="0"/>
              </a:rPr>
              <a:t> Дж  и даже 10</a:t>
            </a:r>
            <a:r>
              <a:rPr lang="ru-RU" sz="1800" baseline="30000" dirty="0" smtClean="0">
                <a:latin typeface="Times New Roman" pitchFamily="18" charset="0"/>
                <a:cs typeface="Times New Roman" pitchFamily="18" charset="0"/>
              </a:rPr>
              <a:t>9</a:t>
            </a:r>
            <a:r>
              <a:rPr lang="ru-RU" sz="1800" dirty="0" smtClean="0">
                <a:latin typeface="Times New Roman" pitchFamily="18" charset="0"/>
                <a:cs typeface="Times New Roman" pitchFamily="18" charset="0"/>
              </a:rPr>
              <a:t> Дж [Хачай О.А.,2013; </a:t>
            </a:r>
            <a:r>
              <a:rPr lang="en-US" sz="1800" dirty="0" smtClean="0">
                <a:latin typeface="Times New Roman" pitchFamily="18" charset="0"/>
                <a:cs typeface="Times New Roman" pitchFamily="18" charset="0"/>
              </a:rPr>
              <a:t>Khachay O</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A</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Khachay A</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Yu</a:t>
            </a:r>
            <a:r>
              <a:rPr lang="ru-RU"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Khachay O</a:t>
            </a: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Yu</a:t>
            </a:r>
            <a:r>
              <a:rPr lang="ru-RU" sz="1800" dirty="0" smtClean="0">
                <a:latin typeface="Times New Roman" pitchFamily="18" charset="0"/>
                <a:cs typeface="Times New Roman" pitchFamily="18" charset="0"/>
              </a:rPr>
              <a:t>.,2012]. </a:t>
            </a:r>
          </a:p>
          <a:p>
            <a:r>
              <a:rPr lang="ru-RU" sz="1800" dirty="0" smtClean="0">
                <a:latin typeface="Times New Roman" pitchFamily="18" charset="0"/>
                <a:cs typeface="Times New Roman" pitchFamily="18" charset="0"/>
              </a:rPr>
              <a:t>Очевидно, что имеют место два взаимозависящих друг от друга процесса. Процесс накопления энергии, что отражается в области, притягивающей фазовые траектории,  и процесс резонансного сброса накопленной энергии. Интересно отметить, что после этого сброса система возвращается снова в эту же притягивающую фазовые траектории область. </a:t>
            </a:r>
          </a:p>
          <a:p>
            <a:r>
              <a:rPr lang="ru-RU" sz="1800" dirty="0" smtClean="0">
                <a:latin typeface="Times New Roman" pitchFamily="18" charset="0"/>
                <a:cs typeface="Times New Roman" pitchFamily="18" charset="0"/>
              </a:rPr>
              <a:t>Это подтверждается и детальным анализом фазовых траекторий сейсмического отклика массива до и после самого сильного горного удара.  Однако на процесс изменения состояния массива сильно влияет процесс достаточно регулярного внешнего воздействия в виде взрывов различной мощности. За время между взрывами массив не успевает выделить полученную им энергию, что приводит к реакции запаздывания отклика и нелинейности его проявления, что затрудняет прогноз по времени сильно энергетического разрушительного события  [Хачай О. А., Хачай А.Ю.,2012].</a:t>
            </a:r>
            <a:endParaRPr lang="ru-RU" sz="18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556792"/>
          </a:xfrm>
        </p:spPr>
        <p:txBody>
          <a:bodyPr>
            <a:normAutofit/>
          </a:bodyPr>
          <a:lstStyle/>
          <a:p>
            <a:r>
              <a:rPr lang="ru-RU" sz="2400" b="1" dirty="0" smtClean="0">
                <a:solidFill>
                  <a:srgbClr val="FF0000"/>
                </a:solidFill>
              </a:rPr>
              <a:t>Информативные </a:t>
            </a:r>
            <a:r>
              <a:rPr lang="ru-RU" sz="2400" b="1" dirty="0">
                <a:solidFill>
                  <a:srgbClr val="FF0000"/>
                </a:solidFill>
              </a:rPr>
              <a:t>признаки подготовки высокоэнергетических динамических явлений по данным шахтного сейсмологического </a:t>
            </a:r>
            <a:r>
              <a:rPr lang="ru-RU" sz="2400" b="1" dirty="0" smtClean="0">
                <a:solidFill>
                  <a:srgbClr val="FF0000"/>
                </a:solidFill>
              </a:rPr>
              <a:t>мониторинга.</a:t>
            </a:r>
            <a:endParaRPr lang="ru-RU" sz="2400" dirty="0">
              <a:solidFill>
                <a:srgbClr val="FF0000"/>
              </a:solidFill>
            </a:endParaRPr>
          </a:p>
        </p:txBody>
      </p:sp>
      <p:sp>
        <p:nvSpPr>
          <p:cNvPr id="3" name="Содержимое 2"/>
          <p:cNvSpPr>
            <a:spLocks noGrp="1"/>
          </p:cNvSpPr>
          <p:nvPr>
            <p:ph idx="1"/>
          </p:nvPr>
        </p:nvSpPr>
        <p:spPr>
          <a:xfrm>
            <a:off x="0" y="1412776"/>
            <a:ext cx="9036496" cy="5256584"/>
          </a:xfrm>
        </p:spPr>
        <p:txBody>
          <a:bodyPr>
            <a:noAutofit/>
          </a:bodyPr>
          <a:lstStyle/>
          <a:p>
            <a:r>
              <a:rPr lang="ru-RU" sz="1800" dirty="0" smtClean="0">
                <a:latin typeface="Times New Roman" pitchFamily="18" charset="0"/>
                <a:cs typeface="Times New Roman" pitchFamily="18" charset="0"/>
              </a:rPr>
              <a:t>Исходя из идей, изложенных в работах [Опарин В. Н., Востриков В. Н., Тапсиев А. П. и др.,2006], анализируемая база данных была дополнена данными пространственных координат взрывов. На этой основе был разработан новый алгоритм обработки сейсмологической информации детального шахтного каталога с учетом кинематических и динамических характеристик деформационных волн, распространяющихся с разными скоростями в массиве горных пород, находящегося под интенсивным внешним воздействием в виде массовых или технологических взрывов [Хачай О.</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А., Хачай О.</a:t>
            </a:r>
            <a:r>
              <a:rPr lang="en-US"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Ю., 2014]. Было установлено, что волны, распространяющиеся со скоростями от 10 до 1 м/час, являются преимущественным переносчиком энергии в массиве и способствующими ее выделению. События, происходящие в массиве с этими скоростями и обладающие энергией выделения меньше, чем 10</a:t>
            </a:r>
            <a:r>
              <a:rPr lang="ru-RU" sz="1800" baseline="30000" dirty="0" smtClean="0">
                <a:latin typeface="Times New Roman" pitchFamily="18" charset="0"/>
                <a:cs typeface="Times New Roman" pitchFamily="18" charset="0"/>
              </a:rPr>
              <a:t>4</a:t>
            </a:r>
            <a:r>
              <a:rPr lang="ru-RU" sz="1800" dirty="0" smtClean="0">
                <a:latin typeface="Times New Roman" pitchFamily="18" charset="0"/>
                <a:cs typeface="Times New Roman" pitchFamily="18" charset="0"/>
              </a:rPr>
              <a:t> джоуля способствуют криповой перестройке иерархических включений блоковых частей массива, которая приводит к организации нового участка динамической неустойчивости. События, происходящие в массиве с этими скоростями и обладающие энергией выделения больше, чем 10</a:t>
            </a:r>
            <a:r>
              <a:rPr lang="ru-RU" sz="1800" baseline="30000" dirty="0" smtClean="0">
                <a:latin typeface="Times New Roman" pitchFamily="18" charset="0"/>
                <a:cs typeface="Times New Roman" pitchFamily="18" charset="0"/>
              </a:rPr>
              <a:t>5</a:t>
            </a:r>
            <a:r>
              <a:rPr lang="ru-RU" sz="1800" dirty="0" smtClean="0">
                <a:latin typeface="Times New Roman" pitchFamily="18" charset="0"/>
                <a:cs typeface="Times New Roman" pitchFamily="18" charset="0"/>
              </a:rPr>
              <a:t> джоуля, могут быть использованы как предвестники и которые рекомендуется принимать во внимание при корректировке произведения взрывов в той или иной части массива. Полное отсутствие этих событий свидетельствует об увеличении напряженного состояния  в массиве шахты в целом. </a:t>
            </a:r>
          </a:p>
          <a:p>
            <a:endParaRPr lang="ru-RU" sz="1800" b="1"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2776"/>
          </a:xfrm>
        </p:spPr>
        <p:txBody>
          <a:bodyPr>
            <a:normAutofit/>
          </a:bodyPr>
          <a:lstStyle/>
          <a:p>
            <a:r>
              <a:rPr lang="ru-RU" sz="2400" dirty="0">
                <a:solidFill>
                  <a:srgbClr val="FF0000"/>
                </a:solidFill>
              </a:rPr>
              <a:t>Алгоритм обработки сейсмологической информации для определения  информативных признаков подготовки высокоэнергетических динамических </a:t>
            </a:r>
            <a:r>
              <a:rPr lang="ru-RU" sz="2400" dirty="0" smtClean="0">
                <a:solidFill>
                  <a:srgbClr val="FF0000"/>
                </a:solidFill>
              </a:rPr>
              <a:t>явлений</a:t>
            </a:r>
            <a:r>
              <a:rPr lang="ru-RU" sz="2400" b="1" dirty="0" smtClean="0">
                <a:solidFill>
                  <a:srgbClr val="FF0000"/>
                </a:solidFill>
              </a:rPr>
              <a:t>.</a:t>
            </a:r>
            <a:endParaRPr lang="ru-RU" sz="2400" dirty="0">
              <a:solidFill>
                <a:srgbClr val="FF0000"/>
              </a:solidFill>
            </a:endParaRPr>
          </a:p>
        </p:txBody>
      </p:sp>
      <p:sp>
        <p:nvSpPr>
          <p:cNvPr id="3" name="Содержимое 2"/>
          <p:cNvSpPr>
            <a:spLocks noGrp="1"/>
          </p:cNvSpPr>
          <p:nvPr>
            <p:ph idx="1"/>
          </p:nvPr>
        </p:nvSpPr>
        <p:spPr>
          <a:xfrm>
            <a:off x="0" y="1412776"/>
            <a:ext cx="9036496" cy="3528392"/>
          </a:xfrm>
        </p:spPr>
        <p:txBody>
          <a:bodyPr>
            <a:noAutofit/>
          </a:bodyPr>
          <a:lstStyle/>
          <a:p>
            <a:r>
              <a:rPr lang="ru-RU" sz="2000" dirty="0" smtClean="0">
                <a:latin typeface="Times New Roman" pitchFamily="18" charset="0"/>
                <a:cs typeface="Times New Roman" pitchFamily="18" charset="0"/>
              </a:rPr>
              <a:t>В настоящей работе предприняты количественные оценки параметра запаздывания высокоэнергетического отклика массива на ряд техногенного воздействия, во время которого значительную часть времени составляло отсутствие отклика массива. Толчок (</a:t>
            </a:r>
            <a:r>
              <a:rPr lang="en-US" sz="2000" dirty="0" err="1" smtClean="0">
                <a:latin typeface="Times New Roman" pitchFamily="18" charset="0"/>
                <a:cs typeface="Times New Roman" pitchFamily="18" charset="0"/>
              </a:rPr>
              <a:t>Sh</a:t>
            </a:r>
            <a:r>
              <a:rPr lang="ru-RU" sz="2000" dirty="0" smtClean="0">
                <a:latin typeface="Times New Roman" pitchFamily="18" charset="0"/>
                <a:cs typeface="Times New Roman" pitchFamily="18" charset="0"/>
              </a:rPr>
              <a:t>.36) с энергией </a:t>
            </a:r>
            <a:r>
              <a:rPr lang="ru-RU" sz="2000" dirty="0">
                <a:latin typeface="Times New Roman" pitchFamily="18" charset="0"/>
                <a:cs typeface="Times New Roman" pitchFamily="18" charset="0"/>
              </a:rPr>
              <a:t>8.14E+08 </a:t>
            </a:r>
            <a:r>
              <a:rPr lang="ru-RU" sz="2000" dirty="0" err="1">
                <a:latin typeface="Times New Roman" pitchFamily="18" charset="0"/>
                <a:cs typeface="Times New Roman" pitchFamily="18" charset="0"/>
              </a:rPr>
              <a:t>дж</a:t>
            </a:r>
            <a:r>
              <a:rPr lang="ru-RU" sz="2000" dirty="0">
                <a:latin typeface="Times New Roman" pitchFamily="18" charset="0"/>
                <a:cs typeface="Times New Roman" pitchFamily="18" charset="0"/>
              </a:rPr>
              <a:t>. произошел 25.11.2007г. с координатами х=11928</a:t>
            </a:r>
            <a:r>
              <a:rPr lang="en-US" sz="2000" dirty="0">
                <a:latin typeface="Times New Roman" pitchFamily="18" charset="0"/>
                <a:cs typeface="Times New Roman" pitchFamily="18" charset="0"/>
              </a:rPr>
              <a:t>m</a:t>
            </a:r>
            <a:r>
              <a:rPr lang="ru-RU" sz="2000" dirty="0">
                <a:latin typeface="Times New Roman" pitchFamily="18" charset="0"/>
                <a:cs typeface="Times New Roman" pitchFamily="18" charset="0"/>
              </a:rPr>
              <a:t>, у=11627</a:t>
            </a:r>
            <a:r>
              <a:rPr lang="en-US" sz="2000" dirty="0">
                <a:latin typeface="Times New Roman" pitchFamily="18" charset="0"/>
                <a:cs typeface="Times New Roman" pitchFamily="18" charset="0"/>
              </a:rPr>
              <a:t>m</a:t>
            </a:r>
            <a:r>
              <a:rPr lang="ru-RU" sz="2000" dirty="0">
                <a:latin typeface="Times New Roman" pitchFamily="18" charset="0"/>
                <a:cs typeface="Times New Roman" pitchFamily="18" charset="0"/>
              </a:rPr>
              <a:t>, </a:t>
            </a:r>
            <a:r>
              <a:rPr lang="en-US" sz="2000" dirty="0">
                <a:latin typeface="Times New Roman" pitchFamily="18" charset="0"/>
                <a:cs typeface="Times New Roman" pitchFamily="18" charset="0"/>
              </a:rPr>
              <a:t>z</a:t>
            </a:r>
            <a:r>
              <a:rPr lang="ru-RU" sz="2000" dirty="0">
                <a:latin typeface="Times New Roman" pitchFamily="18" charset="0"/>
                <a:cs typeface="Times New Roman" pitchFamily="18" charset="0"/>
              </a:rPr>
              <a:t>=-264</a:t>
            </a:r>
            <a:r>
              <a:rPr lang="en-US" sz="2000" dirty="0">
                <a:latin typeface="Times New Roman" pitchFamily="18" charset="0"/>
                <a:cs typeface="Times New Roman" pitchFamily="18" charset="0"/>
              </a:rPr>
              <a:t>m</a:t>
            </a:r>
            <a:r>
              <a:rPr lang="ru-RU" sz="2000" dirty="0">
                <a:latin typeface="Times New Roman" pitchFamily="18" charset="0"/>
                <a:cs typeface="Times New Roman" pitchFamily="18" charset="0"/>
              </a:rPr>
              <a:t>(+(-450м)). Он обозначен, как и все остальные нами изучаемые отклики, происшедшие в южной части шахты буквами </a:t>
            </a:r>
            <a:r>
              <a:rPr lang="en-US" sz="2000" dirty="0" err="1">
                <a:latin typeface="Times New Roman" pitchFamily="18" charset="0"/>
                <a:cs typeface="Times New Roman" pitchFamily="18" charset="0"/>
              </a:rPr>
              <a:t>Sh</a:t>
            </a:r>
            <a:r>
              <a:rPr lang="ru-RU" sz="2000" dirty="0">
                <a:latin typeface="Times New Roman" pitchFamily="18" charset="0"/>
                <a:cs typeface="Times New Roman" pitchFamily="18" charset="0"/>
              </a:rPr>
              <a:t>. и номером 36. Взрывы обозначены в виде (</a:t>
            </a:r>
            <a:r>
              <a:rPr lang="en-US" sz="2000" dirty="0">
                <a:latin typeface="Times New Roman" pitchFamily="18" charset="0"/>
                <a:cs typeface="Times New Roman" pitchFamily="18" charset="0"/>
              </a:rPr>
              <a:t>i</a:t>
            </a:r>
            <a:r>
              <a:rPr lang="ru-RU" sz="2000" dirty="0">
                <a:latin typeface="Times New Roman" pitchFamily="18" charset="0"/>
                <a:cs typeface="Times New Roman" pitchFamily="18" charset="0"/>
              </a:rPr>
              <a:t>), где </a:t>
            </a:r>
            <a:r>
              <a:rPr lang="en-US" sz="2000" dirty="0">
                <a:latin typeface="Times New Roman" pitchFamily="18" charset="0"/>
                <a:cs typeface="Times New Roman" pitchFamily="18" charset="0"/>
              </a:rPr>
              <a:t>i</a:t>
            </a:r>
            <a:r>
              <a:rPr lang="ru-RU" sz="2000" dirty="0">
                <a:latin typeface="Times New Roman" pitchFamily="18" charset="0"/>
                <a:cs typeface="Times New Roman" pitchFamily="18" charset="0"/>
              </a:rPr>
              <a:t>-номер взрыва за период 2006-2008гг. Нами получены дополнительные оценки расстояний от точки взрыва до точки отклика массива. Координаты взрывов и откликов массива взяты из сейсмического шахтного каталога Таштагольского рудника.</a:t>
            </a:r>
            <a:endParaRPr lang="ru-RU" sz="2000" dirty="0" smtClean="0">
              <a:latin typeface="Times New Roman" pitchFamily="18" charset="0"/>
              <a:cs typeface="Times New Roman" pitchFamily="18" charset="0"/>
            </a:endParaRPr>
          </a:p>
          <a:p>
            <a:endParaRPr lang="ru-RU" sz="18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1338</Words>
  <Application>Microsoft Office PowerPoint</Application>
  <PresentationFormat>Экран (4:3)</PresentationFormat>
  <Paragraphs>65</Paragraphs>
  <Slides>17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17</vt:i4>
      </vt:variant>
    </vt:vector>
  </HeadingPairs>
  <TitlesOfParts>
    <vt:vector size="20" baseType="lpstr">
      <vt:lpstr>Тема Office</vt:lpstr>
      <vt:lpstr>Microsoft Equation 3.0</vt:lpstr>
      <vt:lpstr>Документ Microsoft Office Word</vt:lpstr>
      <vt:lpstr>Новые методы мониторинга триггерных эффектов в земной коре с использованием современных физических теорий.</vt:lpstr>
      <vt:lpstr>Аннотация</vt:lpstr>
      <vt:lpstr>Введение</vt:lpstr>
      <vt:lpstr>Введение</vt:lpstr>
      <vt:lpstr>Информативные признаки подготовки высокоэнергетических динамических явлений по данным шахтного сейсмологического мониторинга.</vt:lpstr>
      <vt:lpstr>Информативные признаки подготовки высокоэнергетических динамических явлений по данным шахтного сейсмологического мониторинга.</vt:lpstr>
      <vt:lpstr>Информативные признаки подготовки высокоэнергетических динамических явлений по данным шахтного сейсмологического мониторинга.</vt:lpstr>
      <vt:lpstr>Информативные признаки подготовки высокоэнергетических динамических явлений по данным шахтного сейсмологического мониторинга.</vt:lpstr>
      <vt:lpstr>Алгоритм обработки сейсмологической информации для определения  информативных признаков подготовки высокоэнергетических динамических явлений.</vt:lpstr>
      <vt:lpstr>Алгоритм обработки сейсмологической информации для определения  информативных признаков подготовки высокоэнергетических динамических явлений.</vt:lpstr>
      <vt:lpstr>Алгоритм обработки сейсмологической информации для определения  информативных признаков подготовки высокоэнергетических динамических явлений.</vt:lpstr>
      <vt:lpstr>Алгоритм обработки сейсмологической информации для определения  информативных признаков подготовки высокоэнергетических динамических явлений.</vt:lpstr>
      <vt:lpstr>Алгоритм обработки сейсмологической информации для определения  информативных признаков подготовки высокоэнергетических динамических явлений.</vt:lpstr>
      <vt:lpstr>Алгоритм обработки сейсмологической информации для определения  информативных признаков подготовки высокоэнергетических динамических явлений.</vt:lpstr>
      <vt:lpstr>Алгоритм обработки сейсмологической информации для определения  информативных признаков подготовки высокоэнергетических динамических явлений.</vt:lpstr>
      <vt:lpstr>ВЫВОДЫ</vt:lpstr>
      <vt:lpstr>Литература</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Новые методы мониторинга триггерных эффектов в земной коре с использованием современных физических теорий.</dc:title>
  <dc:creator>Khachay Olga</dc:creator>
  <cp:lastModifiedBy>Khachay Olga</cp:lastModifiedBy>
  <cp:revision>1</cp:revision>
  <dcterms:created xsi:type="dcterms:W3CDTF">2019-05-28T05:24:33Z</dcterms:created>
  <dcterms:modified xsi:type="dcterms:W3CDTF">2019-05-28T08:17:52Z</dcterms:modified>
</cp:coreProperties>
</file>