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57" r:id="rId5"/>
    <p:sldId id="272" r:id="rId6"/>
    <p:sldId id="258" r:id="rId7"/>
    <p:sldId id="260" r:id="rId8"/>
    <p:sldId id="259" r:id="rId9"/>
    <p:sldId id="262" r:id="rId10"/>
    <p:sldId id="261" r:id="rId11"/>
    <p:sldId id="263" r:id="rId12"/>
    <p:sldId id="264" r:id="rId13"/>
    <p:sldId id="265" r:id="rId14"/>
    <p:sldId id="269" r:id="rId15"/>
    <p:sldId id="266" r:id="rId16"/>
    <p:sldId id="267" r:id="rId17"/>
    <p:sldId id="268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1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988424" cy="1800201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Влияние пластических свойств породы на возникновение трещины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гидроразрыва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038" y="2142960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Тримонова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М.А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Фасхеев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И.О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59492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Институт динамики геосфер РАН, 2019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157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704" y="2132856"/>
            <a:ext cx="5472608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5" y="33265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График показывает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типичную кривую зависимости давления 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скважине от времени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Такая характерная форма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была присуща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большинству экспериментов.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Авторы экспериментальной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обратили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внимание на то, что значения давления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гидроразрыва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значительно превышают ожидаемые.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675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0466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Задача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Кирша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42484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587727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Концентрация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напряжений вокруг цилиндрического отверстия. Вне отверстия указаны траектории главных напряжений.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804774"/>
            <a:ext cx="8221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Задача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соответствует исследованию концентрации напряжений вокруг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вертикальной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скважины, вскрывающей пласт,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характеризуемый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поровым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давлением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горизонтально направленными тектоническими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напряжениями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этом давление бурового раствора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mud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60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7624" y="764704"/>
            <a:ext cx="60486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взять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решение задачи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Кирша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выражение для давления разрыва будет иметь следующий вид: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28918842"/>
              </p:ext>
            </p:extLst>
          </p:nvPr>
        </p:nvGraphicFramePr>
        <p:xfrm>
          <a:off x="909638" y="1689100"/>
          <a:ext cx="6589712" cy="863600"/>
        </p:xfrm>
        <a:graphic>
          <a:graphicData uri="http://schemas.openxmlformats.org/presentationml/2006/ole">
            <p:oleObj spid="_x0000_s1315" name="Equation" r:id="rId3" imgW="1815840" imgH="241200" progId="Equation.DSMT4">
              <p:embed/>
            </p:oleObj>
          </a:graphicData>
        </a:graphic>
      </p:graphicFrame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" name="Объект 4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25824065"/>
              </p:ext>
            </p:extLst>
          </p:nvPr>
        </p:nvGraphicFramePr>
        <p:xfrm>
          <a:off x="1868488" y="2705100"/>
          <a:ext cx="3794125" cy="787400"/>
        </p:xfrm>
        <a:graphic>
          <a:graphicData uri="http://schemas.openxmlformats.org/presentationml/2006/ole">
            <p:oleObj spid="_x0000_s1316" name="Equation" r:id="rId4" imgW="965160" imgH="241200" progId="Equation.DSMT4">
              <p:embed/>
            </p:oleObj>
          </a:graphicData>
        </a:graphic>
      </p:graphicFrame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75981309"/>
              </p:ext>
            </p:extLst>
          </p:nvPr>
        </p:nvGraphicFramePr>
        <p:xfrm>
          <a:off x="2667000" y="3644900"/>
          <a:ext cx="2801938" cy="792163"/>
        </p:xfrm>
        <a:graphic>
          <a:graphicData uri="http://schemas.openxmlformats.org/presentationml/2006/ole">
            <p:oleObj spid="_x0000_s1317" name="Equation" r:id="rId5" imgW="888840" imgH="241200" progId="Equation.DSMT4">
              <p:embed/>
            </p:oleObj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827584" y="479715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Согласно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условиям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рассматриваемого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эксперимента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" name="Объект 5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10727913"/>
              </p:ext>
            </p:extLst>
          </p:nvPr>
        </p:nvGraphicFramePr>
        <p:xfrm>
          <a:off x="369888" y="5753100"/>
          <a:ext cx="7680325" cy="495300"/>
        </p:xfrm>
        <a:graphic>
          <a:graphicData uri="http://schemas.openxmlformats.org/presentationml/2006/ole">
            <p:oleObj spid="_x0000_s1318" name="Equation" r:id="rId6" imgW="4063680" imgH="241200" progId="Equation.DSMT4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161341" y="1698987"/>
            <a:ext cx="784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1340" y="2625444"/>
            <a:ext cx="784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6512" y="3587389"/>
            <a:ext cx="784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1564" y="5727940"/>
            <a:ext cx="543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52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62068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разрыва должно быть равно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09854775"/>
              </p:ext>
            </p:extLst>
          </p:nvPr>
        </p:nvGraphicFramePr>
        <p:xfrm>
          <a:off x="5148064" y="460500"/>
          <a:ext cx="2922712" cy="643534"/>
        </p:xfrm>
        <a:graphic>
          <a:graphicData uri="http://schemas.openxmlformats.org/presentationml/2006/ole">
            <p:oleObj spid="_x0000_s3200" name="Equation" r:id="rId3" imgW="1016000" imgH="228600" progId="Equation.DSMT4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5314" y="1340768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 время как в эксперименте давление разрыва равно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82387741"/>
              </p:ext>
            </p:extLst>
          </p:nvPr>
        </p:nvGraphicFramePr>
        <p:xfrm>
          <a:off x="5652120" y="1203135"/>
          <a:ext cx="2604169" cy="644597"/>
        </p:xfrm>
        <a:graphic>
          <a:graphicData uri="http://schemas.openxmlformats.org/presentationml/2006/ole">
            <p:oleObj spid="_x0000_s3201" name="Equation" r:id="rId4" imgW="965200" imgH="241300" progId="Equation.DSMT4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27584" y="2551837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 разница в давлениях разрыва, полученных экспериментально и аналитически (в соответствии с упругой моделью), привела к изучению возможного влияния неупругого поведения материала образца.</a:t>
            </a:r>
          </a:p>
        </p:txBody>
      </p:sp>
    </p:spTree>
    <p:extLst>
      <p:ext uri="{BB962C8B-B14F-4D97-AF65-F5344CB8AC3E}">
        <p14:creationId xmlns="" xmlns:p14="http://schemas.microsoft.com/office/powerpoint/2010/main" val="4285342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1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2000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задачи деформации горных пород необходимо описать их поведение во время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нагружения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зависимости от способа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нагружения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свойств материала деформации за пределом упругости сопровождаются различными эффектами. В этом режиме деформации важно разделять свойства во время сдвига и растяжения. Если во время растяжения разрушение, как правило, является хрупким, то деформации сдвига являются более сложными из-за значительных объемных изменений и сильно зависят от давления. С ростом давления породы обычно ведут себя как упругопластические тела и вязко разрушаются с развитием неупругих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деформаций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65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476672"/>
            <a:ext cx="5256584" cy="48245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49896" y="5949280"/>
            <a:ext cx="6084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Двумерная модель экспериментального образца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Abaqus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302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332656"/>
            <a:ext cx="5688631" cy="5184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6021288"/>
            <a:ext cx="4468916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lnSpc>
                <a:spcPts val="11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Рассчитанная зона пластичности в образце.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915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7128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проведенного численного эксперимента с использованием программного пакета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Abaqus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 Edition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показано, что модель ведет себя пластически в зоне около отверстия. Геометрия модели и система нагрузок моделировались в соответствии с реальными образцами, для которых в ИДГ РАН были проведены эксперименты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гидроразрыву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выявили недостатки упругих моделей в описании значений давления разрыва. Пластическое поведение приводит к усложнению внутренней структуры тел, что, в свою очередь, может повлиять на давление разрыва.</a:t>
            </a:r>
          </a:p>
          <a:p>
            <a:pPr hangingPunct="0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в соответствии с предыдущими публикациями упругопластическое рассмотрение представляется более точным для горных пород в условиях развития трещин.</a:t>
            </a:r>
          </a:p>
        </p:txBody>
      </p:sp>
    </p:spTree>
    <p:extLst>
      <p:ext uri="{BB962C8B-B14F-4D97-AF65-F5344CB8AC3E}">
        <p14:creationId xmlns="" xmlns:p14="http://schemas.microsoft.com/office/powerpoint/2010/main" val="193441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340769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распространенной технологией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стимуляции, используемой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добычи нефти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газа 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горных пород, является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гидроразрыв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пласта. Данная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позволяет создать трещину с высокой проводимостью в пласте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потока добываемого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углеводорода. Технология включает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закачку специальной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в скважину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давлениях, превышающих давление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разрыва пласта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поддержания открытого состояния используется</a:t>
            </a:r>
          </a:p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пропант, заполняющий трещину.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638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1637" y="1052736"/>
            <a:ext cx="6284739" cy="5304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476672"/>
            <a:ext cx="390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процесса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гидроразрыва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39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620688"/>
            <a:ext cx="73755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Несколько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назад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Институте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динамики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геосфер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(ИДГ РАН)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проведен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ряд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экспериментов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гидроразрыву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пласта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искусственных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образцах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1988840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целями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этой работы были: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общей методологии проведения подобных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критерия подобия между лабораторной установкой и реальным коллектором в условиях развития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трещины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данных для модельного материала и породы на основе этого критерия.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5226984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учетом полученных критериев подобия в качестве материала образцов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выбран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гипс с добавлением цемента. </a:t>
            </a:r>
          </a:p>
        </p:txBody>
      </p:sp>
    </p:spTree>
    <p:extLst>
      <p:ext uri="{BB962C8B-B14F-4D97-AF65-F5344CB8AC3E}">
        <p14:creationId xmlns="" xmlns:p14="http://schemas.microsoft.com/office/powerpoint/2010/main" val="347424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404664"/>
            <a:ext cx="6207398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75755" y="544522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плоской модельной установки</a:t>
            </a:r>
          </a:p>
        </p:txBody>
      </p:sp>
    </p:spTree>
    <p:extLst>
      <p:ext uri="{BB962C8B-B14F-4D97-AF65-F5344CB8AC3E}">
        <p14:creationId xmlns="" xmlns:p14="http://schemas.microsoft.com/office/powerpoint/2010/main" val="150094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4777" y="548680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рисунке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представлена ​​фотография установки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гидроразрыва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подготовленным ненасыщенным образцом. Образцы имеют форму диска диаметром 43 см и высотой 7 см.</a:t>
            </a:r>
          </a:p>
        </p:txBody>
      </p:sp>
      <p:pic>
        <p:nvPicPr>
          <p:cNvPr id="3" name="Рисунок 2" descr="Описание: Описание: Описание: Сухая установк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19" y="1772816"/>
            <a:ext cx="2524125" cy="428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2966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Лабораторная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установка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позволяет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задавать градиенты пластового давления с помощью вспомогательных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отверстий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нижней крышке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создать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  <a:cs typeface="Times New Roman" pitchFamily="18" charset="0"/>
              </a:rPr>
              <a:t>трехмерное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напряженно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-деформированное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состояние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используя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боковые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вертикальные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камеры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давлением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нагнетается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жидкость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газ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проводить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гидроразрыв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условиях постоянного давления жидкости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постоянного расхода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hangingPunct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) измерять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поровое давление на протяжении всего эксперимента с помощью датчиков, установленных в нижней крышке установки.</a:t>
            </a:r>
          </a:p>
        </p:txBody>
      </p:sp>
    </p:spTree>
    <p:extLst>
      <p:ext uri="{BB962C8B-B14F-4D97-AF65-F5344CB8AC3E}">
        <p14:creationId xmlns="" xmlns:p14="http://schemas.microsoft.com/office/powerpoint/2010/main" val="417705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Описание: Описание: Презентация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611033" cy="39319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1760" y="476672"/>
            <a:ext cx="423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Разлом сухого образца по трещине ГРП</a:t>
            </a:r>
          </a:p>
        </p:txBody>
      </p:sp>
    </p:spTree>
    <p:extLst>
      <p:ext uri="{BB962C8B-B14F-4D97-AF65-F5344CB8AC3E}">
        <p14:creationId xmlns="" xmlns:p14="http://schemas.microsoft.com/office/powerpoint/2010/main" val="423787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776" y="1603648"/>
            <a:ext cx="4464496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трещинами, полученными в одном из экспериментов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гидроразрыву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пласта. </a:t>
            </a:r>
          </a:p>
        </p:txBody>
      </p:sp>
    </p:spTree>
    <p:extLst>
      <p:ext uri="{BB962C8B-B14F-4D97-AF65-F5344CB8AC3E}">
        <p14:creationId xmlns="" xmlns:p14="http://schemas.microsoft.com/office/powerpoint/2010/main" val="1050521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363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Equation</vt:lpstr>
      <vt:lpstr>   Влияние пластических свойств породы на возникновение трещины гидроразрыва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nikopol</dc:creator>
  <cp:lastModifiedBy>Фиорд</cp:lastModifiedBy>
  <cp:revision>64</cp:revision>
  <cp:lastPrinted>2019-06-04T16:52:17Z</cp:lastPrinted>
  <dcterms:created xsi:type="dcterms:W3CDTF">2019-05-30T10:34:23Z</dcterms:created>
  <dcterms:modified xsi:type="dcterms:W3CDTF">2019-06-05T05:12:08Z</dcterms:modified>
</cp:coreProperties>
</file>