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7" r:id="rId2"/>
    <p:sldId id="275" r:id="rId3"/>
    <p:sldId id="276" r:id="rId4"/>
    <p:sldId id="278" r:id="rId5"/>
    <p:sldId id="279" r:id="rId6"/>
    <p:sldId id="256" r:id="rId7"/>
    <p:sldId id="269" r:id="rId8"/>
    <p:sldId id="259" r:id="rId9"/>
    <p:sldId id="260" r:id="rId10"/>
    <p:sldId id="266" r:id="rId11"/>
    <p:sldId id="268" r:id="rId12"/>
    <p:sldId id="273" r:id="rId13"/>
    <p:sldId id="274" r:id="rId14"/>
    <p:sldId id="263" r:id="rId15"/>
    <p:sldId id="264" r:id="rId16"/>
    <p:sldId id="265" r:id="rId17"/>
    <p:sldId id="267" r:id="rId18"/>
    <p:sldId id="270" r:id="rId19"/>
    <p:sldId id="271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02" y="-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8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user1\Desktop\&#1051;&#1080;&#1089;&#1090;%20Microsoft%20Excel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ster\AppData\Roaming\Microsoft\Excel\&#1051;&#1080;&#1089;&#1090;%20Microsoft%20Excel%20(2)%20(version%201).xlsb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Лист1!$C$1:$C$22</c:f>
              <c:numCache>
                <c:formatCode>Основной</c:formatCode>
                <c:ptCount val="22"/>
                <c:pt idx="0">
                  <c:v>5</c:v>
                </c:pt>
                <c:pt idx="1">
                  <c:v>5.4</c:v>
                </c:pt>
                <c:pt idx="2">
                  <c:v>5.8</c:v>
                </c:pt>
                <c:pt idx="3">
                  <c:v>6.2</c:v>
                </c:pt>
                <c:pt idx="4">
                  <c:v>6.6</c:v>
                </c:pt>
                <c:pt idx="5">
                  <c:v>7</c:v>
                </c:pt>
                <c:pt idx="6">
                  <c:v>7.4</c:v>
                </c:pt>
                <c:pt idx="7">
                  <c:v>7.8000000000000007</c:v>
                </c:pt>
                <c:pt idx="8">
                  <c:v>8.2000000000000011</c:v>
                </c:pt>
                <c:pt idx="9">
                  <c:v>8.6</c:v>
                </c:pt>
                <c:pt idx="10">
                  <c:v>9</c:v>
                </c:pt>
                <c:pt idx="11">
                  <c:v>9.4</c:v>
                </c:pt>
                <c:pt idx="12">
                  <c:v>9.8000000000000007</c:v>
                </c:pt>
                <c:pt idx="13">
                  <c:v>10.200000000000001</c:v>
                </c:pt>
                <c:pt idx="14">
                  <c:v>10.600000000000001</c:v>
                </c:pt>
                <c:pt idx="15">
                  <c:v>11</c:v>
                </c:pt>
                <c:pt idx="16">
                  <c:v>11.4</c:v>
                </c:pt>
                <c:pt idx="17">
                  <c:v>11.8</c:v>
                </c:pt>
                <c:pt idx="18">
                  <c:v>12.2</c:v>
                </c:pt>
                <c:pt idx="19">
                  <c:v>12.600000000000001</c:v>
                </c:pt>
                <c:pt idx="20">
                  <c:v>13</c:v>
                </c:pt>
                <c:pt idx="21">
                  <c:v>13.4</c:v>
                </c:pt>
              </c:numCache>
            </c:numRef>
          </c:xVal>
          <c:yVal>
            <c:numRef>
              <c:f>Лист1!$A$1:$A$22</c:f>
              <c:numCache>
                <c:formatCode>Основной</c:formatCode>
                <c:ptCount val="22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D84D-4D9B-AA27-6F64FD3E97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3857152"/>
        <c:axId val="123857728"/>
      </c:scatterChart>
      <c:valAx>
        <c:axId val="123857152"/>
        <c:scaling>
          <c:orientation val="minMax"/>
        </c:scaling>
        <c:delete val="0"/>
        <c:axPos val="t"/>
        <c:majorGridlines/>
        <c:numFmt formatCode="Основной" sourceLinked="1"/>
        <c:majorTickMark val="none"/>
        <c:minorTickMark val="none"/>
        <c:tickLblPos val="nextTo"/>
        <c:crossAx val="123857728"/>
        <c:crosses val="autoZero"/>
        <c:crossBetween val="midCat"/>
      </c:valAx>
      <c:valAx>
        <c:axId val="123857728"/>
        <c:scaling>
          <c:orientation val="maxMin"/>
          <c:max val="10"/>
          <c:min val="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ru-RU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Глубина, </a:t>
                </a:r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km</a:t>
                </a:r>
                <a:endParaRPr lang="ru-RU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6.7394980577509533E-2"/>
              <c:y val="0.34744556151301087"/>
            </c:manualLayout>
          </c:layout>
          <c:overlay val="0"/>
        </c:title>
        <c:numFmt formatCode="Основной" sourceLinked="1"/>
        <c:majorTickMark val="none"/>
        <c:minorTickMark val="none"/>
        <c:tickLblPos val="nextTo"/>
        <c:crossAx val="12385715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Лист7!$B$1:$B$4</c:f>
              <c:numCache>
                <c:formatCode>Основной</c:formatCode>
                <c:ptCount val="4"/>
                <c:pt idx="0">
                  <c:v>0</c:v>
                </c:pt>
                <c:pt idx="1">
                  <c:v>0.2</c:v>
                </c:pt>
                <c:pt idx="2">
                  <c:v>0.8</c:v>
                </c:pt>
                <c:pt idx="3">
                  <c:v>1.2</c:v>
                </c:pt>
              </c:numCache>
            </c:numRef>
          </c:xVal>
          <c:yVal>
            <c:numRef>
              <c:f>Лист7!$A$1:$A$4</c:f>
              <c:numCache>
                <c:formatCode>Основной</c:formatCode>
                <c:ptCount val="4"/>
                <c:pt idx="0">
                  <c:v>0.3</c:v>
                </c:pt>
                <c:pt idx="1">
                  <c:v>0.3</c:v>
                </c:pt>
                <c:pt idx="2">
                  <c:v>0.01</c:v>
                </c:pt>
                <c:pt idx="3">
                  <c:v>0.01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294C-4C18-AC7C-715A92EB08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6226048"/>
        <c:axId val="156227200"/>
      </c:scatterChart>
      <c:valAx>
        <c:axId val="156226048"/>
        <c:scaling>
          <c:orientation val="minMax"/>
          <c:max val="1.2"/>
        </c:scaling>
        <c:delete val="0"/>
        <c:axPos val="b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Интенсивность сдвиговой пластической</a:t>
                </a:r>
                <a:r>
                  <a:rPr lang="ru-RU" baseline="0"/>
                  <a:t> деформации</a:t>
                </a:r>
                <a:endParaRPr lang="ru-RU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Основной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6227200"/>
        <c:crosses val="autoZero"/>
        <c:crossBetween val="midCat"/>
      </c:valAx>
      <c:valAx>
        <c:axId val="156227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Бальное трение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Основной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622604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image" Target="../media/image4.wmf"/><Relationship Id="rId7" Type="http://schemas.openxmlformats.org/officeDocument/2006/relationships/image" Target="../media/image8.wmf"/><Relationship Id="rId2" Type="http://schemas.openxmlformats.org/officeDocument/2006/relationships/image" Target="../media/image3.wmf"/><Relationship Id="rId1" Type="http://schemas.openxmlformats.org/officeDocument/2006/relationships/image" Target="../media/image2.wmf"/><Relationship Id="rId6" Type="http://schemas.openxmlformats.org/officeDocument/2006/relationships/image" Target="../media/image7.wmf"/><Relationship Id="rId5" Type="http://schemas.openxmlformats.org/officeDocument/2006/relationships/image" Target="../media/image6.wmf"/><Relationship Id="rId10" Type="http://schemas.openxmlformats.org/officeDocument/2006/relationships/image" Target="../media/image11.wmf"/><Relationship Id="rId4" Type="http://schemas.openxmlformats.org/officeDocument/2006/relationships/image" Target="../media/image5.wmf"/><Relationship Id="rId9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image" Target="../media/image15.wmf"/><Relationship Id="rId7" Type="http://schemas.openxmlformats.org/officeDocument/2006/relationships/image" Target="../media/image19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Relationship Id="rId6" Type="http://schemas.openxmlformats.org/officeDocument/2006/relationships/image" Target="../media/image18.wmf"/><Relationship Id="rId5" Type="http://schemas.openxmlformats.org/officeDocument/2006/relationships/image" Target="../media/image17.wmf"/><Relationship Id="rId10" Type="http://schemas.openxmlformats.org/officeDocument/2006/relationships/image" Target="../media/image11.wmf"/><Relationship Id="rId4" Type="http://schemas.openxmlformats.org/officeDocument/2006/relationships/image" Target="../media/image16.wmf"/><Relationship Id="rId9" Type="http://schemas.openxmlformats.org/officeDocument/2006/relationships/image" Target="../media/image21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0.67404</cdr:x>
      <cdr:y>0.26437</cdr:y>
    </cdr:from>
    <cdr:to>
      <cdr:x>0.82489</cdr:x>
      <cdr:y>0.74493</cdr:y>
    </cdr:to>
    <cdr:sp macro="" textlink="">
      <cdr:nvSpPr>
        <cdr:cNvPr id="3" name="TextBox 60"/>
        <cdr:cNvSpPr txBox="1"/>
      </cdr:nvSpPr>
      <cdr:spPr>
        <a:xfrm xmlns:a="http://schemas.openxmlformats.org/drawingml/2006/main" rot="3766197">
          <a:off x="1317765" y="901428"/>
          <a:ext cx="1034257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i="0" dirty="0" smtClean="0">
              <a:latin typeface="Cambria Math"/>
              <a:ea typeface="Cambria Math"/>
            </a:rPr>
            <a:t>𝜏</a:t>
          </a:r>
          <a:r>
            <a:rPr lang="ru-RU" b="0" i="0" dirty="0" smtClean="0">
              <a:latin typeface="Cambria Math"/>
              <a:ea typeface="Cambria Math"/>
            </a:rPr>
            <a:t>=𝛼</a:t>
          </a:r>
          <a:r>
            <a:rPr lang="en-US" b="0" i="0" dirty="0" smtClean="0">
              <a:latin typeface="Cambria Math"/>
              <a:ea typeface="Cambria Math"/>
            </a:rPr>
            <a:t>𝑝</a:t>
          </a:r>
          <a:r>
            <a:rPr lang="en-US" dirty="0" smtClean="0">
              <a:latin typeface="Cambria Math"/>
              <a:ea typeface="Cambria Math"/>
            </a:rPr>
            <a:t>+Y</a:t>
          </a:r>
          <a:endParaRPr lang="ru-RU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1B54D3-A629-4CE9-90C5-33527E47BC1A}" type="datetimeFigureOut">
              <a:rPr lang="ru-RU" smtClean="0"/>
              <a:t>05.06.2019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2B6E0-FB87-4712-B5D8-879D4FC72C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6229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4341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</a:defRPr>
            </a:lvl1pPr>
            <a:lvl2pPr marL="685817" indent="-263776" defTabSz="854341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</a:defRPr>
            </a:lvl2pPr>
            <a:lvl3pPr marL="1055103" indent="-211021" defTabSz="854341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</a:defRPr>
            </a:lvl3pPr>
            <a:lvl4pPr marL="1477145" indent="-211021" defTabSz="854341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</a:defRPr>
            </a:lvl4pPr>
            <a:lvl5pPr marL="1899186" indent="-211021" defTabSz="854341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</a:defRPr>
            </a:lvl5pPr>
            <a:lvl6pPr marL="2321227" indent="-211021" defTabSz="85434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</a:defRPr>
            </a:lvl6pPr>
            <a:lvl7pPr marL="2743269" indent="-211021" defTabSz="85434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</a:defRPr>
            </a:lvl7pPr>
            <a:lvl8pPr marL="3165310" indent="-211021" defTabSz="85434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</a:defRPr>
            </a:lvl8pPr>
            <a:lvl9pPr marL="3587351" indent="-211021" defTabSz="85434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A343F52-54EA-4D3C-A114-DFDCCAE3E230}" type="slidenum">
              <a:rPr lang="ru-RU" altLang="ru-RU" smtClean="0"/>
              <a:pPr eaLnBrk="1" hangingPunct="1">
                <a:spcBef>
                  <a:spcPct val="0"/>
                </a:spcBef>
              </a:pPr>
              <a:t>4</a:t>
            </a:fld>
            <a:endParaRPr lang="ru-RU" altLang="ru-RU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solidFill>
            <a:srgbClr val="FFFFFF"/>
          </a:solidFill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525" y="4342939"/>
            <a:ext cx="5026951" cy="41145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8C60C-6333-459E-9F3E-2D74C0139412}" type="datetimeFigureOut">
              <a:rPr lang="ru-RU" smtClean="0"/>
              <a:t>05.06.2019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BF8F0-192E-48D7-9564-726C6FDC46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6195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8C60C-6333-459E-9F3E-2D74C0139412}" type="datetimeFigureOut">
              <a:rPr lang="ru-RU" smtClean="0"/>
              <a:t>05.06.2019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BF8F0-192E-48D7-9564-726C6FDC46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094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8C60C-6333-459E-9F3E-2D74C0139412}" type="datetimeFigureOut">
              <a:rPr lang="ru-RU" smtClean="0"/>
              <a:t>05.06.2019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BF8F0-192E-48D7-9564-726C6FDC46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6158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8C60C-6333-459E-9F3E-2D74C0139412}" type="datetimeFigureOut">
              <a:rPr lang="ru-RU" smtClean="0"/>
              <a:t>05.06.2019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BF8F0-192E-48D7-9564-726C6FDC46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4891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8C60C-6333-459E-9F3E-2D74C0139412}" type="datetimeFigureOut">
              <a:rPr lang="ru-RU" smtClean="0"/>
              <a:t>05.06.2019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BF8F0-192E-48D7-9564-726C6FDC46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3447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8C60C-6333-459E-9F3E-2D74C0139412}" type="datetimeFigureOut">
              <a:rPr lang="ru-RU" smtClean="0"/>
              <a:t>05.06.2019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BF8F0-192E-48D7-9564-726C6FDC46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952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8C60C-6333-459E-9F3E-2D74C0139412}" type="datetimeFigureOut">
              <a:rPr lang="ru-RU" smtClean="0"/>
              <a:t>05.06.2019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BF8F0-192E-48D7-9564-726C6FDC46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2392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8C60C-6333-459E-9F3E-2D74C0139412}" type="datetimeFigureOut">
              <a:rPr lang="ru-RU" smtClean="0"/>
              <a:t>05.06.2019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BF8F0-192E-48D7-9564-726C6FDC46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835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8C60C-6333-459E-9F3E-2D74C0139412}" type="datetimeFigureOut">
              <a:rPr lang="ru-RU" smtClean="0"/>
              <a:t>05.06.2019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BF8F0-192E-48D7-9564-726C6FDC46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979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8C60C-6333-459E-9F3E-2D74C0139412}" type="datetimeFigureOut">
              <a:rPr lang="ru-RU" smtClean="0"/>
              <a:t>05.06.2019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BF8F0-192E-48D7-9564-726C6FDC46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0380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8C60C-6333-459E-9F3E-2D74C0139412}" type="datetimeFigureOut">
              <a:rPr lang="ru-RU" smtClean="0"/>
              <a:t>05.06.2019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BF8F0-192E-48D7-9564-726C6FDC46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908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08C60C-6333-459E-9F3E-2D74C0139412}" type="datetimeFigureOut">
              <a:rPr lang="ru-RU" smtClean="0"/>
              <a:t>05.06.2019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BF8F0-192E-48D7-9564-726C6FDC46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2864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7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76.png"/><Relationship Id="rId7" Type="http://schemas.openxmlformats.org/officeDocument/2006/relationships/image" Target="../media/image2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77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0.png"/><Relationship Id="rId3" Type="http://schemas.openxmlformats.org/officeDocument/2006/relationships/chart" Target="../charts/chart2.xml"/><Relationship Id="rId7" Type="http://schemas.openxmlformats.org/officeDocument/2006/relationships/image" Target="../media/image34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32.png"/><Relationship Id="rId4" Type="http://schemas.openxmlformats.org/officeDocument/2006/relationships/image" Target="../media/image81.png"/><Relationship Id="rId9" Type="http://schemas.openxmlformats.org/officeDocument/2006/relationships/image" Target="../media/image8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6.wmf"/><Relationship Id="rId18" Type="http://schemas.openxmlformats.org/officeDocument/2006/relationships/oleObject" Target="../embeddings/oleObject8.bin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10.wmf"/><Relationship Id="rId7" Type="http://schemas.openxmlformats.org/officeDocument/2006/relationships/image" Target="../media/image3.wmf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8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7.bin"/><Relationship Id="rId20" Type="http://schemas.openxmlformats.org/officeDocument/2006/relationships/oleObject" Target="../embeddings/oleObject9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5.wmf"/><Relationship Id="rId24" Type="http://schemas.openxmlformats.org/officeDocument/2006/relationships/image" Target="../media/image12.jpeg"/><Relationship Id="rId5" Type="http://schemas.openxmlformats.org/officeDocument/2006/relationships/image" Target="../media/image2.wmf"/><Relationship Id="rId15" Type="http://schemas.openxmlformats.org/officeDocument/2006/relationships/image" Target="../media/image7.wmf"/><Relationship Id="rId23" Type="http://schemas.openxmlformats.org/officeDocument/2006/relationships/image" Target="../media/image11.wmf"/><Relationship Id="rId10" Type="http://schemas.openxmlformats.org/officeDocument/2006/relationships/oleObject" Target="../embeddings/oleObject4.bin"/><Relationship Id="rId19" Type="http://schemas.openxmlformats.org/officeDocument/2006/relationships/image" Target="../media/image9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4.wmf"/><Relationship Id="rId14" Type="http://schemas.openxmlformats.org/officeDocument/2006/relationships/oleObject" Target="../embeddings/oleObject6.bin"/><Relationship Id="rId22" Type="http://schemas.openxmlformats.org/officeDocument/2006/relationships/oleObject" Target="../embeddings/oleObject10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13" Type="http://schemas.openxmlformats.org/officeDocument/2006/relationships/oleObject" Target="../embeddings/oleObject16.bin"/><Relationship Id="rId18" Type="http://schemas.openxmlformats.org/officeDocument/2006/relationships/image" Target="../media/image20.wmf"/><Relationship Id="rId3" Type="http://schemas.openxmlformats.org/officeDocument/2006/relationships/oleObject" Target="../embeddings/oleObject11.bin"/><Relationship Id="rId21" Type="http://schemas.openxmlformats.org/officeDocument/2006/relationships/oleObject" Target="../embeddings/oleObject20.bin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17.wmf"/><Relationship Id="rId17" Type="http://schemas.openxmlformats.org/officeDocument/2006/relationships/oleObject" Target="../embeddings/oleObject18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9.wmf"/><Relationship Id="rId20" Type="http://schemas.openxmlformats.org/officeDocument/2006/relationships/image" Target="../media/image21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14.wmf"/><Relationship Id="rId11" Type="http://schemas.openxmlformats.org/officeDocument/2006/relationships/oleObject" Target="../embeddings/oleObject15.bin"/><Relationship Id="rId5" Type="http://schemas.openxmlformats.org/officeDocument/2006/relationships/oleObject" Target="../embeddings/oleObject12.bin"/><Relationship Id="rId15" Type="http://schemas.openxmlformats.org/officeDocument/2006/relationships/oleObject" Target="../embeddings/oleObject17.bin"/><Relationship Id="rId23" Type="http://schemas.openxmlformats.org/officeDocument/2006/relationships/image" Target="../media/image12.jpeg"/><Relationship Id="rId10" Type="http://schemas.openxmlformats.org/officeDocument/2006/relationships/image" Target="../media/image16.wmf"/><Relationship Id="rId19" Type="http://schemas.openxmlformats.org/officeDocument/2006/relationships/oleObject" Target="../embeddings/oleObject19.bin"/><Relationship Id="rId4" Type="http://schemas.openxmlformats.org/officeDocument/2006/relationships/image" Target="../media/image13.wmf"/><Relationship Id="rId9" Type="http://schemas.openxmlformats.org/officeDocument/2006/relationships/oleObject" Target="../embeddings/oleObject14.bin"/><Relationship Id="rId14" Type="http://schemas.openxmlformats.org/officeDocument/2006/relationships/image" Target="../media/image18.wmf"/><Relationship Id="rId22" Type="http://schemas.openxmlformats.org/officeDocument/2006/relationships/image" Target="../media/image11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124744"/>
            <a:ext cx="88569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Учет заданного рельефа поверхности и сферичности при численном моделировании процессов деформации в земной </a:t>
            </a:r>
            <a:r>
              <a:rPr lang="ru-RU" sz="2800" b="1" dirty="0" smtClean="0">
                <a:solidFill>
                  <a:srgbClr val="002060"/>
                </a:solidFill>
              </a:rPr>
              <a:t>коре</a:t>
            </a:r>
            <a:endParaRPr lang="en-US" sz="28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</a:rPr>
              <a:t>Некоторые проблемы численного моделирования</a:t>
            </a:r>
            <a:endParaRPr lang="ru-RU" sz="2800" i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8374" y="3806619"/>
            <a:ext cx="81924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>
                <a:solidFill>
                  <a:srgbClr val="002060"/>
                </a:solidFill>
              </a:rPr>
              <a:t>Ю.П. Стефанов</a:t>
            </a:r>
            <a:r>
              <a:rPr lang="ru-RU" sz="2200" b="1" i="1" baseline="30000" dirty="0">
                <a:solidFill>
                  <a:srgbClr val="002060"/>
                </a:solidFill>
              </a:rPr>
              <a:t>1,2</a:t>
            </a:r>
            <a:r>
              <a:rPr lang="ru-RU" sz="2200" b="1" i="1" dirty="0">
                <a:solidFill>
                  <a:srgbClr val="002060"/>
                </a:solidFill>
              </a:rPr>
              <a:t>, Р.А. Бакеев</a:t>
            </a:r>
            <a:r>
              <a:rPr lang="ru-RU" sz="2200" b="1" i="1" baseline="30000" dirty="0">
                <a:solidFill>
                  <a:srgbClr val="002060"/>
                </a:solidFill>
              </a:rPr>
              <a:t>2,1</a:t>
            </a:r>
            <a:r>
              <a:rPr lang="ru-RU" sz="2200" b="1" i="1" dirty="0">
                <a:solidFill>
                  <a:srgbClr val="002060"/>
                </a:solidFill>
              </a:rPr>
              <a:t>, В.Д. Суворов</a:t>
            </a:r>
            <a:r>
              <a:rPr lang="ru-RU" sz="2200" b="1" i="1" baseline="30000" dirty="0">
                <a:solidFill>
                  <a:srgbClr val="002060"/>
                </a:solidFill>
              </a:rPr>
              <a:t>1</a:t>
            </a:r>
            <a:r>
              <a:rPr lang="ru-RU" sz="2200" b="1" i="1" dirty="0">
                <a:solidFill>
                  <a:srgbClr val="002060"/>
                </a:solidFill>
              </a:rPr>
              <a:t>, Е.А. </a:t>
            </a:r>
            <a:r>
              <a:rPr lang="ru-RU" sz="2200" b="1" i="1" dirty="0" smtClean="0">
                <a:solidFill>
                  <a:srgbClr val="002060"/>
                </a:solidFill>
              </a:rPr>
              <a:t>Мельник</a:t>
            </a:r>
            <a:r>
              <a:rPr lang="ru-RU" sz="2200" b="1" i="1" baseline="30000" dirty="0" smtClean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38901" y="4437112"/>
            <a:ext cx="7128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aseline="30000" dirty="0" smtClean="0">
                <a:solidFill>
                  <a:srgbClr val="002060"/>
                </a:solidFill>
              </a:rPr>
              <a:t>1 </a:t>
            </a:r>
            <a:r>
              <a:rPr lang="ru-RU" dirty="0" smtClean="0">
                <a:solidFill>
                  <a:srgbClr val="002060"/>
                </a:solidFill>
              </a:rPr>
              <a:t>Институт нефтегазовой геологии и геофизики СО РАН, Новосибирск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baseline="30000" dirty="0" smtClean="0">
                <a:solidFill>
                  <a:srgbClr val="002060"/>
                </a:solidFill>
              </a:rPr>
              <a:t>2 </a:t>
            </a:r>
            <a:r>
              <a:rPr lang="ru-RU" dirty="0" smtClean="0">
                <a:solidFill>
                  <a:srgbClr val="002060"/>
                </a:solidFill>
              </a:rPr>
              <a:t>Институт физики прочности и материаловедения СО РАН, Томск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5523" y="6093296"/>
            <a:ext cx="5553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Триггерные эффекты в </a:t>
            </a:r>
            <a:r>
              <a:rPr lang="ru-RU" b="1" dirty="0" err="1" smtClean="0">
                <a:solidFill>
                  <a:srgbClr val="002060"/>
                </a:solidFill>
              </a:rPr>
              <a:t>геосистемах</a:t>
            </a:r>
            <a:r>
              <a:rPr lang="ru-RU" b="1" dirty="0" smtClean="0">
                <a:solidFill>
                  <a:srgbClr val="002060"/>
                </a:solidFill>
              </a:rPr>
              <a:t> - 2019 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21217" y="6021288"/>
            <a:ext cx="877126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20857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7983" y="116632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Заданная геометрия среды. Рельеф и неоднородности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179512" y="476672"/>
            <a:ext cx="885698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I:\Doci_2019\Бакеев\5-май\2019_Duchkov_diapir\disp_regeom_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79" y="4048984"/>
            <a:ext cx="2520000" cy="233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I:\Doci_2019\Бакеев\5-май\2019_Duchkov_diapir\disp_settl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63" y="933807"/>
            <a:ext cx="2520000" cy="232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:\Doci_2019\Бакеев\5-май\2019_Duchkov_diapir\press_regeom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112" y="4001324"/>
            <a:ext cx="2520000" cy="2398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I:\Doci_2019\Бакеев\5-май\2019_Duchkov_diapir\press_settl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111" y="893401"/>
            <a:ext cx="2520000" cy="2393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:\Doci_2019\Бакеев\5-май\2019_Duchkov_diapir\tau_settl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887933"/>
            <a:ext cx="2520000" cy="242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I:\Doci_2019\Бакеев\5-май\2019_Duchkov_diapir\tau_regeom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046919"/>
            <a:ext cx="2520000" cy="236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053395" y="6409913"/>
            <a:ext cx="60682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</a:rPr>
              <a:t>Вертикальные смещения и напряжения после задания гравитации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66953" y="3284984"/>
            <a:ext cx="60682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</a:rPr>
              <a:t>Вертикальные смещения и напряжения после задания гравитации</a:t>
            </a:r>
            <a:endParaRPr lang="ru-RU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253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7983" y="116632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Заданная геометрия среды. Рельеф и неоднородности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179512" y="476672"/>
            <a:ext cx="885698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 descr="I:\Doci_2019\Бакеев\5-май\190524\tau_disp_settl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755" y="919539"/>
            <a:ext cx="2771130" cy="241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I:\Doci_2019\Бакеев\5-май\190524\tau_disp_regeo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9" y="908720"/>
            <a:ext cx="2772952" cy="239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:\Doci_2019\Бакеев\5-май\190524\p_disp_settl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755" y="3736331"/>
            <a:ext cx="2774775" cy="238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I:\Doci_2019\Бакеев\5-май\190524\p_disp_regeom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660" y="3755943"/>
            <a:ext cx="2776597" cy="240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23528" y="548680"/>
            <a:ext cx="40340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</a:rPr>
              <a:t>С усадкой (без восстановления геометрии)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6579" y="3374738"/>
            <a:ext cx="40340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</a:rPr>
              <a:t>С восстановлением геометрии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6165304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Отклонения давления и интенсивности касательных напряжений от средних значений по глубине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2530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Rustam\AppData\Local\Microsoft\Windows\INetCache\Content.Word\sphrect03_cr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8232665" cy="94183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95536" y="44624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Влияние сферичности земли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79512" y="476672"/>
            <a:ext cx="885698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99473" y="620688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Как правило в распоряжении имеется плоский профиль, построенный по геофизическим данным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1035" y="2852936"/>
            <a:ext cx="8089024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Учет сферичности при решении задач о НДС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Построение расчетной сетки для плоского профиля в декартовой СК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Искривление сетки с учетом радиуса кривизны путем простых тригонометрических соотношений.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Задание ГУ с учетом преобразования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b="1" i="1" dirty="0" smtClean="0">
                <a:solidFill>
                  <a:srgbClr val="002060"/>
                </a:solidFill>
              </a:rPr>
              <a:t>Нет необходимости перехода в криволинейную СК, остаемся в декартовой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8770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60640" y="2780928"/>
            <a:ext cx="33478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Изменение прочности с глубиной (1– под Тянь-Шанем, 2–в межгорных впадинах и в Западно-Сибирской плите)</a:t>
            </a:r>
          </a:p>
        </p:txBody>
      </p:sp>
      <p:pic>
        <p:nvPicPr>
          <p:cNvPr id="3" name="Рисунок 2" descr="I:\Doci_2018\Интеграционные\New\strength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548680"/>
            <a:ext cx="1679064" cy="2232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48680"/>
            <a:ext cx="4896095" cy="226134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9512" y="2810026"/>
            <a:ext cx="54371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Плоская </a:t>
            </a:r>
            <a:r>
              <a:rPr lang="ru-RU" dirty="0">
                <a:solidFill>
                  <a:srgbClr val="002060"/>
                </a:solidFill>
              </a:rPr>
              <a:t>трехслойная блочная модель земной коры и верхов мантии. Даны номера блоков с различными плотностными и прочностными свойствами </a:t>
            </a:r>
          </a:p>
        </p:txBody>
      </p:sp>
      <p:pic>
        <p:nvPicPr>
          <p:cNvPr id="6" name="Picture 3" descr="I:\Doci_2019\Бакеев\5-май\17-05-2019_09-05-20\c0_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24473"/>
            <a:ext cx="8029400" cy="76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:\Doci_2019\Бакеев\5-май\17-05-2019_09-05-20\c0_pa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228107"/>
            <a:ext cx="1944216" cy="505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27582" y="5579948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Распределение </a:t>
            </a:r>
            <a:r>
              <a:rPr lang="ru-RU" dirty="0" err="1" smtClean="0">
                <a:solidFill>
                  <a:srgbClr val="002060"/>
                </a:solidFill>
              </a:rPr>
              <a:t>когезии</a:t>
            </a:r>
            <a:r>
              <a:rPr lang="ru-RU" dirty="0" smtClean="0">
                <a:solidFill>
                  <a:srgbClr val="002060"/>
                </a:solidFill>
              </a:rPr>
              <a:t> в плоской расчетной области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6355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5" name="Picture 7" descr="I:\Doci_2019\Бакеев\5-май\fig_delta\pls_sph__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71" y="1052736"/>
            <a:ext cx="8662988" cy="110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I:\Doci_2019\Бакеев\5-май\fig_delta\pls_rec__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71" y="2492896"/>
            <a:ext cx="8662988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Doci_2019\Москва_06_19\Presentation\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620688"/>
            <a:ext cx="1445619" cy="357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3717032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Распределение интенсивности пластической деформации при расчете с учетом и без учета сферичности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9159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:\Doci_2019\Бакеев\5-май\fig_delta\press_sph_pa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509" y="260648"/>
            <a:ext cx="3118815" cy="38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I:\Doci_2019\Бакеев\5-май\fig_delta\press_sph_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13" y="760760"/>
            <a:ext cx="8198930" cy="103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I:\Doci_2019\Бакеев\5-май\fig_delta\press_rec_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16832"/>
            <a:ext cx="8198930" cy="81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I:\Doci_2019\Бакеев\5-май\fig_delta\tau_sph_pa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663" y="3212977"/>
            <a:ext cx="3462005" cy="41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I:\Doci_2019\Бакеев\5-май\fig_delta\tau_sph_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27" y="3717032"/>
            <a:ext cx="8224519" cy="99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I:\Doci_2019\Бакеев\5-май\fig_delta\tau_rec_pa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609" y="4797152"/>
            <a:ext cx="3413838" cy="398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 descr="I:\Doci_2019\Бакеев\5-май\fig_delta\tau_rec_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05" y="5319217"/>
            <a:ext cx="8201942" cy="81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99780" y="2775871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Распределение давления при расчете с учетом и без учета сферичности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3311" y="6095037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Распределение интенсивности касательных напряжений при расчете с учетом и без учета сферичности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0802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:\CONFERENCE\2019\Москва_ИДГ 2019\Presentation\Рельеф_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20" y="1196752"/>
            <a:ext cx="3286125" cy="2411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I:\CONFERENCE\2019\Москва_ИДГ 2019\Presentation\Рельеф_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96752"/>
            <a:ext cx="3282950" cy="241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9592" y="3965417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Рельеф поверхности и границы </a:t>
            </a:r>
            <a:r>
              <a:rPr lang="ru-RU" dirty="0" err="1" smtClean="0">
                <a:solidFill>
                  <a:srgbClr val="002060"/>
                </a:solidFill>
              </a:rPr>
              <a:t>Мохо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>
                <a:solidFill>
                  <a:srgbClr val="002060"/>
                </a:solidFill>
              </a:rPr>
              <a:t>с учетом и без учета сферичности</a:t>
            </a:r>
          </a:p>
        </p:txBody>
      </p:sp>
    </p:spTree>
    <p:extLst>
      <p:ext uri="{BB962C8B-B14F-4D97-AF65-F5344CB8AC3E}">
        <p14:creationId xmlns:p14="http://schemas.microsoft.com/office/powerpoint/2010/main" val="34887044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7983" y="116632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Заданная геометрия среды. Рельеф и неоднородности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179512" y="549887"/>
            <a:ext cx="885698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2" name="Picture 2" descr="I:\CONFERENCE\2019\Москва_ИДГ 2019\Presentation\Tyan-Shan-Altay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659" y="764704"/>
            <a:ext cx="5999162" cy="121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I:\CONFERENCE\2019\Москва_ИДГ 2019\Presentation\Tyan-Shan-Altay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846" y="1998514"/>
            <a:ext cx="6022975" cy="125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I:\CONFERENCE\2019\Москва_ИДГ 2019\Presentation\Tyan-Shan-Altay_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659" y="3316263"/>
            <a:ext cx="6022975" cy="122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I:\CONFERENCE\2019\Москва_ИДГ 2019\Presentation\Tyan-Shan-Altay_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172" y="4540895"/>
            <a:ext cx="5986462" cy="124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236296" y="1052736"/>
            <a:ext cx="93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Symbol" panose="05050102010706020507" pitchFamily="18" charset="2"/>
              </a:rPr>
              <a:t>g</a:t>
            </a:r>
            <a:r>
              <a:rPr lang="en-US" sz="2000" baseline="30000" dirty="0" err="1" smtClean="0"/>
              <a:t>pl</a:t>
            </a:r>
            <a:endParaRPr lang="ru-RU" sz="2000" baseline="30000" dirty="0"/>
          </a:p>
        </p:txBody>
      </p:sp>
      <p:sp>
        <p:nvSpPr>
          <p:cNvPr id="9" name="TextBox 8"/>
          <p:cNvSpPr txBox="1"/>
          <p:nvPr/>
        </p:nvSpPr>
        <p:spPr>
          <a:xfrm>
            <a:off x="7236296" y="2348880"/>
            <a:ext cx="93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Symbol" panose="05050102010706020507" pitchFamily="18" charset="2"/>
              </a:rPr>
              <a:t>Dg</a:t>
            </a:r>
            <a:r>
              <a:rPr lang="en-US" sz="2000" baseline="30000" dirty="0" err="1" smtClean="0"/>
              <a:t>pl</a:t>
            </a:r>
            <a:endParaRPr lang="ru-RU" sz="2000" baseline="30000" dirty="0"/>
          </a:p>
        </p:txBody>
      </p:sp>
      <p:sp>
        <p:nvSpPr>
          <p:cNvPr id="10" name="TextBox 9"/>
          <p:cNvSpPr txBox="1"/>
          <p:nvPr/>
        </p:nvSpPr>
        <p:spPr>
          <a:xfrm>
            <a:off x="7236296" y="3748970"/>
            <a:ext cx="93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Symbol" panose="05050102010706020507" pitchFamily="18" charset="2"/>
              </a:rPr>
              <a:t>Dt</a:t>
            </a:r>
            <a:endParaRPr lang="ru-RU" sz="2000" baseline="30000" dirty="0"/>
          </a:p>
        </p:txBody>
      </p:sp>
      <p:sp>
        <p:nvSpPr>
          <p:cNvPr id="11" name="TextBox 10"/>
          <p:cNvSpPr txBox="1"/>
          <p:nvPr/>
        </p:nvSpPr>
        <p:spPr>
          <a:xfrm>
            <a:off x="7236296" y="4968577"/>
            <a:ext cx="93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Symbol" panose="05050102010706020507" pitchFamily="18" charset="2"/>
              </a:rPr>
              <a:t>D</a:t>
            </a:r>
            <a:r>
              <a:rPr lang="en-US" sz="2000" dirty="0" err="1" smtClean="0">
                <a:latin typeface="+mj-lt"/>
              </a:rPr>
              <a:t>p</a:t>
            </a:r>
            <a:endParaRPr lang="ru-RU" sz="2000" baseline="30000" dirty="0"/>
          </a:p>
        </p:txBody>
      </p:sp>
      <p:sp>
        <p:nvSpPr>
          <p:cNvPr id="5" name="TextBox 4"/>
          <p:cNvSpPr txBox="1"/>
          <p:nvPr/>
        </p:nvSpPr>
        <p:spPr>
          <a:xfrm>
            <a:off x="683568" y="5877272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Разность между значениями параметров НДС для расчетов с учетом </a:t>
            </a:r>
            <a:r>
              <a:rPr lang="ru-RU" dirty="0">
                <a:solidFill>
                  <a:srgbClr val="002060"/>
                </a:solidFill>
              </a:rPr>
              <a:t>и без </a:t>
            </a:r>
            <a:r>
              <a:rPr lang="ru-RU" dirty="0" smtClean="0">
                <a:solidFill>
                  <a:srgbClr val="002060"/>
                </a:solidFill>
              </a:rPr>
              <a:t>учета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сферичности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2530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116632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Выводы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5576" y="1196752"/>
            <a:ext cx="80648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Расчет НДС с учетом заданной геометрии может быть осуществлен при помощи итераций с возвратом сетки к первоначальной геометрии</a:t>
            </a:r>
          </a:p>
          <a:p>
            <a:pPr marL="285750" indent="-285750">
              <a:buFont typeface="Arial" pitchFamily="34" charset="0"/>
              <a:buChar char="•"/>
            </a:pPr>
            <a:endParaRPr lang="ru-RU" dirty="0">
              <a:solidFill>
                <a:srgbClr val="00206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При высокой схожести решений, полученных с учетом и без учета сферичности различие параметров НДС в локальных зонах может быть достаточно большим (10% и более), что может иметь существенное значение для оценок </a:t>
            </a:r>
            <a:r>
              <a:rPr lang="ru-RU" dirty="0" err="1" smtClean="0">
                <a:solidFill>
                  <a:srgbClr val="002060"/>
                </a:solidFill>
              </a:rPr>
              <a:t>геомеханических</a:t>
            </a:r>
            <a:r>
              <a:rPr lang="ru-RU" dirty="0" smtClean="0">
                <a:solidFill>
                  <a:srgbClr val="002060"/>
                </a:solidFill>
              </a:rPr>
              <a:t> параметров</a:t>
            </a:r>
            <a:endParaRPr lang="ru-RU" dirty="0">
              <a:solidFill>
                <a:srgbClr val="002060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79512" y="549887"/>
            <a:ext cx="885698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43667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5696" y="1916832"/>
            <a:ext cx="5688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rgbClr val="002060"/>
                </a:solidFill>
              </a:rPr>
              <a:t>Спасибо за внимание!</a:t>
            </a:r>
            <a:endParaRPr lang="ru-RU" sz="40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945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51520" y="548680"/>
                <a:ext cx="8712968" cy="51115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Font typeface="Arial" pitchFamily="34" charset="0"/>
                  <a:buChar char="•"/>
                </a:pPr>
                <a:r>
                  <a:rPr lang="ru-RU" dirty="0" smtClean="0">
                    <a:solidFill>
                      <a:srgbClr val="002060"/>
                    </a:solidFill>
                  </a:rPr>
                  <a:t>Постановка задачи;</a:t>
                </a:r>
              </a:p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Font typeface="Arial" pitchFamily="34" charset="0"/>
                  <a:buChar char="•"/>
                </a:pPr>
                <a:r>
                  <a:rPr lang="ru-RU" dirty="0" smtClean="0">
                    <a:solidFill>
                      <a:srgbClr val="002060"/>
                    </a:solidFill>
                  </a:rPr>
                  <a:t>Выбор модели и задание параметров;</a:t>
                </a:r>
                <a:endParaRPr lang="en-US" dirty="0" smtClean="0">
                  <a:solidFill>
                    <a:srgbClr val="002060"/>
                  </a:solidFill>
                </a:endParaRPr>
              </a:p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Font typeface="Arial" pitchFamily="34" charset="0"/>
                  <a:buChar char="•"/>
                </a:pPr>
                <a:r>
                  <a:rPr lang="ru-RU" dirty="0" smtClean="0">
                    <a:solidFill>
                      <a:srgbClr val="002060"/>
                    </a:solidFill>
                  </a:rPr>
                  <a:t>Задание геометрии, например:</a:t>
                </a:r>
              </a:p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Font typeface="Arial" pitchFamily="34" charset="0"/>
                  <a:buChar char="•"/>
                </a:pPr>
                <a:endParaRPr lang="ru-RU" dirty="0">
                  <a:solidFill>
                    <a:srgbClr val="002060"/>
                  </a:solidFill>
                </a:endParaRPr>
              </a:p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Font typeface="Arial" pitchFamily="34" charset="0"/>
                  <a:buChar char="•"/>
                </a:pPr>
                <a:endParaRPr lang="ru-RU" dirty="0" smtClean="0">
                  <a:solidFill>
                    <a:srgbClr val="002060"/>
                  </a:solidFill>
                </a:endParaRPr>
              </a:p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Font typeface="Arial" pitchFamily="34" charset="0"/>
                  <a:buChar char="•"/>
                </a:pPr>
                <a:endParaRPr lang="ru-RU" dirty="0">
                  <a:solidFill>
                    <a:srgbClr val="002060"/>
                  </a:solidFill>
                </a:endParaRPr>
              </a:p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Font typeface="Arial" pitchFamily="34" charset="0"/>
                  <a:buChar char="•"/>
                </a:pPr>
                <a:r>
                  <a:rPr lang="ru-RU" dirty="0" smtClean="0">
                    <a:solidFill>
                      <a:srgbClr val="002060"/>
                    </a:solidFill>
                  </a:rPr>
                  <a:t>Начальные условия: как правило, среда </a:t>
                </a:r>
                <a:r>
                  <a:rPr lang="ru-RU" b="1" dirty="0" smtClean="0">
                    <a:solidFill>
                      <a:srgbClr val="002060"/>
                    </a:solidFill>
                  </a:rPr>
                  <a:t>уже находится </a:t>
                </a:r>
                <a:r>
                  <a:rPr lang="ru-RU" dirty="0" smtClean="0">
                    <a:solidFill>
                      <a:srgbClr val="002060"/>
                    </a:solidFill>
                  </a:rPr>
                  <a:t>под действием силы тяжести;</a:t>
                </a:r>
              </a:p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Font typeface="Arial" pitchFamily="34" charset="0"/>
                  <a:buChar char="•"/>
                </a:pPr>
                <a:r>
                  <a:rPr lang="ru-RU" dirty="0" smtClean="0">
                    <a:solidFill>
                      <a:srgbClr val="002060"/>
                    </a:solidFill>
                  </a:rPr>
                  <a:t>Граничные условия: например, смещения или </a:t>
                </a:r>
                <a:r>
                  <a:rPr lang="ru-RU" dirty="0">
                    <a:solidFill>
                      <a:srgbClr val="002060"/>
                    </a:solidFill>
                  </a:rPr>
                  <a:t>тектонические </a:t>
                </a:r>
                <a:r>
                  <a:rPr lang="ru-RU" dirty="0" smtClean="0">
                    <a:solidFill>
                      <a:srgbClr val="002060"/>
                    </a:solidFill>
                  </a:rPr>
                  <a:t>силы;</a:t>
                </a:r>
              </a:p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Font typeface="Arial" pitchFamily="34" charset="0"/>
                  <a:buChar char="•"/>
                </a:pPr>
                <a:r>
                  <a:rPr lang="ru-RU" dirty="0" smtClean="0">
                    <a:solidFill>
                      <a:srgbClr val="002060"/>
                    </a:solidFill>
                  </a:rPr>
                  <a:t>Этапы решения:</a:t>
                </a:r>
              </a:p>
              <a:p>
                <a:pPr marL="628650" indent="-285750">
                  <a:spcBef>
                    <a:spcPts val="600"/>
                  </a:spcBef>
                  <a:spcAft>
                    <a:spcPts val="600"/>
                  </a:spcAft>
                  <a:buFont typeface="Wingdings" pitchFamily="2" charset="2"/>
                  <a:buChar char="Ø"/>
                </a:pPr>
                <a:r>
                  <a:rPr lang="ru-RU" dirty="0" smtClean="0">
                    <a:solidFill>
                      <a:srgbClr val="002060"/>
                    </a:solidFill>
                  </a:rPr>
                  <a:t>Начальное состояние: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𝑦</m:t>
                        </m:r>
                      </m:sub>
                    </m:sSub>
                    <m:d>
                      <m:dPr>
                        <m:ctrlPr>
                          <a:rPr lang="ru-RU" i="1">
                            <a:latin typeface="Cambria Math"/>
                          </a:rPr>
                        </m:ctrlPr>
                      </m:dPr>
                      <m:e>
                        <m:r>
                          <a:rPr lang="ru-RU" i="1">
                            <a:latin typeface="Cambria Math"/>
                          </a:rPr>
                          <m:t>𝑦</m:t>
                        </m:r>
                      </m:e>
                    </m:d>
                    <m:r>
                      <a:rPr lang="ru-RU" i="1">
                        <a:latin typeface="Cambria Math"/>
                      </a:rPr>
                      <m:t>=−</m:t>
                    </m:r>
                    <m:r>
                      <a:rPr lang="ru-RU" i="1">
                        <a:latin typeface="Cambria Math"/>
                      </a:rPr>
                      <m:t>𝑔</m:t>
                    </m:r>
                    <m:nary>
                      <m:naryPr>
                        <m:limLoc m:val="subSup"/>
                        <m:ctrlPr>
                          <a:rPr lang="ru-RU" i="1">
                            <a:latin typeface="Cambria Math"/>
                          </a:rPr>
                        </m:ctrlPr>
                      </m:naryPr>
                      <m:sub>
                        <m:r>
                          <a:rPr lang="ru-RU" i="1">
                            <a:latin typeface="Cambria Math"/>
                          </a:rPr>
                          <m:t>0</m:t>
                        </m:r>
                      </m:sub>
                      <m:sup>
                        <m:r>
                          <a:rPr lang="ru-RU" i="1">
                            <a:latin typeface="Cambria Math"/>
                          </a:rPr>
                          <m:t>𝐻</m:t>
                        </m:r>
                      </m:sup>
                      <m:e>
                        <m:r>
                          <a:rPr lang="ru-RU" i="1">
                            <a:latin typeface="Cambria Math"/>
                          </a:rPr>
                          <m:t>𝜌</m:t>
                        </m:r>
                        <m:d>
                          <m:dPr>
                            <m:ctrlPr>
                              <a:rPr lang="ru-RU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ru-RU" i="1">
                                <a:latin typeface="Cambria Math"/>
                              </a:rPr>
                              <m:t>𝑦</m:t>
                            </m:r>
                          </m:e>
                        </m:d>
                        <m:r>
                          <a:rPr lang="ru-RU" i="1">
                            <a:latin typeface="Cambria Math"/>
                          </a:rPr>
                          <m:t>𝑑𝑦</m:t>
                        </m:r>
                        <m:r>
                          <a:rPr lang="ru-RU" i="1">
                            <a:latin typeface="Cambria Math"/>
                          </a:rPr>
                          <m:t>;   </m:t>
                        </m:r>
                      </m:e>
                    </m:nary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𝑥</m:t>
                        </m:r>
                      </m:sub>
                    </m:sSub>
                    <m:d>
                      <m:dPr>
                        <m:ctrlPr>
                          <a:rPr lang="ru-RU" i="1">
                            <a:latin typeface="Cambria Math"/>
                          </a:rPr>
                        </m:ctrlPr>
                      </m:dPr>
                      <m:e>
                        <m:r>
                          <a:rPr lang="ru-RU" i="1">
                            <a:latin typeface="Cambria Math"/>
                          </a:rPr>
                          <m:t>𝑦</m:t>
                        </m:r>
                      </m:e>
                    </m:d>
                    <m:r>
                      <a:rPr lang="ru-RU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/>
                          </a:rPr>
                          <m:t>𝜉𝜎</m:t>
                        </m:r>
                      </m:e>
                      <m:sub>
                        <m:r>
                          <a:rPr lang="ru-RU" i="1">
                            <a:latin typeface="Cambria Math"/>
                          </a:rPr>
                          <m:t>𝑦</m:t>
                        </m:r>
                      </m:sub>
                    </m:sSub>
                    <m:d>
                      <m:dPr>
                        <m:ctrlPr>
                          <a:rPr lang="ru-RU" i="1">
                            <a:latin typeface="Cambria Math"/>
                          </a:rPr>
                        </m:ctrlPr>
                      </m:dPr>
                      <m:e>
                        <m:r>
                          <a:rPr lang="ru-RU" i="1">
                            <a:latin typeface="Cambria Math"/>
                          </a:rPr>
                          <m:t>𝑦</m:t>
                        </m:r>
                      </m:e>
                    </m:d>
                    <m:r>
                      <a:rPr lang="ru-RU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i="1">
                            <a:latin typeface="Cambria Math"/>
                          </a:rPr>
                          <m:t>𝜈</m:t>
                        </m:r>
                      </m:num>
                      <m:den>
                        <m:r>
                          <a:rPr lang="ru-RU" i="1">
                            <a:latin typeface="Cambria Math"/>
                          </a:rPr>
                          <m:t>1−</m:t>
                        </m:r>
                        <m:r>
                          <a:rPr lang="ru-RU" i="1">
                            <a:latin typeface="Cambria Math"/>
                          </a:rPr>
                          <m:t>𝜈</m:t>
                        </m:r>
                      </m:den>
                    </m:f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/>
                          </a:rPr>
                          <m:t>𝜎</m:t>
                        </m:r>
                      </m:e>
                      <m:sub>
                        <m:r>
                          <a:rPr lang="ru-RU" i="1">
                            <a:latin typeface="Cambria Math"/>
                          </a:rPr>
                          <m:t>𝑦</m:t>
                        </m:r>
                      </m:sub>
                    </m:sSub>
                    <m:r>
                      <a:rPr lang="ru-RU" i="1">
                        <a:latin typeface="Cambria Math"/>
                      </a:rPr>
                      <m:t>(</m:t>
                    </m:r>
                    <m:r>
                      <a:rPr lang="ru-RU" i="1">
                        <a:latin typeface="Cambria Math"/>
                      </a:rPr>
                      <m:t>𝑦</m:t>
                    </m:r>
                    <m:r>
                      <a:rPr lang="ru-RU" i="1">
                        <a:latin typeface="Cambria Math"/>
                      </a:rPr>
                      <m:t>)</m:t>
                    </m:r>
                  </m:oMath>
                </a14:m>
                <a:endParaRPr lang="ru-RU" dirty="0"/>
              </a:p>
              <a:p>
                <a:pPr marL="628650" indent="-285750">
                  <a:spcBef>
                    <a:spcPts val="600"/>
                  </a:spcBef>
                  <a:spcAft>
                    <a:spcPts val="600"/>
                  </a:spcAft>
                  <a:buFont typeface="Wingdings" pitchFamily="2" charset="2"/>
                  <a:buChar char="Ø"/>
                </a:pPr>
                <a:r>
                  <a:rPr lang="ru-RU" dirty="0" err="1" smtClean="0">
                    <a:solidFill>
                      <a:srgbClr val="002060"/>
                    </a:solidFill>
                  </a:rPr>
                  <a:t>Нагружение</a:t>
                </a:r>
                <a:r>
                  <a:rPr lang="ru-RU" dirty="0" smtClean="0">
                    <a:solidFill>
                      <a:srgbClr val="002060"/>
                    </a:solidFill>
                  </a:rPr>
                  <a:t>: 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𝑥</m:t>
                        </m:r>
                      </m:sub>
                    </m:sSub>
                    <m:sSub>
                      <m:sSubPr>
                        <m:ctrlPr>
                          <a:rPr lang="ru-RU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|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𝐺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rgbClr val="002060"/>
                    </a:solidFill>
                  </a:rPr>
                  <a:t>(t), </a:t>
                </a:r>
                <a:r>
                  <a:rPr lang="ru-RU" dirty="0" smtClean="0">
                    <a:solidFill>
                      <a:srgbClr val="002060"/>
                    </a:solidFill>
                  </a:rPr>
                  <a:t>или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/>
                            <a:ea typeface="Cambria Math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𝑖𝑗</m:t>
                        </m:r>
                      </m:sub>
                    </m:sSub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𝑛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𝑗</m:t>
                        </m:r>
                      </m:sub>
                    </m:sSub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|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𝐷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endParaRPr lang="ru-RU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548680"/>
                <a:ext cx="8712968" cy="5111528"/>
              </a:xfrm>
              <a:prstGeom prst="rect">
                <a:avLst/>
              </a:prstGeom>
              <a:blipFill rotWithShape="1">
                <a:blip r:embed="rId2"/>
                <a:stretch>
                  <a:fillRect l="-420" t="-596" b="-524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C:\Doci_2019\Москва_06_19\Presentation\st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857" y="1865064"/>
            <a:ext cx="6784976" cy="113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06311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10532" y="-256768"/>
            <a:ext cx="92545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/>
          </a:p>
          <a:p>
            <a:pPr algn="ctr"/>
            <a:r>
              <a:rPr lang="ru-RU" sz="2800" b="1" dirty="0">
                <a:solidFill>
                  <a:srgbClr val="C00000"/>
                </a:solidFill>
              </a:rPr>
              <a:t>Влияние прочностных и реологических свойств среды на строение надвиговых деформационных структур</a:t>
            </a:r>
          </a:p>
          <a:p>
            <a:endParaRPr lang="ru-RU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-1046549" y="1279713"/>
            <a:ext cx="11254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/>
              <a:t>Институт нефтегазовой геологии и геофизики СО РАН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1" y="931415"/>
            <a:ext cx="9144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rgbClr val="0070C0"/>
                </a:solidFill>
              </a:rPr>
              <a:t>А.А. </a:t>
            </a:r>
            <a:r>
              <a:rPr lang="ru-RU" sz="2000" b="1" i="1" dirty="0" smtClean="0">
                <a:solidFill>
                  <a:srgbClr val="0070C0"/>
                </a:solidFill>
              </a:rPr>
              <a:t>Татаурова, </a:t>
            </a:r>
            <a:r>
              <a:rPr lang="ru-RU" sz="2000" b="1" i="1" dirty="0" err="1">
                <a:solidFill>
                  <a:srgbClr val="0070C0"/>
                </a:solidFill>
              </a:rPr>
              <a:t>Ю.П.</a:t>
            </a:r>
            <a:r>
              <a:rPr lang="ru-RU" sz="2000" b="1" i="1" dirty="0" err="1" smtClean="0">
                <a:solidFill>
                  <a:srgbClr val="0070C0"/>
                </a:solidFill>
              </a:rPr>
              <a:t>Стефанов</a:t>
            </a:r>
            <a:r>
              <a:rPr lang="ru-RU" sz="2000" b="1" i="1" dirty="0" smtClean="0">
                <a:solidFill>
                  <a:srgbClr val="0070C0"/>
                </a:solidFill>
              </a:rPr>
              <a:t> </a:t>
            </a:r>
            <a:endParaRPr lang="ru-RU" sz="2000" b="1" i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" y="6307012"/>
            <a:ext cx="9144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</a:rPr>
              <a:t>Триггерные эффекты в </a:t>
            </a:r>
            <a:r>
              <a:rPr lang="ru-RU" sz="1600" dirty="0" err="1">
                <a:solidFill>
                  <a:srgbClr val="002060"/>
                </a:solidFill>
              </a:rPr>
              <a:t>геосистемах</a:t>
            </a:r>
            <a:r>
              <a:rPr lang="ru-RU" sz="1600" dirty="0">
                <a:solidFill>
                  <a:srgbClr val="002060"/>
                </a:solidFill>
              </a:rPr>
              <a:t>. </a:t>
            </a:r>
            <a:endParaRPr lang="ru-RU" sz="1600" dirty="0" smtClean="0">
              <a:solidFill>
                <a:srgbClr val="002060"/>
              </a:solidFill>
            </a:endParaRPr>
          </a:p>
          <a:p>
            <a:pPr algn="ctr"/>
            <a:r>
              <a:rPr lang="ru-RU" sz="1600" dirty="0" smtClean="0">
                <a:solidFill>
                  <a:srgbClr val="002060"/>
                </a:solidFill>
              </a:rPr>
              <a:t>Июнь </a:t>
            </a:r>
            <a:r>
              <a:rPr lang="ru-RU" sz="1600" dirty="0">
                <a:solidFill>
                  <a:srgbClr val="002060"/>
                </a:solidFill>
              </a:rPr>
              <a:t>2019 г.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51209" y="1756750"/>
            <a:ext cx="8641583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Рассмотрена задача о деформировании 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слоя </a:t>
            </a:r>
            <a:r>
              <a:rPr lang="ru-RU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геосреды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 клиновидной формы лежащего на жестком основании</a:t>
            </a:r>
            <a:r>
              <a:rPr lang="ru-RU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Численно исследовано влияние трения между деформируемым слоем и основанием на формирование разломов и общее строение надвиговых деформационных структур. Предложен вариант модели с понижением базального трения при пластической деформации. Обнаружен эффект кластеризации областей с пониженным и повышенным трением, в результате чего формируется периодическое распределение коэффициента трения вместе с образованием полос локализованного сдвига. Показано различие строения надвиговых структур при постоянном и понижающемся трении. В первом случае формируются прямолинейные разломы, а наклон поверхности согласуется с теорией критического клина. При снижении трения в процессе деформации разломы имели криволинейную, похожую на </a:t>
            </a:r>
            <a:r>
              <a:rPr lang="ru-RU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листрическую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 форму. Наибольший наклон дневной поверхности оказывается в передней зоне, где формируются полосы сдвиговой деформации. Над областью, где скольжение протекает с низким трением наклон становится значительно меньшим.</a:t>
            </a:r>
          </a:p>
        </p:txBody>
      </p:sp>
    </p:spTree>
    <p:extLst>
      <p:ext uri="{BB962C8B-B14F-4D97-AF65-F5344CB8AC3E}">
        <p14:creationId xmlns:p14="http://schemas.microsoft.com/office/powerpoint/2010/main" val="366036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6672" y="-149334"/>
            <a:ext cx="5727560" cy="752475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C00000"/>
                </a:solidFill>
                <a:latin typeface="+mn-lt"/>
              </a:rPr>
              <a:t>Геологическое</a:t>
            </a:r>
            <a:r>
              <a:rPr lang="ru-RU" sz="2800" dirty="0">
                <a:solidFill>
                  <a:srgbClr val="C00000"/>
                </a:solidFill>
              </a:rPr>
              <a:t> </a:t>
            </a:r>
            <a:r>
              <a:rPr lang="ru-RU" sz="2800" dirty="0">
                <a:solidFill>
                  <a:srgbClr val="C00000"/>
                </a:solidFill>
                <a:latin typeface="+mn-lt"/>
              </a:rPr>
              <a:t>представление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3" y="940177"/>
            <a:ext cx="5949808" cy="1166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36672" y="473440"/>
            <a:ext cx="57934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  <a:cs typeface="Times New Roman" panose="02020603050405020304" pitchFamily="18" charset="0"/>
              </a:rPr>
              <a:t>Складчато-надвиговый пояс Канадских гор </a:t>
            </a:r>
            <a:r>
              <a:rPr lang="en-US" sz="1600" dirty="0">
                <a:cs typeface="Times New Roman" panose="02020603050405020304" pitchFamily="18" charset="0"/>
              </a:rPr>
              <a:t>[</a:t>
            </a:r>
            <a:r>
              <a:rPr lang="en-US" sz="1600" dirty="0" err="1">
                <a:cs typeface="Times New Roman" panose="02020603050405020304" pitchFamily="18" charset="0"/>
              </a:rPr>
              <a:t>Ollerenshaw</a:t>
            </a:r>
            <a:r>
              <a:rPr lang="en-US" sz="1600" dirty="0">
                <a:cs typeface="Times New Roman" panose="02020603050405020304" pitchFamily="18" charset="0"/>
              </a:rPr>
              <a:t>, 1978]</a:t>
            </a:r>
            <a:endParaRPr lang="ru-RU" sz="1600" dirty="0"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5781" y="4096924"/>
            <a:ext cx="39431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  <a:cs typeface="Times New Roman" panose="02020603050405020304" pitchFamily="18" charset="0"/>
              </a:rPr>
              <a:t>Классификация надвиговых систем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97167" y="4601044"/>
            <a:ext cx="25258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cs typeface="Times New Roman" panose="02020603050405020304" pitchFamily="18" charset="0"/>
              </a:rPr>
              <a:t>Чешуйчатые веера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44126" y="4145090"/>
            <a:ext cx="37222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cs typeface="Times New Roman" panose="02020603050405020304" pitchFamily="18" charset="0"/>
              </a:rPr>
              <a:t> [Boyer, Elliot, 1982]</a:t>
            </a:r>
            <a:endParaRPr lang="ru-RU" sz="1600" dirty="0"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97474" y="1690231"/>
            <a:ext cx="2357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6092750" y="658106"/>
            <a:ext cx="306335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Пример геологических разрезов через складчато-надвиговые пояса. Характерными чертами является:</a:t>
            </a:r>
          </a:p>
          <a:p>
            <a:pPr marL="342900" indent="-342900">
              <a:buAutoNum type="arabicParenR"/>
            </a:pPr>
            <a:r>
              <a:rPr lang="ru-RU" dirty="0"/>
              <a:t>клинообразная форма</a:t>
            </a:r>
          </a:p>
          <a:p>
            <a:pPr marL="342900" indent="-342900">
              <a:buAutoNum type="arabicParenR"/>
            </a:pPr>
            <a:r>
              <a:rPr lang="ru-RU" dirty="0" err="1"/>
              <a:t>детачмент</a:t>
            </a:r>
            <a:r>
              <a:rPr lang="ru-RU" dirty="0"/>
              <a:t>, по которому происходит срыв осадочной толщи </a:t>
            </a:r>
          </a:p>
          <a:p>
            <a:pPr marL="342900" indent="-342900">
              <a:buAutoNum type="arabicParenR" startAt="3"/>
            </a:pPr>
            <a:r>
              <a:rPr lang="ru-RU" dirty="0"/>
              <a:t>наличие системы надвигов (чешуйчатые веера)</a:t>
            </a:r>
          </a:p>
          <a:p>
            <a:r>
              <a:rPr lang="ru-RU" dirty="0"/>
              <a:t>      «</a:t>
            </a:r>
            <a:r>
              <a:rPr lang="ru-RU" dirty="0" err="1"/>
              <a:t>листической</a:t>
            </a:r>
            <a:r>
              <a:rPr lang="ru-RU" dirty="0"/>
              <a:t>» </a:t>
            </a:r>
            <a:r>
              <a:rPr lang="ru-RU" dirty="0" smtClean="0"/>
              <a:t>формы,</a:t>
            </a:r>
          </a:p>
          <a:p>
            <a:r>
              <a:rPr lang="ru-RU" dirty="0"/>
              <a:t> </a:t>
            </a:r>
            <a:r>
              <a:rPr lang="ru-RU" dirty="0" smtClean="0"/>
              <a:t>     которое      </a:t>
            </a:r>
            <a:r>
              <a:rPr lang="ru-RU" dirty="0"/>
              <a:t>соединены </a:t>
            </a:r>
            <a:r>
              <a:rPr lang="ru-RU" dirty="0" smtClean="0"/>
              <a:t>в</a:t>
            </a:r>
          </a:p>
          <a:p>
            <a:r>
              <a:rPr lang="ru-RU" dirty="0"/>
              <a:t> </a:t>
            </a:r>
            <a:r>
              <a:rPr lang="ru-RU" dirty="0" smtClean="0"/>
              <a:t>     основании </a:t>
            </a:r>
            <a:r>
              <a:rPr lang="ru-RU" dirty="0" err="1"/>
              <a:t>детачментом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4878179" y="4939598"/>
            <a:ext cx="41887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Надвиги можно разделить на два типа: зависимые, когда предыдущий надвиг оказывает влияние на последующий. И независимые, когда такого влияния нет. Напряженно-деформированное состояние таких систем различна.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8777" y="6273226"/>
            <a:ext cx="2165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Зависимые </a:t>
            </a:r>
            <a:r>
              <a:rPr lang="ru-RU" sz="1600" dirty="0" smtClean="0"/>
              <a:t>чешуйчатые</a:t>
            </a:r>
          </a:p>
          <a:p>
            <a:pPr algn="ctr"/>
            <a:r>
              <a:rPr lang="ru-RU" sz="1600" dirty="0" smtClean="0"/>
              <a:t>веера</a:t>
            </a:r>
            <a:endParaRPr lang="ru-RU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2416046" y="6273225"/>
            <a:ext cx="22823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Независимые </a:t>
            </a:r>
            <a:r>
              <a:rPr lang="ru-RU" sz="1600" dirty="0" smtClean="0"/>
              <a:t>чешуйчатые</a:t>
            </a:r>
          </a:p>
          <a:p>
            <a:pPr algn="ctr"/>
            <a:r>
              <a:rPr lang="ru-RU" sz="1600" dirty="0" smtClean="0"/>
              <a:t>веера</a:t>
            </a:r>
            <a:endParaRPr lang="ru-RU" sz="1600" dirty="0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24" y="5025108"/>
            <a:ext cx="1935858" cy="118389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5645" y="5164955"/>
            <a:ext cx="2292493" cy="983413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-13978" y="2175954"/>
            <a:ext cx="70318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  <a:ea typeface="Times New Roman" panose="02020603050405020304" pitchFamily="18" charset="0"/>
              </a:rPr>
              <a:t>Складчато-надвиговый пояс </a:t>
            </a:r>
            <a:r>
              <a:rPr lang="en-US" b="1" dirty="0">
                <a:solidFill>
                  <a:srgbClr val="0070C0"/>
                </a:solidFill>
                <a:ea typeface="Times New Roman" panose="02020603050405020304" pitchFamily="18" charset="0"/>
              </a:rPr>
              <a:t>Wyoming 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[</a:t>
            </a:r>
            <a:r>
              <a:rPr lang="en-US" sz="1600" dirty="0" err="1"/>
              <a:t>Pluijm</a:t>
            </a:r>
            <a:r>
              <a:rPr lang="en-US" sz="1600" dirty="0"/>
              <a:t> B.A., </a:t>
            </a:r>
            <a:r>
              <a:rPr lang="en-US" sz="1600" dirty="0" err="1"/>
              <a:t>Marshak</a:t>
            </a:r>
            <a:r>
              <a:rPr lang="en-US" sz="1600" dirty="0"/>
              <a:t>, S., 2004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] </a:t>
            </a:r>
            <a:endParaRPr lang="ru-RU" dirty="0"/>
          </a:p>
        </p:txBody>
      </p:sp>
      <p:grpSp>
        <p:nvGrpSpPr>
          <p:cNvPr id="39" name="Группа 38"/>
          <p:cNvGrpSpPr/>
          <p:nvPr/>
        </p:nvGrpSpPr>
        <p:grpSpPr>
          <a:xfrm>
            <a:off x="80645" y="2687158"/>
            <a:ext cx="5998608" cy="1191311"/>
            <a:chOff x="-1005755" y="3121598"/>
            <a:chExt cx="7361282" cy="1338415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005755" y="3121598"/>
              <a:ext cx="7361282" cy="1338415"/>
            </a:xfrm>
            <a:prstGeom prst="rect">
              <a:avLst/>
            </a:prstGeom>
          </p:spPr>
        </p:pic>
        <p:cxnSp>
          <p:nvCxnSpPr>
            <p:cNvPr id="27" name="Прямая со стрелкой 26"/>
            <p:cNvCxnSpPr/>
            <p:nvPr/>
          </p:nvCxnSpPr>
          <p:spPr>
            <a:xfrm flipH="1" flipV="1">
              <a:off x="3578088" y="3853798"/>
              <a:ext cx="536713" cy="387867"/>
            </a:xfrm>
            <a:prstGeom prst="straightConnector1">
              <a:avLst/>
            </a:prstGeom>
            <a:ln w="158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4060409" y="4041811"/>
              <a:ext cx="2276988" cy="4149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err="1">
                  <a:solidFill>
                    <a:srgbClr val="002060"/>
                  </a:solidFill>
                </a:rPr>
                <a:t>Детачмент</a:t>
              </a:r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32" name="Полилиния 31"/>
            <p:cNvSpPr/>
            <p:nvPr/>
          </p:nvSpPr>
          <p:spPr>
            <a:xfrm>
              <a:off x="-643467" y="3784599"/>
              <a:ext cx="5884334" cy="347134"/>
            </a:xfrm>
            <a:custGeom>
              <a:avLst/>
              <a:gdLst>
                <a:gd name="connsiteX0" fmla="*/ 0 w 5884334"/>
                <a:gd name="connsiteY0" fmla="*/ 347134 h 347134"/>
                <a:gd name="connsiteX1" fmla="*/ 948267 w 5884334"/>
                <a:gd name="connsiteY1" fmla="*/ 313267 h 347134"/>
                <a:gd name="connsiteX2" fmla="*/ 1854200 w 5884334"/>
                <a:gd name="connsiteY2" fmla="*/ 270934 h 347134"/>
                <a:gd name="connsiteX3" fmla="*/ 2590800 w 5884334"/>
                <a:gd name="connsiteY3" fmla="*/ 211667 h 347134"/>
                <a:gd name="connsiteX4" fmla="*/ 3217334 w 5884334"/>
                <a:gd name="connsiteY4" fmla="*/ 152400 h 347134"/>
                <a:gd name="connsiteX5" fmla="*/ 4106334 w 5884334"/>
                <a:gd name="connsiteY5" fmla="*/ 59267 h 347134"/>
                <a:gd name="connsiteX6" fmla="*/ 4732867 w 5884334"/>
                <a:gd name="connsiteY6" fmla="*/ 59267 h 347134"/>
                <a:gd name="connsiteX7" fmla="*/ 5486400 w 5884334"/>
                <a:gd name="connsiteY7" fmla="*/ 50800 h 347134"/>
                <a:gd name="connsiteX8" fmla="*/ 5698067 w 5884334"/>
                <a:gd name="connsiteY8" fmla="*/ 67734 h 347134"/>
                <a:gd name="connsiteX9" fmla="*/ 5884334 w 5884334"/>
                <a:gd name="connsiteY9" fmla="*/ 0 h 347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884334" h="347134">
                  <a:moveTo>
                    <a:pt x="0" y="347134"/>
                  </a:moveTo>
                  <a:lnTo>
                    <a:pt x="948267" y="313267"/>
                  </a:lnTo>
                  <a:lnTo>
                    <a:pt x="1854200" y="270934"/>
                  </a:lnTo>
                  <a:cubicBezTo>
                    <a:pt x="2127956" y="254001"/>
                    <a:pt x="2590800" y="211667"/>
                    <a:pt x="2590800" y="211667"/>
                  </a:cubicBezTo>
                  <a:lnTo>
                    <a:pt x="3217334" y="152400"/>
                  </a:lnTo>
                  <a:cubicBezTo>
                    <a:pt x="3469923" y="127000"/>
                    <a:pt x="3853745" y="74789"/>
                    <a:pt x="4106334" y="59267"/>
                  </a:cubicBezTo>
                  <a:cubicBezTo>
                    <a:pt x="4358923" y="43745"/>
                    <a:pt x="4732867" y="59267"/>
                    <a:pt x="4732867" y="59267"/>
                  </a:cubicBezTo>
                  <a:lnTo>
                    <a:pt x="5486400" y="50800"/>
                  </a:lnTo>
                  <a:cubicBezTo>
                    <a:pt x="5647267" y="52211"/>
                    <a:pt x="5631745" y="76201"/>
                    <a:pt x="5698067" y="67734"/>
                  </a:cubicBezTo>
                  <a:cubicBezTo>
                    <a:pt x="5764389" y="59267"/>
                    <a:pt x="5824361" y="29633"/>
                    <a:pt x="5884334" y="0"/>
                  </a:cubicBezTo>
                </a:path>
              </a:pathLst>
            </a:custGeom>
            <a:noFill/>
            <a:ln w="3492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33" name="Полилиния 32"/>
            <p:cNvSpPr/>
            <p:nvPr/>
          </p:nvSpPr>
          <p:spPr>
            <a:xfrm>
              <a:off x="5213777" y="3618992"/>
              <a:ext cx="1068491" cy="123274"/>
            </a:xfrm>
            <a:custGeom>
              <a:avLst/>
              <a:gdLst>
                <a:gd name="connsiteX0" fmla="*/ 1691 w 1068491"/>
                <a:gd name="connsiteY0" fmla="*/ 123274 h 123274"/>
                <a:gd name="connsiteX1" fmla="*/ 52491 w 1068491"/>
                <a:gd name="connsiteY1" fmla="*/ 4741 h 123274"/>
                <a:gd name="connsiteX2" fmla="*/ 348824 w 1068491"/>
                <a:gd name="connsiteY2" fmla="*/ 21674 h 123274"/>
                <a:gd name="connsiteX3" fmla="*/ 1068491 w 1068491"/>
                <a:gd name="connsiteY3" fmla="*/ 64007 h 123274"/>
                <a:gd name="connsiteX4" fmla="*/ 1068491 w 1068491"/>
                <a:gd name="connsiteY4" fmla="*/ 64007 h 123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8491" h="123274">
                  <a:moveTo>
                    <a:pt x="1691" y="123274"/>
                  </a:moveTo>
                  <a:cubicBezTo>
                    <a:pt x="-1837" y="72474"/>
                    <a:pt x="-5364" y="21674"/>
                    <a:pt x="52491" y="4741"/>
                  </a:cubicBezTo>
                  <a:cubicBezTo>
                    <a:pt x="110346" y="-12192"/>
                    <a:pt x="348824" y="21674"/>
                    <a:pt x="348824" y="21674"/>
                  </a:cubicBezTo>
                  <a:lnTo>
                    <a:pt x="1068491" y="64007"/>
                  </a:lnTo>
                  <a:lnTo>
                    <a:pt x="1068491" y="64007"/>
                  </a:ln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34" name="Полилиния 33"/>
            <p:cNvSpPr/>
            <p:nvPr/>
          </p:nvSpPr>
          <p:spPr>
            <a:xfrm>
              <a:off x="-194733" y="3251201"/>
              <a:ext cx="872066" cy="846667"/>
            </a:xfrm>
            <a:custGeom>
              <a:avLst/>
              <a:gdLst>
                <a:gd name="connsiteX0" fmla="*/ 0 w 872066"/>
                <a:gd name="connsiteY0" fmla="*/ 846667 h 846667"/>
                <a:gd name="connsiteX1" fmla="*/ 338666 w 872066"/>
                <a:gd name="connsiteY1" fmla="*/ 702733 h 846667"/>
                <a:gd name="connsiteX2" fmla="*/ 550333 w 872066"/>
                <a:gd name="connsiteY2" fmla="*/ 584200 h 846667"/>
                <a:gd name="connsiteX3" fmla="*/ 770466 w 872066"/>
                <a:gd name="connsiteY3" fmla="*/ 211667 h 846667"/>
                <a:gd name="connsiteX4" fmla="*/ 872066 w 872066"/>
                <a:gd name="connsiteY4" fmla="*/ 0 h 846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2066" h="846667">
                  <a:moveTo>
                    <a:pt x="0" y="846667"/>
                  </a:moveTo>
                  <a:cubicBezTo>
                    <a:pt x="123472" y="796572"/>
                    <a:pt x="246944" y="746477"/>
                    <a:pt x="338666" y="702733"/>
                  </a:cubicBezTo>
                  <a:cubicBezTo>
                    <a:pt x="430388" y="658988"/>
                    <a:pt x="478366" y="666044"/>
                    <a:pt x="550333" y="584200"/>
                  </a:cubicBezTo>
                  <a:cubicBezTo>
                    <a:pt x="622300" y="502356"/>
                    <a:pt x="716844" y="309034"/>
                    <a:pt x="770466" y="211667"/>
                  </a:cubicBezTo>
                  <a:cubicBezTo>
                    <a:pt x="824088" y="114300"/>
                    <a:pt x="848077" y="57150"/>
                    <a:pt x="872066" y="0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35" name="Полилиния 34"/>
            <p:cNvSpPr/>
            <p:nvPr/>
          </p:nvSpPr>
          <p:spPr>
            <a:xfrm>
              <a:off x="381000" y="3666067"/>
              <a:ext cx="939800" cy="414866"/>
            </a:xfrm>
            <a:custGeom>
              <a:avLst/>
              <a:gdLst>
                <a:gd name="connsiteX0" fmla="*/ 0 w 939800"/>
                <a:gd name="connsiteY0" fmla="*/ 414866 h 414866"/>
                <a:gd name="connsiteX1" fmla="*/ 533400 w 939800"/>
                <a:gd name="connsiteY1" fmla="*/ 220133 h 414866"/>
                <a:gd name="connsiteX2" fmla="*/ 660400 w 939800"/>
                <a:gd name="connsiteY2" fmla="*/ 228600 h 414866"/>
                <a:gd name="connsiteX3" fmla="*/ 939800 w 939800"/>
                <a:gd name="connsiteY3" fmla="*/ 0 h 414866"/>
                <a:gd name="connsiteX4" fmla="*/ 939800 w 939800"/>
                <a:gd name="connsiteY4" fmla="*/ 0 h 414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9800" h="414866">
                  <a:moveTo>
                    <a:pt x="0" y="414866"/>
                  </a:moveTo>
                  <a:cubicBezTo>
                    <a:pt x="211666" y="333021"/>
                    <a:pt x="423333" y="251177"/>
                    <a:pt x="533400" y="220133"/>
                  </a:cubicBezTo>
                  <a:cubicBezTo>
                    <a:pt x="643467" y="189089"/>
                    <a:pt x="592667" y="265289"/>
                    <a:pt x="660400" y="228600"/>
                  </a:cubicBezTo>
                  <a:cubicBezTo>
                    <a:pt x="728133" y="191911"/>
                    <a:pt x="939800" y="0"/>
                    <a:pt x="939800" y="0"/>
                  </a:cubicBezTo>
                  <a:lnTo>
                    <a:pt x="939800" y="0"/>
                  </a:ln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36" name="Полилиния 35"/>
            <p:cNvSpPr/>
            <p:nvPr/>
          </p:nvSpPr>
          <p:spPr>
            <a:xfrm>
              <a:off x="3962401" y="3183468"/>
              <a:ext cx="1329267" cy="651933"/>
            </a:xfrm>
            <a:custGeom>
              <a:avLst/>
              <a:gdLst>
                <a:gd name="connsiteX0" fmla="*/ 0 w 1329267"/>
                <a:gd name="connsiteY0" fmla="*/ 651933 h 651933"/>
                <a:gd name="connsiteX1" fmla="*/ 558800 w 1329267"/>
                <a:gd name="connsiteY1" fmla="*/ 516466 h 651933"/>
                <a:gd name="connsiteX2" fmla="*/ 948267 w 1329267"/>
                <a:gd name="connsiteY2" fmla="*/ 313266 h 651933"/>
                <a:gd name="connsiteX3" fmla="*/ 1329267 w 1329267"/>
                <a:gd name="connsiteY3" fmla="*/ 0 h 651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9267" h="651933">
                  <a:moveTo>
                    <a:pt x="0" y="651933"/>
                  </a:moveTo>
                  <a:cubicBezTo>
                    <a:pt x="200378" y="612421"/>
                    <a:pt x="400756" y="572910"/>
                    <a:pt x="558800" y="516466"/>
                  </a:cubicBezTo>
                  <a:cubicBezTo>
                    <a:pt x="716845" y="460021"/>
                    <a:pt x="819856" y="399344"/>
                    <a:pt x="948267" y="313266"/>
                  </a:cubicBezTo>
                  <a:cubicBezTo>
                    <a:pt x="1076678" y="227188"/>
                    <a:pt x="1202972" y="113594"/>
                    <a:pt x="1329267" y="0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37" name="Полилиния 36"/>
            <p:cNvSpPr/>
            <p:nvPr/>
          </p:nvSpPr>
          <p:spPr>
            <a:xfrm>
              <a:off x="1828801" y="3234268"/>
              <a:ext cx="1515533" cy="753533"/>
            </a:xfrm>
            <a:custGeom>
              <a:avLst/>
              <a:gdLst>
                <a:gd name="connsiteX0" fmla="*/ 0 w 1515533"/>
                <a:gd name="connsiteY0" fmla="*/ 753533 h 753533"/>
                <a:gd name="connsiteX1" fmla="*/ 423333 w 1515533"/>
                <a:gd name="connsiteY1" fmla="*/ 626533 h 753533"/>
                <a:gd name="connsiteX2" fmla="*/ 753533 w 1515533"/>
                <a:gd name="connsiteY2" fmla="*/ 448733 h 753533"/>
                <a:gd name="connsiteX3" fmla="*/ 922867 w 1515533"/>
                <a:gd name="connsiteY3" fmla="*/ 330200 h 753533"/>
                <a:gd name="connsiteX4" fmla="*/ 1117600 w 1515533"/>
                <a:gd name="connsiteY4" fmla="*/ 279400 h 753533"/>
                <a:gd name="connsiteX5" fmla="*/ 1515533 w 1515533"/>
                <a:gd name="connsiteY5" fmla="*/ 0 h 75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15533" h="753533">
                  <a:moveTo>
                    <a:pt x="0" y="753533"/>
                  </a:moveTo>
                  <a:cubicBezTo>
                    <a:pt x="148872" y="715433"/>
                    <a:pt x="297744" y="677333"/>
                    <a:pt x="423333" y="626533"/>
                  </a:cubicBezTo>
                  <a:cubicBezTo>
                    <a:pt x="548922" y="575733"/>
                    <a:pt x="670277" y="498122"/>
                    <a:pt x="753533" y="448733"/>
                  </a:cubicBezTo>
                  <a:cubicBezTo>
                    <a:pt x="836789" y="399344"/>
                    <a:pt x="862189" y="358422"/>
                    <a:pt x="922867" y="330200"/>
                  </a:cubicBezTo>
                  <a:cubicBezTo>
                    <a:pt x="983545" y="301978"/>
                    <a:pt x="1018822" y="334433"/>
                    <a:pt x="1117600" y="279400"/>
                  </a:cubicBezTo>
                  <a:cubicBezTo>
                    <a:pt x="1216378" y="224367"/>
                    <a:pt x="1365955" y="112183"/>
                    <a:pt x="1515533" y="0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534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7309"/>
            <a:ext cx="8524450" cy="343486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Основные</a:t>
            </a:r>
            <a:r>
              <a:rPr lang="ru-RU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уравнения</a:t>
            </a:r>
            <a:endParaRPr lang="ru-RU" sz="28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400800" y="6140329"/>
            <a:ext cx="1969477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22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10495" y="546244"/>
            <a:ext cx="3855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cs typeface="Times New Roman" panose="02020603050405020304" pitchFamily="18" charset="0"/>
              </a:rPr>
              <a:t>Система уравнений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09762" y="991280"/>
                <a:ext cx="1654107" cy="6182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𝑑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𝜌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+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𝜌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𝑖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241" y="991280"/>
                <a:ext cx="1647695" cy="618246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839053" y="972407"/>
                <a:ext cx="1977273" cy="6182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𝜎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𝑖𝑗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+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𝜌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𝜌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𝑑𝑢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2307" y="972407"/>
                <a:ext cx="1972463" cy="61824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-174070" y="2366732"/>
            <a:ext cx="4718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cs typeface="Times New Roman" panose="02020603050405020304" pitchFamily="18" charset="0"/>
              </a:rPr>
              <a:t>Определяющие соотношения</a:t>
            </a:r>
            <a:r>
              <a:rPr lang="en-US" b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70C0"/>
                </a:solidFill>
                <a:cs typeface="Times New Roman" panose="02020603050405020304" pitchFamily="18" charset="0"/>
              </a:rPr>
              <a:t>для упругости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863137" y="3311084"/>
                <a:ext cx="2681183" cy="6261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𝑖𝑗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=2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𝜇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i="1"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  <m:t>𝑖𝑗</m:t>
                          </m:r>
                        </m:sub>
                      </m:sSub>
                      <m:r>
                        <a:rPr lang="ru-RU" i="1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ru-RU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3</m:t>
                          </m:r>
                        </m:den>
                      </m:f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𝑘𝑘</m:t>
                          </m:r>
                        </m:sub>
                      </m:sSub>
                      <m:sSub>
                        <m:sSubPr>
                          <m:ctrlPr>
                            <a:rPr lang="ru-RU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ru-RU" i="1">
                              <a:latin typeface="Cambria Math"/>
                              <a:ea typeface="Cambria Math"/>
                            </a:rPr>
                            <m:t>𝛿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𝑖𝑗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065" y="3311083"/>
                <a:ext cx="2676374" cy="6261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70053" y="2797878"/>
                <a:ext cx="1929759" cy="391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ru-RU" i="1">
                              <a:latin typeface="Cambria Math"/>
                              <a:ea typeface="Cambria Math"/>
                            </a:rPr>
                            <m:t>𝜎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𝑖𝑗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=−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𝜎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𝛿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𝑖𝑗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𝑠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𝑖𝑗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557" y="2797878"/>
                <a:ext cx="1924951" cy="391646"/>
              </a:xfrm>
              <a:prstGeom prst="rect">
                <a:avLst/>
              </a:prstGeom>
              <a:blipFill>
                <a:blip r:embed="rId5"/>
                <a:stretch>
                  <a:fillRect b="-781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422475" y="2665134"/>
                <a:ext cx="1216102" cy="6576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ru-RU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ru-RU" i="1">
                              <a:latin typeface="Cambria Math"/>
                              <a:ea typeface="Cambria Math"/>
                            </a:rPr>
                            <m:t>𝜎</m:t>
                          </m:r>
                        </m:e>
                      </m:acc>
                      <m:r>
                        <a:rPr lang="en-US" i="1">
                          <a:latin typeface="Cambria Math"/>
                        </a:rPr>
                        <m:t>=−</m:t>
                      </m:r>
                      <m:r>
                        <a:rPr lang="en-US" i="1">
                          <a:latin typeface="Cambria Math"/>
                        </a:rPr>
                        <m:t>𝐾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acc>
                            <m:accPr>
                              <m:chr m:val="̇"/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𝑉</m:t>
                              </m:r>
                            </m:e>
                          </m:acc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𝑉</m:t>
                          </m:r>
                        </m:den>
                      </m:f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4348" y="2665133"/>
                <a:ext cx="1211294" cy="65768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307066" y="1747914"/>
                <a:ext cx="1588705" cy="440633"/>
              </a:xfrm>
              <a:prstGeom prst="rect">
                <a:avLst/>
              </a:prstGeom>
              <a:solidFill>
                <a:srgbClr val="FFC000">
                  <a:alpha val="93000"/>
                </a:srgbClr>
              </a:solidFill>
              <a:ln w="25400">
                <a:solidFill>
                  <a:srgbClr val="C0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b="1" i="1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ru-RU" b="1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ru-RU" b="1" i="1">
                                  <a:latin typeface="Cambria Math"/>
                                  <a:ea typeface="Cambria Math"/>
                                </a:rPr>
                                <m:t>𝜺</m:t>
                              </m:r>
                            </m:e>
                          </m:acc>
                        </m:e>
                        <m:sub>
                          <m:r>
                            <a:rPr lang="en-US" b="1" i="1">
                              <a:latin typeface="Cambria Math"/>
                            </a:rPr>
                            <m:t>𝒊𝒋</m:t>
                          </m:r>
                        </m:sub>
                      </m:sSub>
                      <m:r>
                        <a:rPr lang="en-US" b="1" i="1">
                          <a:latin typeface="Cambria Math"/>
                        </a:rPr>
                        <m:t>=</m:t>
                      </m:r>
                      <m:sSubSup>
                        <m:sSubSupPr>
                          <m:ctrlPr>
                            <a:rPr lang="en-US" b="1" i="1">
                              <a:latin typeface="Cambria Math"/>
                            </a:rPr>
                          </m:ctrlPr>
                        </m:sSubSupPr>
                        <m:e>
                          <m:acc>
                            <m:accPr>
                              <m:chr m:val="̇"/>
                              <m:ctrlPr>
                                <a:rPr lang="en-US" b="1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b="1" i="1">
                                  <a:latin typeface="Cambria Math"/>
                                  <a:ea typeface="Cambria Math"/>
                                </a:rPr>
                                <m:t>𝜺</m:t>
                              </m:r>
                            </m:e>
                          </m:acc>
                        </m:e>
                        <m:sub>
                          <m:r>
                            <a:rPr lang="en-US" b="1" i="1">
                              <a:latin typeface="Cambria Math"/>
                            </a:rPr>
                            <m:t>𝒊𝒋</m:t>
                          </m:r>
                        </m:sub>
                        <m:sup>
                          <m:r>
                            <a:rPr lang="en-US" b="1" i="1">
                              <a:latin typeface="Cambria Math"/>
                            </a:rPr>
                            <m:t>𝒆</m:t>
                          </m:r>
                        </m:sup>
                      </m:sSubSup>
                      <m:r>
                        <a:rPr lang="en-US" b="1" i="1">
                          <a:latin typeface="Cambria Math"/>
                        </a:rPr>
                        <m:t>+</m:t>
                      </m:r>
                      <m:sSubSup>
                        <m:sSubSupPr>
                          <m:ctrlPr>
                            <a:rPr lang="en-US" b="1" i="1">
                              <a:latin typeface="Cambria Math"/>
                            </a:rPr>
                          </m:ctrlPr>
                        </m:sSubSupPr>
                        <m:e>
                          <m:acc>
                            <m:accPr>
                              <m:chr m:val="̇"/>
                              <m:ctrlPr>
                                <a:rPr lang="en-US" b="1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b="1" i="1">
                                  <a:latin typeface="Cambria Math"/>
                                  <a:ea typeface="Cambria Math"/>
                                </a:rPr>
                                <m:t>𝜺</m:t>
                              </m:r>
                            </m:e>
                          </m:acc>
                        </m:e>
                        <m:sub>
                          <m:r>
                            <a:rPr lang="en-US" b="1" i="1">
                              <a:latin typeface="Cambria Math"/>
                            </a:rPr>
                            <m:t>𝒊𝒋</m:t>
                          </m:r>
                        </m:sub>
                        <m:sup>
                          <m:r>
                            <a:rPr lang="en-US" b="1" i="1">
                              <a:latin typeface="Cambria Math"/>
                            </a:rPr>
                            <m:t>𝒑</m:t>
                          </m:r>
                        </m:sup>
                      </m:sSubSup>
                    </m:oMath>
                  </m:oMathPara>
                </a14:m>
                <a:endParaRPr lang="ru-RU" b="1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5988" y="1747914"/>
                <a:ext cx="1583895" cy="440633"/>
              </a:xfrm>
              <a:prstGeom prst="rect">
                <a:avLst/>
              </a:prstGeom>
              <a:blipFill>
                <a:blip r:embed="rId7"/>
                <a:stretch>
                  <a:fillRect b="-5263"/>
                </a:stretch>
              </a:blipFill>
              <a:ln w="2540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581892" y="4700457"/>
                <a:ext cx="1633589" cy="6971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/>
                            </a:rPr>
                            <m:t>𝑑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𝑖𝑗</m:t>
                          </m:r>
                        </m:sub>
                        <m:sup>
                          <m:r>
                            <a:rPr lang="en-US" i="1">
                              <a:latin typeface="Cambria Math"/>
                            </a:rPr>
                            <m:t>𝑝</m:t>
                          </m:r>
                        </m:sup>
                      </m:sSubSup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en-US" i="1">
                          <a:latin typeface="Cambria Math"/>
                        </a:rPr>
                        <m:t>𝑑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𝜆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𝑔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𝑖𝑗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7049" y="4700456"/>
                <a:ext cx="1628779" cy="69717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10495" y="4814407"/>
                <a:ext cx="22917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𝜎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 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𝜏</m:t>
                          </m:r>
                        </m:e>
                      </m:d>
                      <m:r>
                        <a:rPr lang="en-US" i="1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𝜏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𝛼𝜎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𝑌</m:t>
                      </m:r>
                    </m:oMath>
                  </m:oMathPara>
                </a14:m>
                <a:endParaRPr lang="en-US" dirty="0">
                  <a:ea typeface="Cambria Math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703" y="4814407"/>
                <a:ext cx="2286908" cy="369332"/>
              </a:xfrm>
              <a:prstGeom prst="rect">
                <a:avLst/>
              </a:prstGeom>
              <a:blipFill>
                <a:blip r:embed="rId9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601190" y="5363432"/>
                <a:ext cx="13549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𝑔</m:t>
                      </m:r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𝜏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i="1">
                          <a:latin typeface="Cambria Math"/>
                          <a:ea typeface="Cambria Math"/>
                        </a:rPr>
                        <m:t>Λ</m:t>
                      </m:r>
                      <m:r>
                        <a:rPr lang="el-GR" i="1">
                          <a:latin typeface="Cambria Math"/>
                          <a:ea typeface="Cambria Math"/>
                        </a:rPr>
                        <m:t>𝜎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4622" y="5363432"/>
                <a:ext cx="1350178" cy="369332"/>
              </a:xfrm>
              <a:prstGeom prst="rect">
                <a:avLst/>
              </a:prstGeom>
              <a:blipFill>
                <a:blip r:embed="rId10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Прямоугольник 16"/>
              <p:cNvSpPr/>
              <p:nvPr/>
            </p:nvSpPr>
            <p:spPr>
              <a:xfrm>
                <a:off x="4390521" y="260802"/>
                <a:ext cx="4542463" cy="32876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</a:pPr>
                <a14:m>
                  <m:oMath xmlns:m="http://schemas.openxmlformats.org/officeDocument/2006/math">
                    <m:r>
                      <a:rPr lang="en-US" sz="1600" i="1"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𝜌</m:t>
                    </m:r>
                  </m:oMath>
                </a14:m>
                <a:r>
                  <a:rPr lang="ru-RU" sz="16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– плотность;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6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16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  <m:r>
                          <a:rPr lang="ru-RU" sz="16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16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6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ru-RU" sz="16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– компоненты вектора скорости;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6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6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sz="16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ru-RU" sz="16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– компоненты тензора напряжений;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6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16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6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ru-RU" sz="16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– массовые силы</a:t>
                </a:r>
                <a:r>
                  <a:rPr lang="en-US" sz="16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sz="1600" i="1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1600" i="1">
                                <a:latin typeface="Cambria Math"/>
                                <a:ea typeface="Cambria Math"/>
                                <a:cs typeface="Times New Roman" panose="02020603050405020304" pitchFamily="18" charset="0"/>
                              </a:rPr>
                              <m:t>𝜀</m:t>
                            </m:r>
                          </m:e>
                        </m:acc>
                      </m:e>
                      <m:sub>
                        <m:r>
                          <a:rPr lang="en-US" sz="1600" i="1">
                            <a:latin typeface="Cambria Math"/>
                            <a:cs typeface="Times New Roman" panose="020206030504050203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ru-RU" sz="16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- компоненты тензора скорости деформации</a:t>
                </a:r>
                <a:r>
                  <a:rPr lang="en-US" sz="16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6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/>
                          </a:rPr>
                          <m:t>𝑠</m:t>
                        </m:r>
                      </m:e>
                      <m:sub>
                        <m:r>
                          <a:rPr lang="en-US" sz="1600" i="1">
                            <a:latin typeface="Cambria Math"/>
                          </a:rPr>
                          <m:t>𝑗𝑘</m:t>
                        </m:r>
                      </m:sub>
                    </m:sSub>
                  </m:oMath>
                </a14:m>
                <a:r>
                  <a:rPr lang="ru-RU" sz="1600" dirty="0">
                    <a:cs typeface="Times New Roman" panose="02020603050405020304" pitchFamily="18" charset="0"/>
                  </a:rPr>
                  <a:t> - компоненты </a:t>
                </a:r>
                <a:r>
                  <a:rPr lang="ru-RU" sz="1600" dirty="0" err="1">
                    <a:cs typeface="Times New Roman" panose="02020603050405020304" pitchFamily="18" charset="0"/>
                  </a:rPr>
                  <a:t>девиатора</a:t>
                </a:r>
                <a:r>
                  <a:rPr lang="ru-RU" sz="1600" dirty="0">
                    <a:cs typeface="Times New Roman" panose="02020603050405020304" pitchFamily="18" charset="0"/>
                  </a:rPr>
                  <a:t> тензора напряжений;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/>
                      </a:rPr>
                      <m:t>𝐾</m:t>
                    </m:r>
                  </m:oMath>
                </a14:m>
                <a:r>
                  <a:rPr lang="ru-RU" sz="1600" dirty="0">
                    <a:cs typeface="Times New Roman" panose="02020603050405020304" pitchFamily="18" charset="0"/>
                  </a:rPr>
                  <a:t> и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/>
                      </a:rPr>
                      <m:t>𝜇</m:t>
                    </m:r>
                  </m:oMath>
                </a14:m>
                <a:r>
                  <a:rPr lang="ru-RU" sz="1600" dirty="0">
                    <a:cs typeface="Times New Roman" panose="02020603050405020304" pitchFamily="18" charset="0"/>
                  </a:rPr>
                  <a:t> – модули</a:t>
                </a:r>
                <a:r>
                  <a:rPr lang="en-US" sz="1600" dirty="0">
                    <a:cs typeface="Times New Roman" panose="02020603050405020304" pitchFamily="18" charset="0"/>
                  </a:rPr>
                  <a:t> </a:t>
                </a:r>
                <a:r>
                  <a:rPr lang="ru-RU" sz="1600" dirty="0">
                    <a:cs typeface="Times New Roman" panose="02020603050405020304" pitchFamily="18" charset="0"/>
                  </a:rPr>
                  <a:t>упругости;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/>
                      </a:rPr>
                      <m:t>𝑉</m:t>
                    </m:r>
                  </m:oMath>
                </a14:m>
                <a:r>
                  <a:rPr lang="en-US" sz="16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– </a:t>
                </a:r>
                <a:r>
                  <a:rPr lang="ru-RU" sz="16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объем</a:t>
                </a:r>
                <a:r>
                  <a:rPr lang="en-US" sz="16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/>
                      </a:rPr>
                      <m:t>𝑓</m:t>
                    </m:r>
                    <m:r>
                      <a:rPr lang="en-US" sz="1600" i="1">
                        <a:latin typeface="Cambria Math"/>
                      </a:rPr>
                      <m:t> </m:t>
                    </m:r>
                    <m:r>
                      <a:rPr lang="ru-RU" sz="1600">
                        <a:latin typeface="Cambria Math"/>
                      </a:rPr>
                      <m:t>и </m:t>
                    </m:r>
                    <m:r>
                      <a:rPr lang="ru-RU" sz="1600" i="1">
                        <a:latin typeface="Cambria Math"/>
                      </a:rPr>
                      <m:t>𝑔</m:t>
                    </m:r>
                  </m:oMath>
                </a14:m>
                <a:r>
                  <a:rPr lang="ru-RU" sz="1600" dirty="0">
                    <a:cs typeface="Times New Roman" panose="02020603050405020304" pitchFamily="18" charset="0"/>
                  </a:rPr>
                  <a:t> – пластический потенциал;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/>
                      </a:rPr>
                      <m:t>𝑑</m:t>
                    </m:r>
                    <m:r>
                      <a:rPr lang="en-US" sz="1600" i="1">
                        <a:latin typeface="Cambria Math"/>
                      </a:rPr>
                      <m:t>𝜆</m:t>
                    </m:r>
                  </m:oMath>
                </a14:m>
                <a:r>
                  <a:rPr lang="ru-RU" sz="1600" dirty="0">
                    <a:cs typeface="Times New Roman" panose="02020603050405020304" pitchFamily="18" charset="0"/>
                  </a:rPr>
                  <a:t> определяется в ходе деформирования из условия пластичности.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 sz="1600">
                        <a:latin typeface="Cambria Math"/>
                      </a:rPr>
                      <m:t>Λ</m:t>
                    </m:r>
                  </m:oMath>
                </a14:m>
                <a:r>
                  <a:rPr lang="ru-RU" sz="1600" dirty="0">
                    <a:cs typeface="Times New Roman" panose="02020603050405020304" pitchFamily="18" charset="0"/>
                  </a:rPr>
                  <a:t> - коэффициент </a:t>
                </a:r>
                <a:r>
                  <a:rPr lang="ru-RU" sz="1600" dirty="0" err="1">
                    <a:cs typeface="Times New Roman" panose="02020603050405020304" pitchFamily="18" charset="0"/>
                  </a:rPr>
                  <a:t>дилатансиии</a:t>
                </a:r>
                <a:r>
                  <a:rPr lang="en-US" sz="1600" dirty="0"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ru-RU" sz="1600" i="1">
                        <a:latin typeface="Cambria Math"/>
                      </a:rPr>
                      <m:t>𝑝</m:t>
                    </m:r>
                  </m:oMath>
                </a14:m>
                <a:r>
                  <a:rPr lang="ru-RU" sz="1600" dirty="0">
                    <a:cs typeface="Times New Roman" panose="02020603050405020304" pitchFamily="18" charset="0"/>
                  </a:rPr>
                  <a:t> – давление;  </a:t>
                </a:r>
                <a14:m>
                  <m:oMath xmlns:m="http://schemas.openxmlformats.org/officeDocument/2006/math">
                    <m:r>
                      <a:rPr lang="ru-RU" sz="1600" i="1">
                        <a:latin typeface="Cambria Math"/>
                      </a:rPr>
                      <m:t>𝜏</m:t>
                    </m:r>
                  </m:oMath>
                </a14:m>
                <a:r>
                  <a:rPr lang="ru-RU" sz="1600" dirty="0">
                    <a:cs typeface="Times New Roman" panose="02020603050405020304" pitchFamily="18" charset="0"/>
                  </a:rPr>
                  <a:t> – интенсивность касательных напряжений;  </a:t>
                </a:r>
                <a14:m>
                  <m:oMath xmlns:m="http://schemas.openxmlformats.org/officeDocument/2006/math">
                    <m:r>
                      <a:rPr lang="ru-RU" sz="1600" i="1">
                        <a:latin typeface="Cambria Math"/>
                      </a:rPr>
                      <m:t>𝛼</m:t>
                    </m:r>
                  </m:oMath>
                </a14:m>
                <a:r>
                  <a:rPr lang="ru-RU" sz="1600" dirty="0">
                    <a:cs typeface="Times New Roman" panose="02020603050405020304" pitchFamily="18" charset="0"/>
                  </a:rPr>
                  <a:t> и </a:t>
                </a:r>
                <a14:m>
                  <m:oMath xmlns:m="http://schemas.openxmlformats.org/officeDocument/2006/math">
                    <m:r>
                      <a:rPr lang="ru-RU" sz="1600" i="1">
                        <a:latin typeface="Cambria Math"/>
                      </a:rPr>
                      <m:t>𝑌</m:t>
                    </m:r>
                  </m:oMath>
                </a14:m>
                <a:r>
                  <a:rPr lang="ru-RU" sz="1600" dirty="0">
                    <a:cs typeface="Times New Roman" panose="02020603050405020304" pitchFamily="18" charset="0"/>
                  </a:rPr>
                  <a:t> – параметры модели</a:t>
                </a:r>
                <a:r>
                  <a:rPr lang="ru-RU" sz="16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.  </a:t>
                </a:r>
              </a:p>
            </p:txBody>
          </p:sp>
        </mc:Choice>
        <mc:Fallback xmlns="">
          <p:sp>
            <p:nvSpPr>
              <p:cNvPr id="17" name="Прямоугольник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6397" y="260802"/>
                <a:ext cx="4921002" cy="3004092"/>
              </a:xfrm>
              <a:prstGeom prst="rect">
                <a:avLst/>
              </a:prstGeom>
              <a:blipFill>
                <a:blip r:embed="rId11"/>
                <a:stretch>
                  <a:fillRect l="-620" r="-743" b="-12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2" descr="Yield_surf_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466" y="4067844"/>
            <a:ext cx="3985006" cy="235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930275" y="3398829"/>
            <a:ext cx="3855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cs typeface="Times New Roman" panose="02020603050405020304" pitchFamily="18" charset="0"/>
              </a:rPr>
              <a:t>Предельная поверхность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-336855" y="4067845"/>
            <a:ext cx="5044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Псевдопластическая</a:t>
            </a:r>
            <a:r>
              <a:rPr lang="ru-RU" b="1" dirty="0">
                <a:solidFill>
                  <a:srgbClr val="0070C0"/>
                </a:solidFill>
                <a:cs typeface="Times New Roman" panose="02020603050405020304" pitchFamily="18" charset="0"/>
              </a:rPr>
              <a:t> деформация</a:t>
            </a:r>
            <a:r>
              <a:rPr lang="en-US" b="1" dirty="0">
                <a:solidFill>
                  <a:srgbClr val="0070C0"/>
                </a:solidFill>
                <a:cs typeface="Times New Roman" panose="02020603050405020304" pitchFamily="18" charset="0"/>
              </a:rPr>
              <a:t> (</a:t>
            </a:r>
            <a:r>
              <a:rPr lang="ru-RU" b="1" dirty="0">
                <a:solidFill>
                  <a:srgbClr val="0070C0"/>
                </a:solidFill>
                <a:cs typeface="Times New Roman" panose="02020603050405020304" pitchFamily="18" charset="0"/>
              </a:rPr>
              <a:t>модель </a:t>
            </a:r>
            <a:r>
              <a:rPr lang="ru-RU" b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Друккера-Прагера</a:t>
            </a:r>
            <a:r>
              <a:rPr lang="en-US" b="1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endParaRPr lang="ru-RU" b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Прямоугольник 20"/>
              <p:cNvSpPr/>
              <p:nvPr/>
            </p:nvSpPr>
            <p:spPr>
              <a:xfrm>
                <a:off x="510068" y="6169078"/>
                <a:ext cx="3477234" cy="425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400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ru-RU" sz="1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ru-RU" sz="1400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sz="1400" i="1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ru-RU" sz="14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ru-RU" sz="14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  <m:r>
                          <a:rPr lang="ru-RU" sz="1400" i="1">
                            <a:latin typeface="Cambria Math" panose="02040503050406030204" pitchFamily="18" charset="0"/>
                          </a:rPr>
                          <m:t>(3</m:t>
                        </m:r>
                        <m:func>
                          <m:funcPr>
                            <m:ctrlPr>
                              <a:rPr lang="ru-RU" sz="1400" i="1"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ru-RU" sz="140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ru-RU" sz="1400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  <m:r>
                              <a:rPr lang="ru-RU" sz="1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den>
                    </m:f>
                    <m:func>
                      <m:funcPr>
                        <m:ctrlPr>
                          <a:rPr lang="ru-RU" sz="1400" i="1">
                            <a:latin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ru-RU" sz="140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ru-RU" sz="1400" i="1">
                            <a:latin typeface="Cambria Math" panose="02040503050406030204" pitchFamily="18" charset="0"/>
                          </a:rPr>
                          <m:t>𝜙</m:t>
                        </m:r>
                        <m:r>
                          <a:rPr lang="ru-RU" sz="14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func>
                    <m:r>
                      <a:rPr lang="ru-RU" sz="1400" i="1"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r>
                  <a:rPr lang="ru-RU" sz="1400" dirty="0"/>
                  <a:t>  </a:t>
                </a:r>
                <a14:m>
                  <m:oMath xmlns:m="http://schemas.openxmlformats.org/officeDocument/2006/math">
                    <m:r>
                      <a:rPr lang="ru-RU" sz="1400" i="1">
                        <a:latin typeface="Cambria Math" panose="02040503050406030204" pitchFamily="18" charset="0"/>
                      </a:rPr>
                      <m:t>𝑌</m:t>
                    </m:r>
                    <m:r>
                      <a:rPr lang="ru-RU" sz="1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ru-RU" sz="1400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sz="1400" i="1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ru-RU" sz="14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ru-RU" sz="14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  <m:r>
                          <a:rPr lang="ru-RU" sz="1400" i="1">
                            <a:latin typeface="Cambria Math" panose="02040503050406030204" pitchFamily="18" charset="0"/>
                          </a:rPr>
                          <m:t>(3</m:t>
                        </m:r>
                        <m:func>
                          <m:funcPr>
                            <m:ctrlPr>
                              <a:rPr lang="ru-RU" sz="1400" i="1"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ru-RU" sz="140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ru-RU" sz="1400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  <m:r>
                              <a:rPr lang="ru-RU" sz="1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den>
                    </m:f>
                    <m:r>
                      <a:rPr lang="en-US" sz="1400" i="1">
                        <a:latin typeface="Cambria Math"/>
                      </a:rPr>
                      <m:t>𝐶</m:t>
                    </m:r>
                    <m:func>
                      <m:funcPr>
                        <m:ctrlPr>
                          <a:rPr lang="en-US" sz="1400" i="1">
                            <a:latin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400">
                            <a:latin typeface="Cambria Math"/>
                          </a:rPr>
                          <m:t>cos</m:t>
                        </m:r>
                      </m:fName>
                      <m:e>
                        <m:r>
                          <a:rPr lang="ru-RU" sz="1400" i="1">
                            <a:latin typeface="Cambria Math"/>
                          </a:rPr>
                          <m:t>𝜙</m:t>
                        </m:r>
                      </m:e>
                    </m:func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21" name="Прямоугольник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574" y="6169078"/>
                <a:ext cx="3467616" cy="425886"/>
              </a:xfrm>
              <a:prstGeom prst="rect">
                <a:avLst/>
              </a:prstGeom>
              <a:blipFill>
                <a:blip r:embed="rId13"/>
                <a:stretch>
                  <a:fillRect b="-428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Прямая соединительная линия 12"/>
          <p:cNvCxnSpPr/>
          <p:nvPr/>
        </p:nvCxnSpPr>
        <p:spPr>
          <a:xfrm>
            <a:off x="157924" y="5987927"/>
            <a:ext cx="3880924" cy="0"/>
          </a:xfrm>
          <a:prstGeom prst="line">
            <a:avLst/>
          </a:prstGeom>
          <a:ln w="12700">
            <a:solidFill>
              <a:srgbClr val="175F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568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822" y="26437"/>
            <a:ext cx="8440615" cy="620688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Численная модель</a:t>
            </a:r>
          </a:p>
        </p:txBody>
      </p:sp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567386"/>
              </p:ext>
            </p:extLst>
          </p:nvPr>
        </p:nvGraphicFramePr>
        <p:xfrm>
          <a:off x="6158481" y="831218"/>
          <a:ext cx="2259943" cy="21521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623386" y="448152"/>
            <a:ext cx="1861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cs typeface="Times New Roman" panose="02020603050405020304" pitchFamily="18" charset="0"/>
              </a:rPr>
              <a:t>Прочность</a:t>
            </a:r>
            <a:r>
              <a:rPr lang="en-US" dirty="0">
                <a:cs typeface="Times New Roman" panose="02020603050405020304" pitchFamily="18" charset="0"/>
              </a:rPr>
              <a:t>, MPa</a:t>
            </a:r>
            <a:endParaRPr lang="ru-RU" dirty="0"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424" y="3677926"/>
            <a:ext cx="3411576" cy="2691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6178811" y="3043503"/>
            <a:ext cx="29794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  <a:cs typeface="Times New Roman" panose="02020603050405020304" pitchFamily="18" charset="0"/>
              </a:rPr>
              <a:t>Упрочнение в течение </a:t>
            </a:r>
          </a:p>
          <a:p>
            <a:r>
              <a:rPr lang="ru-RU" b="1" dirty="0">
                <a:solidFill>
                  <a:srgbClr val="0070C0"/>
                </a:solidFill>
                <a:cs typeface="Times New Roman" panose="02020603050405020304" pitchFamily="18" charset="0"/>
              </a:rPr>
              <a:t>пластической деформации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6194800" y="6200441"/>
            <a:ext cx="20310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dirty="0">
                <a:cs typeface="Times New Roman" panose="02020603050405020304" pitchFamily="18" charset="0"/>
              </a:rPr>
              <a:t>[</a:t>
            </a:r>
            <a:r>
              <a:rPr lang="en-US" sz="1600" dirty="0" err="1">
                <a:cs typeface="Times New Roman" panose="02020603050405020304" pitchFamily="18" charset="0"/>
              </a:rPr>
              <a:t>Stefanov</a:t>
            </a:r>
            <a:r>
              <a:rPr lang="en-US" sz="1600" dirty="0"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cs typeface="Times New Roman" panose="02020603050405020304" pitchFamily="18" charset="0"/>
              </a:rPr>
              <a:t>Yu.P</a:t>
            </a:r>
            <a:r>
              <a:rPr lang="en-US" sz="1600" dirty="0">
                <a:cs typeface="Times New Roman" panose="02020603050405020304" pitchFamily="18" charset="0"/>
              </a:rPr>
              <a:t>., 2005]</a:t>
            </a:r>
            <a:endParaRPr lang="ru-RU" sz="1600" dirty="0"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231871" y="3134975"/>
                <a:ext cx="5049627" cy="3693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ru-RU" dirty="0"/>
                  <a:t>Модель представляет осадочную толщу и жесткое основание по которому происходит скольжение среды. Размер 10,5 км по </a:t>
                </a:r>
                <a:r>
                  <a:rPr lang="en-US" dirty="0"/>
                  <a:t>y </a:t>
                </a:r>
                <a:r>
                  <a:rPr lang="ru-RU" dirty="0"/>
                  <a:t>и 150 км по х.</a:t>
                </a:r>
              </a:p>
              <a:p>
                <a:pPr algn="just"/>
                <a:endParaRPr lang="ru-RU" dirty="0"/>
              </a:p>
              <a:p>
                <a:pPr algn="just"/>
                <a:r>
                  <a:rPr lang="ru-RU" dirty="0"/>
                  <a:t>Этапы </a:t>
                </a:r>
                <a:r>
                  <a:rPr lang="ru-RU" dirty="0" err="1"/>
                  <a:t>нагружения</a:t>
                </a:r>
                <a:r>
                  <a:rPr lang="ru-RU" dirty="0"/>
                  <a:t>:</a:t>
                </a:r>
              </a:p>
              <a:p>
                <a:pPr marL="342900" indent="-342900" algn="just">
                  <a:buAutoNum type="arabicPeriod"/>
                </a:pPr>
                <a:r>
                  <a:rPr lang="ru-RU" dirty="0" err="1"/>
                  <a:t>Нагружение</a:t>
                </a:r>
                <a:r>
                  <a:rPr lang="ru-RU" dirty="0"/>
                  <a:t> среды под собственным весом. Боковые границы зафиксированы.</a:t>
                </a:r>
              </a:p>
              <a:p>
                <a:pPr marL="342900" indent="-342900" algn="just">
                  <a:buAutoNum type="arabicPeriod"/>
                </a:pPr>
                <a:r>
                  <a:rPr lang="ru-RU" dirty="0"/>
                  <a:t>Смещение левой границы. </a:t>
                </a:r>
              </a:p>
              <a:p>
                <a:pPr algn="just"/>
                <a:endParaRPr lang="ru-RU" dirty="0"/>
              </a:p>
              <a:p>
                <a:pPr algn="just"/>
                <a:r>
                  <a:rPr lang="ru-RU" dirty="0"/>
                  <a:t>Прочность среды задавалась в виде линейно функции, при этом варьировались параметры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ru-RU" dirty="0"/>
                  <a:t> и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193" y="3134974"/>
                <a:ext cx="5470429" cy="3139321"/>
              </a:xfrm>
              <a:prstGeom prst="rect">
                <a:avLst/>
              </a:prstGeom>
              <a:blipFill>
                <a:blip r:embed="rId4"/>
                <a:stretch>
                  <a:fillRect l="-891" t="-971" r="-891" b="-213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9" name="Группа 38"/>
          <p:cNvGrpSpPr/>
          <p:nvPr/>
        </p:nvGrpSpPr>
        <p:grpSpPr>
          <a:xfrm>
            <a:off x="72822" y="461886"/>
            <a:ext cx="5828557" cy="2346035"/>
            <a:chOff x="-634569" y="413222"/>
            <a:chExt cx="6314270" cy="2346035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40823" y="1145977"/>
              <a:ext cx="4824536" cy="1390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342076" y="1246254"/>
                  <a:ext cx="320827" cy="3831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g</m:t>
                        </m:r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2076" y="1246254"/>
                  <a:ext cx="320827" cy="383191"/>
                </a:xfrm>
                <a:prstGeom prst="rect">
                  <a:avLst/>
                </a:prstGeom>
                <a:blipFill>
                  <a:blip r:embed="rId6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-634569" y="1841302"/>
                  <a:ext cx="111648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ru-RU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𝑢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  <m:r>
                          <a:rPr lang="ru-RU" i="1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ru-RU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𝑢</m:t>
                            </m:r>
                          </m:e>
                          <m:sub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634569" y="1841302"/>
                  <a:ext cx="1025794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" name="Прямая со стрелкой 6"/>
            <p:cNvCxnSpPr/>
            <p:nvPr/>
          </p:nvCxnSpPr>
          <p:spPr>
            <a:xfrm>
              <a:off x="675021" y="1332613"/>
              <a:ext cx="0" cy="338455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4272694" y="1412720"/>
                  <a:ext cx="61530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ru-RU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ru-RU" i="1">
                                <a:latin typeface="Cambria Math"/>
                                <a:ea typeface="Cambria Math"/>
                              </a:rPr>
                              <m:t>𝜎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𝑥</m:t>
                            </m:r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72694" y="1412720"/>
                  <a:ext cx="563167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Прямая соединительная линия 10"/>
            <p:cNvCxnSpPr/>
            <p:nvPr/>
          </p:nvCxnSpPr>
          <p:spPr>
            <a:xfrm flipV="1">
              <a:off x="199155" y="1938516"/>
              <a:ext cx="3752510" cy="432048"/>
            </a:xfrm>
            <a:prstGeom prst="line">
              <a:avLst/>
            </a:prstGeom>
            <a:ln w="349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Прямоугольник 12"/>
                <p:cNvSpPr/>
                <p:nvPr/>
              </p:nvSpPr>
              <p:spPr>
                <a:xfrm>
                  <a:off x="1719419" y="2086550"/>
                  <a:ext cx="40129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i="1">
                            <a:latin typeface="Cambria Math"/>
                            <a:ea typeface="Cambria Math"/>
                          </a:rPr>
                          <m:t>𝛾</m:t>
                        </m:r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13" name="Прямоугольник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9419" y="2086550"/>
                  <a:ext cx="365613" cy="369332"/>
                </a:xfrm>
                <a:prstGeom prst="rect">
                  <a:avLst/>
                </a:prstGeom>
                <a:blipFill>
                  <a:blip r:embed="rId9"/>
                  <a:stretch>
                    <a:fillRect b="-3279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Полилиния 13"/>
            <p:cNvSpPr/>
            <p:nvPr/>
          </p:nvSpPr>
          <p:spPr>
            <a:xfrm>
              <a:off x="1578721" y="2228287"/>
              <a:ext cx="56517" cy="216568"/>
            </a:xfrm>
            <a:custGeom>
              <a:avLst/>
              <a:gdLst>
                <a:gd name="connsiteX0" fmla="*/ 0 w 51379"/>
                <a:gd name="connsiteY0" fmla="*/ 0 h 216568"/>
                <a:gd name="connsiteX1" fmla="*/ 36095 w 51379"/>
                <a:gd name="connsiteY1" fmla="*/ 60158 h 216568"/>
                <a:gd name="connsiteX2" fmla="*/ 48126 w 51379"/>
                <a:gd name="connsiteY2" fmla="*/ 216568 h 216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379" h="216568">
                  <a:moveTo>
                    <a:pt x="0" y="0"/>
                  </a:moveTo>
                  <a:cubicBezTo>
                    <a:pt x="12032" y="20053"/>
                    <a:pt x="25637" y="39242"/>
                    <a:pt x="36095" y="60158"/>
                  </a:cubicBezTo>
                  <a:cubicBezTo>
                    <a:pt x="60808" y="109584"/>
                    <a:pt x="48126" y="161728"/>
                    <a:pt x="48126" y="216568"/>
                  </a:cubicBezTo>
                </a:path>
              </a:pathLst>
            </a:cu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3087570" y="2033549"/>
              <a:ext cx="135509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>
                  <a:cs typeface="Times New Roman" panose="02020603050405020304" pitchFamily="18" charset="0"/>
                </a:rPr>
                <a:t>Основание</a:t>
              </a:r>
            </a:p>
          </p:txBody>
        </p:sp>
        <p:cxnSp>
          <p:nvCxnSpPr>
            <p:cNvPr id="16" name="Прямая со стрелкой 15"/>
            <p:cNvCxnSpPr/>
            <p:nvPr/>
          </p:nvCxnSpPr>
          <p:spPr>
            <a:xfrm flipH="1" flipV="1">
              <a:off x="2655521" y="2128164"/>
              <a:ext cx="612068" cy="42739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3300204" y="2389925"/>
                  <a:ext cx="237949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dirty="0">
                      <a:cs typeface="Times New Roman" panose="02020603050405020304" pitchFamily="18" charset="0"/>
                    </a:rPr>
                    <a:t>Базальное трение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ru-RU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>
                              <a:latin typeface="Cambria Math"/>
                            </a:rPr>
                            <m:t>𝑏</m:t>
                          </m:r>
                        </m:sub>
                      </m:sSub>
                    </m:oMath>
                  </a14:m>
                  <a:endParaRPr lang="ru-RU" dirty="0"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00204" y="2389925"/>
                  <a:ext cx="2379497" cy="369332"/>
                </a:xfrm>
                <a:prstGeom prst="rect">
                  <a:avLst/>
                </a:prstGeom>
                <a:blipFill>
                  <a:blip r:embed="rId10"/>
                  <a:stretch>
                    <a:fillRect l="-2046" t="-8197" b="-24590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Стрелка влево 11"/>
            <p:cNvSpPr/>
            <p:nvPr/>
          </p:nvSpPr>
          <p:spPr>
            <a:xfrm>
              <a:off x="3908845" y="1505053"/>
              <a:ext cx="353131" cy="184666"/>
            </a:xfrm>
            <a:prstGeom prst="leftArrow">
              <a:avLst/>
            </a:prstGeom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1126849" y="1412720"/>
              <a:ext cx="205521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>
                  <a:cs typeface="Times New Roman" panose="02020603050405020304" pitchFamily="18" charset="0"/>
                </a:rPr>
                <a:t>Осадочная толща</a:t>
              </a:r>
            </a:p>
          </p:txBody>
        </p:sp>
        <p:cxnSp>
          <p:nvCxnSpPr>
            <p:cNvPr id="26" name="Прямая со стрелкой 25"/>
            <p:cNvCxnSpPr/>
            <p:nvPr/>
          </p:nvCxnSpPr>
          <p:spPr>
            <a:xfrm flipH="1">
              <a:off x="4251259" y="761989"/>
              <a:ext cx="10717" cy="46369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 стрелкой 36"/>
            <p:cNvCxnSpPr/>
            <p:nvPr/>
          </p:nvCxnSpPr>
          <p:spPr>
            <a:xfrm>
              <a:off x="4272694" y="754300"/>
              <a:ext cx="486343" cy="978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4232904" y="949402"/>
              <a:ext cx="282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y</a:t>
              </a:r>
              <a:endParaRPr lang="ru-RU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540185" y="413222"/>
              <a:ext cx="282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x</a:t>
              </a:r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28285309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0981"/>
            <a:ext cx="9706708" cy="905164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solidFill>
                  <a:srgbClr val="C00000"/>
                </a:solidFill>
                <a:latin typeface="+mn-lt"/>
              </a:rPr>
              <a:t>Базальное </a:t>
            </a:r>
            <a:r>
              <a:rPr lang="ru-RU" sz="2800" dirty="0" smtClean="0">
                <a:solidFill>
                  <a:srgbClr val="C00000"/>
                </a:solidFill>
                <a:latin typeface="+mn-lt"/>
              </a:rPr>
              <a:t/>
            </a:r>
            <a:br>
              <a:rPr lang="ru-RU" sz="2800" dirty="0" smtClean="0">
                <a:solidFill>
                  <a:srgbClr val="C00000"/>
                </a:solidFill>
                <a:latin typeface="+mn-lt"/>
              </a:rPr>
            </a:br>
            <a:r>
              <a:rPr lang="ru-RU" sz="2800" dirty="0" smtClean="0">
                <a:solidFill>
                  <a:srgbClr val="C00000"/>
                </a:solidFill>
                <a:latin typeface="+mn-lt"/>
              </a:rPr>
              <a:t>трение </a:t>
            </a:r>
            <a:r>
              <a:rPr lang="ru-RU" sz="2800" dirty="0">
                <a:solidFill>
                  <a:srgbClr val="C00000"/>
                </a:solidFill>
                <a:latin typeface="+mn-lt"/>
              </a:rPr>
              <a:t/>
            </a:r>
            <a:br>
              <a:rPr lang="ru-RU" sz="2800" dirty="0">
                <a:solidFill>
                  <a:srgbClr val="C00000"/>
                </a:solidFill>
                <a:latin typeface="+mn-lt"/>
              </a:rPr>
            </a:br>
            <a:r>
              <a:rPr lang="ru-RU" sz="2800" dirty="0">
                <a:solidFill>
                  <a:srgbClr val="C00000"/>
                </a:solidFill>
                <a:latin typeface="+mn-lt"/>
              </a:rPr>
              <a:t>постоянно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" y="1069406"/>
            <a:ext cx="6310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cs typeface="Times New Roman" panose="02020603050405020304" pitchFamily="18" charset="0"/>
              </a:rPr>
              <a:t>Интенсивность сдвиговой пластической деформации (%)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Таблица 1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39237245"/>
                  </p:ext>
                </p:extLst>
              </p:nvPr>
            </p:nvGraphicFramePr>
            <p:xfrm>
              <a:off x="1952246" y="11253"/>
              <a:ext cx="7167751" cy="829059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746853">
                      <a:extLst>
                        <a:ext uri="{9D8B030D-6E8A-4147-A177-3AD203B41FA5}">
                          <a16:colId xmlns:a16="http://schemas.microsoft.com/office/drawing/2014/main" xmlns="" val="2120959792"/>
                        </a:ext>
                      </a:extLst>
                    </a:gridCol>
                    <a:gridCol w="1617785">
                      <a:extLst>
                        <a:ext uri="{9D8B030D-6E8A-4147-A177-3AD203B41FA5}">
                          <a16:colId xmlns:a16="http://schemas.microsoft.com/office/drawing/2014/main" xmlns="" val="275881581"/>
                        </a:ext>
                      </a:extLst>
                    </a:gridCol>
                    <a:gridCol w="1537398">
                      <a:extLst>
                        <a:ext uri="{9D8B030D-6E8A-4147-A177-3AD203B41FA5}">
                          <a16:colId xmlns:a16="http://schemas.microsoft.com/office/drawing/2014/main" xmlns="" val="1792589152"/>
                        </a:ext>
                      </a:extLst>
                    </a:gridCol>
                    <a:gridCol w="753626">
                      <a:extLst>
                        <a:ext uri="{9D8B030D-6E8A-4147-A177-3AD203B41FA5}">
                          <a16:colId xmlns:a16="http://schemas.microsoft.com/office/drawing/2014/main" xmlns="" val="734149664"/>
                        </a:ext>
                      </a:extLst>
                    </a:gridCol>
                    <a:gridCol w="482322">
                      <a:extLst>
                        <a:ext uri="{9D8B030D-6E8A-4147-A177-3AD203B41FA5}">
                          <a16:colId xmlns:a16="http://schemas.microsoft.com/office/drawing/2014/main" xmlns="" val="3386242426"/>
                        </a:ext>
                      </a:extLst>
                    </a:gridCol>
                    <a:gridCol w="1205802">
                      <a:extLst>
                        <a:ext uri="{9D8B030D-6E8A-4147-A177-3AD203B41FA5}">
                          <a16:colId xmlns:a16="http://schemas.microsoft.com/office/drawing/2014/main" xmlns="" val="372158080"/>
                        </a:ext>
                      </a:extLst>
                    </a:gridCol>
                    <a:gridCol w="823965">
                      <a:extLst>
                        <a:ext uri="{9D8B030D-6E8A-4147-A177-3AD203B41FA5}">
                          <a16:colId xmlns:a16="http://schemas.microsoft.com/office/drawing/2014/main" xmlns="" val="1172997988"/>
                        </a:ext>
                      </a:extLst>
                    </a:gridCol>
                  </a:tblGrid>
                  <a:tr h="549001">
                    <a:tc>
                      <a:txBody>
                        <a:bodyPr/>
                        <a:lstStyle/>
                        <a:p>
                          <a:pPr indent="144145" algn="ctr" hangingPunct="0">
                            <a:lnSpc>
                              <a:spcPts val="12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+mn-lt"/>
                            </a:rPr>
                            <a:t>ρ, </a:t>
                          </a:r>
                          <a:r>
                            <a:rPr lang="ru-RU" sz="1600" dirty="0" smtClean="0">
                              <a:effectLst/>
                              <a:latin typeface="+mn-lt"/>
                            </a:rPr>
                            <a:t>г</a:t>
                          </a:r>
                          <a:r>
                            <a:rPr lang="en-US" sz="1600" dirty="0" smtClean="0">
                              <a:effectLst/>
                              <a:latin typeface="+mn-lt"/>
                            </a:rPr>
                            <a:t>/</a:t>
                          </a:r>
                          <a:r>
                            <a:rPr lang="ru-RU" sz="1600" dirty="0" smtClean="0">
                              <a:effectLst/>
                              <a:latin typeface="+mn-lt"/>
                            </a:rPr>
                            <a:t>см</a:t>
                          </a:r>
                          <a:endParaRPr lang="ru-RU" sz="1600" dirty="0">
                            <a:effectLst/>
                            <a:latin typeface="+mn-lt"/>
                            <a:ea typeface="Times New Roman" panose="02020603050405020304" pitchFamily="18" charset="0"/>
                          </a:endParaRPr>
                        </a:p>
                      </a:txBody>
                      <a:tcPr marL="41031" marR="41031" marT="0" marB="0" anchor="ctr"/>
                    </a:tc>
                    <a:tc>
                      <a:txBody>
                        <a:bodyPr/>
                        <a:lstStyle/>
                        <a:p>
                          <a:pPr indent="144145" algn="ctr" hangingPunct="0">
                            <a:lnSpc>
                              <a:spcPts val="12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+mn-lt"/>
                            </a:rPr>
                            <a:t>K, </a:t>
                          </a:r>
                          <a:r>
                            <a:rPr lang="ru-RU" sz="1600" dirty="0" smtClean="0">
                              <a:effectLst/>
                              <a:latin typeface="+mn-lt"/>
                            </a:rPr>
                            <a:t>ГПа</a:t>
                          </a:r>
                          <a:r>
                            <a:rPr lang="en-US" sz="1600" dirty="0" smtClean="0">
                              <a:effectLst/>
                              <a:latin typeface="+mn-lt"/>
                            </a:rPr>
                            <a:t> </a:t>
                          </a:r>
                          <a:endParaRPr lang="ru-RU" sz="1600" dirty="0" smtClean="0">
                            <a:effectLst/>
                            <a:latin typeface="+mn-lt"/>
                          </a:endParaRPr>
                        </a:p>
                        <a:p>
                          <a:pPr indent="144145" algn="ctr" hangingPunct="0">
                            <a:lnSpc>
                              <a:spcPts val="12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 smtClean="0">
                              <a:effectLst/>
                              <a:latin typeface="+mn-lt"/>
                            </a:rPr>
                            <a:t>(</a:t>
                          </a:r>
                          <a:r>
                            <a:rPr lang="ru-RU" sz="1600" dirty="0" smtClean="0">
                              <a:effectLst/>
                              <a:latin typeface="+mn-lt"/>
                            </a:rPr>
                            <a:t>Модуль</a:t>
                          </a:r>
                          <a:r>
                            <a:rPr lang="ru-RU" sz="1600" baseline="0" dirty="0" smtClean="0">
                              <a:effectLst/>
                              <a:latin typeface="+mn-lt"/>
                            </a:rPr>
                            <a:t> сжатия</a:t>
                          </a:r>
                          <a:r>
                            <a:rPr lang="en-US" sz="1600" dirty="0" smtClean="0">
                              <a:effectLst/>
                              <a:latin typeface="+mn-lt"/>
                            </a:rPr>
                            <a:t>) </a:t>
                          </a:r>
                          <a:endParaRPr lang="ru-RU" sz="1600" dirty="0">
                            <a:effectLst/>
                            <a:latin typeface="+mn-lt"/>
                            <a:ea typeface="Times New Roman" panose="02020603050405020304" pitchFamily="18" charset="0"/>
                          </a:endParaRPr>
                        </a:p>
                      </a:txBody>
                      <a:tcPr marL="41031" marR="41031" marT="0" marB="0" anchor="ctr"/>
                    </a:tc>
                    <a:tc>
                      <a:txBody>
                        <a:bodyPr/>
                        <a:lstStyle/>
                        <a:p>
                          <a:pPr indent="144145" algn="ctr" hangingPunct="0">
                            <a:lnSpc>
                              <a:spcPts val="12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+mn-lt"/>
                            </a:rPr>
                            <a:t>G, </a:t>
                          </a:r>
                          <a:r>
                            <a:rPr lang="ru-RU" sz="1600" dirty="0" smtClean="0">
                              <a:effectLst/>
                              <a:latin typeface="+mn-lt"/>
                            </a:rPr>
                            <a:t>ГПа</a:t>
                          </a:r>
                          <a:r>
                            <a:rPr lang="en-US" sz="1600" dirty="0" smtClean="0">
                              <a:effectLst/>
                              <a:latin typeface="+mn-lt"/>
                            </a:rPr>
                            <a:t> </a:t>
                          </a:r>
                          <a:endParaRPr lang="ru-RU" sz="1600" dirty="0" smtClean="0">
                            <a:effectLst/>
                            <a:latin typeface="+mn-lt"/>
                          </a:endParaRPr>
                        </a:p>
                        <a:p>
                          <a:pPr indent="144145" algn="ctr" hangingPunct="0">
                            <a:lnSpc>
                              <a:spcPts val="12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 smtClean="0">
                              <a:effectLst/>
                              <a:latin typeface="+mn-lt"/>
                            </a:rPr>
                            <a:t>(</a:t>
                          </a:r>
                          <a:r>
                            <a:rPr lang="ru-RU" sz="1600" dirty="0" smtClean="0">
                              <a:effectLst/>
                              <a:latin typeface="+mn-lt"/>
                            </a:rPr>
                            <a:t>Модуль сдвига</a:t>
                          </a:r>
                          <a:r>
                            <a:rPr lang="en-US" sz="1600" dirty="0" smtClean="0">
                              <a:effectLst/>
                              <a:latin typeface="+mn-lt"/>
                            </a:rPr>
                            <a:t>)</a:t>
                          </a:r>
                          <a:endParaRPr lang="ru-RU" sz="1600" dirty="0">
                            <a:effectLst/>
                            <a:latin typeface="+mn-lt"/>
                            <a:ea typeface="Times New Roman" panose="02020603050405020304" pitchFamily="18" charset="0"/>
                          </a:endParaRPr>
                        </a:p>
                      </a:txBody>
                      <a:tcPr marL="41031" marR="41031" marT="0" marB="0" anchor="ctr"/>
                    </a:tc>
                    <a:tc>
                      <a:txBody>
                        <a:bodyPr/>
                        <a:lstStyle/>
                        <a:p>
                          <a:pPr indent="144145" algn="ctr" hangingPunct="0">
                            <a:lnSpc>
                              <a:spcPts val="12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+mn-lt"/>
                            </a:rPr>
                            <a:t>Y, </a:t>
                          </a:r>
                          <a:r>
                            <a:rPr lang="ru-RU" sz="1600" dirty="0" smtClean="0">
                              <a:effectLst/>
                              <a:latin typeface="+mn-lt"/>
                            </a:rPr>
                            <a:t>МПа</a:t>
                          </a:r>
                          <a:endParaRPr lang="ru-RU" sz="1600" dirty="0">
                            <a:effectLst/>
                            <a:latin typeface="+mn-lt"/>
                            <a:ea typeface="Times New Roman" panose="02020603050405020304" pitchFamily="18" charset="0"/>
                          </a:endParaRPr>
                        </a:p>
                      </a:txBody>
                      <a:tcPr marL="41031" marR="4103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200"/>
                            </a:lnSpc>
                          </a:pPr>
                          <a:r>
                            <a:rPr lang="ru-RU" sz="1600" dirty="0">
                              <a:effectLst/>
                              <a:latin typeface="+mn-lt"/>
                              <a:sym typeface="Symbol" panose="05050102010706020507" pitchFamily="18" charset="2"/>
                            </a:rPr>
                            <a:t></a:t>
                          </a:r>
                          <a:endParaRPr lang="ru-RU" sz="1600" dirty="0">
                            <a:effectLst/>
                            <a:latin typeface="+mn-lt"/>
                            <a:ea typeface="Times New Roman" panose="02020603050405020304" pitchFamily="18" charset="0"/>
                          </a:endParaRPr>
                        </a:p>
                      </a:txBody>
                      <a:tcPr marL="41031" marR="41031" marT="0" marB="0" anchor="ctr"/>
                    </a:tc>
                    <a:tc>
                      <a:txBody>
                        <a:bodyPr/>
                        <a:lstStyle/>
                        <a:p>
                          <a:pPr indent="144145" algn="ctr" hangingPunct="0">
                            <a:lnSpc>
                              <a:spcPts val="12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600" dirty="0" err="1" smtClean="0">
                              <a:effectLst/>
                              <a:latin typeface="+mn-lt"/>
                            </a:rPr>
                            <a:t>Дилатансия</a:t>
                          </a:r>
                          <a:endParaRPr lang="ru-RU" sz="1600" dirty="0">
                            <a:effectLst/>
                            <a:latin typeface="+mn-lt"/>
                            <a:ea typeface="Times New Roman" panose="02020603050405020304" pitchFamily="18" charset="0"/>
                          </a:endParaRPr>
                        </a:p>
                      </a:txBody>
                      <a:tcPr marL="41031" marR="41031" marT="0" marB="0" anchor="ctr"/>
                    </a:tc>
                    <a:tc>
                      <a:txBody>
                        <a:bodyPr/>
                        <a:lstStyle/>
                        <a:p>
                          <a:pPr indent="144145" algn="ctr" hangingPunct="0">
                            <a:lnSpc>
                              <a:spcPts val="12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ru-RU" sz="1600" i="1">
                                        <a:effectLst/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>
                                        <a:effectLst/>
                                        <a:latin typeface="Cambria Math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en-US" sz="1600">
                                        <a:effectLst/>
                                        <a:latin typeface="Cambria Math"/>
                                      </a:rPr>
                                      <m:t>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ru-RU" sz="1600" dirty="0">
                            <a:effectLst/>
                            <a:latin typeface="+mn-lt"/>
                            <a:ea typeface="Times New Roman" panose="02020603050405020304" pitchFamily="18" charset="0"/>
                          </a:endParaRPr>
                        </a:p>
                      </a:txBody>
                      <a:tcPr marL="41031" marR="41031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3132961530"/>
                      </a:ext>
                    </a:extLst>
                  </a:tr>
                  <a:tr h="280058">
                    <a:tc>
                      <a:txBody>
                        <a:bodyPr/>
                        <a:lstStyle/>
                        <a:p>
                          <a:pPr indent="144145" algn="ctr" hangingPunct="0">
                            <a:lnSpc>
                              <a:spcPts val="12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+mn-lt"/>
                            </a:rPr>
                            <a:t>2.34</a:t>
                          </a:r>
                          <a:endParaRPr lang="ru-RU" sz="1600" dirty="0">
                            <a:effectLst/>
                            <a:latin typeface="+mn-lt"/>
                            <a:ea typeface="Times New Roman" panose="02020603050405020304" pitchFamily="18" charset="0"/>
                          </a:endParaRPr>
                        </a:p>
                      </a:txBody>
                      <a:tcPr marL="41031" marR="41031" marT="0" marB="0" anchor="ctr"/>
                    </a:tc>
                    <a:tc>
                      <a:txBody>
                        <a:bodyPr/>
                        <a:lstStyle/>
                        <a:p>
                          <a:pPr indent="144145" algn="ctr" hangingPunct="0">
                            <a:lnSpc>
                              <a:spcPts val="12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+mn-lt"/>
                            </a:rPr>
                            <a:t>20.8</a:t>
                          </a:r>
                          <a:endParaRPr lang="ru-RU" sz="1600" dirty="0">
                            <a:effectLst/>
                            <a:latin typeface="+mn-lt"/>
                            <a:ea typeface="Times New Roman" panose="02020603050405020304" pitchFamily="18" charset="0"/>
                          </a:endParaRPr>
                        </a:p>
                      </a:txBody>
                      <a:tcPr marL="41031" marR="41031" marT="0" marB="0" anchor="ctr"/>
                    </a:tc>
                    <a:tc>
                      <a:txBody>
                        <a:bodyPr/>
                        <a:lstStyle/>
                        <a:p>
                          <a:pPr indent="144145" algn="ctr" hangingPunct="0">
                            <a:lnSpc>
                              <a:spcPts val="12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  <a:latin typeface="+mn-lt"/>
                            </a:rPr>
                            <a:t>11.7</a:t>
                          </a:r>
                          <a:endParaRPr lang="ru-RU" sz="1600">
                            <a:effectLst/>
                            <a:latin typeface="+mn-lt"/>
                            <a:ea typeface="Times New Roman" panose="02020603050405020304" pitchFamily="18" charset="0"/>
                          </a:endParaRPr>
                        </a:p>
                      </a:txBody>
                      <a:tcPr marL="41031" marR="41031" marT="0" marB="0" anchor="ctr"/>
                    </a:tc>
                    <a:tc>
                      <a:txBody>
                        <a:bodyPr/>
                        <a:lstStyle/>
                        <a:p>
                          <a:pPr indent="144145" algn="ctr" hangingPunct="0">
                            <a:lnSpc>
                              <a:spcPts val="12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+mn-lt"/>
                            </a:rPr>
                            <a:t>5</a:t>
                          </a:r>
                          <a:endParaRPr lang="ru-RU" sz="1600" dirty="0">
                            <a:effectLst/>
                            <a:latin typeface="+mn-lt"/>
                            <a:ea typeface="Times New Roman" panose="02020603050405020304" pitchFamily="18" charset="0"/>
                          </a:endParaRPr>
                        </a:p>
                      </a:txBody>
                      <a:tcPr marL="41031" marR="41031" marT="0" marB="0" anchor="ctr"/>
                    </a:tc>
                    <a:tc>
                      <a:txBody>
                        <a:bodyPr/>
                        <a:lstStyle/>
                        <a:p>
                          <a:pPr indent="144145" algn="ctr" hangingPunct="0">
                            <a:lnSpc>
                              <a:spcPts val="12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600" dirty="0" smtClean="0">
                              <a:effectLst/>
                              <a:latin typeface="+mn-lt"/>
                            </a:rPr>
                            <a:t>0.1</a:t>
                          </a:r>
                          <a:endParaRPr lang="ru-RU" sz="1600" dirty="0">
                            <a:effectLst/>
                            <a:latin typeface="+mn-lt"/>
                            <a:ea typeface="Times New Roman" panose="02020603050405020304" pitchFamily="18" charset="0"/>
                          </a:endParaRPr>
                        </a:p>
                      </a:txBody>
                      <a:tcPr marL="41031" marR="41031" marT="0" marB="0" anchor="ctr"/>
                    </a:tc>
                    <a:tc>
                      <a:txBody>
                        <a:bodyPr/>
                        <a:lstStyle/>
                        <a:p>
                          <a:pPr indent="144145" algn="ctr" hangingPunct="0">
                            <a:lnSpc>
                              <a:spcPts val="12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+mn-lt"/>
                            </a:rPr>
                            <a:t>0.3</a:t>
                          </a:r>
                          <a:r>
                            <a:rPr lang="en-US" sz="1600" dirty="0">
                              <a:effectLst/>
                              <a:latin typeface="+mn-lt"/>
                              <a:sym typeface="Symbol" panose="05050102010706020507" pitchFamily="18" charset="2"/>
                            </a:rPr>
                            <a:t></a:t>
                          </a:r>
                          <a:endParaRPr lang="ru-RU" sz="1600" dirty="0">
                            <a:effectLst/>
                            <a:latin typeface="+mn-lt"/>
                            <a:ea typeface="Times New Roman" panose="02020603050405020304" pitchFamily="18" charset="0"/>
                          </a:endParaRPr>
                        </a:p>
                      </a:txBody>
                      <a:tcPr marL="41031" marR="41031" marT="0" marB="0" anchor="ctr"/>
                    </a:tc>
                    <a:tc>
                      <a:txBody>
                        <a:bodyPr/>
                        <a:lstStyle/>
                        <a:p>
                          <a:pPr indent="144145" algn="ctr" hangingPunct="0">
                            <a:lnSpc>
                              <a:spcPts val="12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600" dirty="0" smtClean="0">
                              <a:effectLst/>
                              <a:latin typeface="+mn-lt"/>
                            </a:rPr>
                            <a:t>0.075</a:t>
                          </a:r>
                          <a:endParaRPr lang="ru-RU" sz="1600" dirty="0">
                            <a:effectLst/>
                            <a:latin typeface="+mn-lt"/>
                            <a:ea typeface="Times New Roman" panose="02020603050405020304" pitchFamily="18" charset="0"/>
                          </a:endParaRPr>
                        </a:p>
                      </a:txBody>
                      <a:tcPr marL="41031" marR="41031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73751897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Таблица 1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61590457"/>
                  </p:ext>
                </p:extLst>
              </p:nvPr>
            </p:nvGraphicFramePr>
            <p:xfrm>
              <a:off x="2114933" y="11252"/>
              <a:ext cx="7765062" cy="829059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809091">
                      <a:extLst>
                        <a:ext uri="{9D8B030D-6E8A-4147-A177-3AD203B41FA5}">
                          <a16:colId xmlns:a16="http://schemas.microsoft.com/office/drawing/2014/main" val="2120959792"/>
                        </a:ext>
                      </a:extLst>
                    </a:gridCol>
                    <a:gridCol w="1752600">
                      <a:extLst>
                        <a:ext uri="{9D8B030D-6E8A-4147-A177-3AD203B41FA5}">
                          <a16:colId xmlns:a16="http://schemas.microsoft.com/office/drawing/2014/main" val="275881581"/>
                        </a:ext>
                      </a:extLst>
                    </a:gridCol>
                    <a:gridCol w="1665514">
                      <a:extLst>
                        <a:ext uri="{9D8B030D-6E8A-4147-A177-3AD203B41FA5}">
                          <a16:colId xmlns:a16="http://schemas.microsoft.com/office/drawing/2014/main" val="1792589152"/>
                        </a:ext>
                      </a:extLst>
                    </a:gridCol>
                    <a:gridCol w="816428">
                      <a:extLst>
                        <a:ext uri="{9D8B030D-6E8A-4147-A177-3AD203B41FA5}">
                          <a16:colId xmlns:a16="http://schemas.microsoft.com/office/drawing/2014/main" val="734149664"/>
                        </a:ext>
                      </a:extLst>
                    </a:gridCol>
                    <a:gridCol w="522515">
                      <a:extLst>
                        <a:ext uri="{9D8B030D-6E8A-4147-A177-3AD203B41FA5}">
                          <a16:colId xmlns:a16="http://schemas.microsoft.com/office/drawing/2014/main" val="3386242426"/>
                        </a:ext>
                      </a:extLst>
                    </a:gridCol>
                    <a:gridCol w="1306285">
                      <a:extLst>
                        <a:ext uri="{9D8B030D-6E8A-4147-A177-3AD203B41FA5}">
                          <a16:colId xmlns:a16="http://schemas.microsoft.com/office/drawing/2014/main" val="372158080"/>
                        </a:ext>
                      </a:extLst>
                    </a:gridCol>
                    <a:gridCol w="892629">
                      <a:extLst>
                        <a:ext uri="{9D8B030D-6E8A-4147-A177-3AD203B41FA5}">
                          <a16:colId xmlns:a16="http://schemas.microsoft.com/office/drawing/2014/main" val="1172997988"/>
                        </a:ext>
                      </a:extLst>
                    </a:gridCol>
                  </a:tblGrid>
                  <a:tr h="549001">
                    <a:tc>
                      <a:txBody>
                        <a:bodyPr/>
                        <a:lstStyle/>
                        <a:p>
                          <a:pPr indent="144145" algn="ctr" hangingPunct="0">
                            <a:lnSpc>
                              <a:spcPts val="12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+mn-lt"/>
                            </a:rPr>
                            <a:t>ρ, </a:t>
                          </a:r>
                          <a:r>
                            <a:rPr lang="ru-RU" sz="1600" dirty="0" smtClean="0">
                              <a:effectLst/>
                              <a:latin typeface="+mn-lt"/>
                            </a:rPr>
                            <a:t>г</a:t>
                          </a:r>
                          <a:r>
                            <a:rPr lang="en-US" sz="1600" dirty="0" smtClean="0">
                              <a:effectLst/>
                              <a:latin typeface="+mn-lt"/>
                            </a:rPr>
                            <a:t>/</a:t>
                          </a:r>
                          <a:r>
                            <a:rPr lang="ru-RU" sz="1600" dirty="0" smtClean="0">
                              <a:effectLst/>
                              <a:latin typeface="+mn-lt"/>
                            </a:rPr>
                            <a:t>см</a:t>
                          </a:r>
                          <a:endParaRPr lang="ru-RU" sz="1600" dirty="0">
                            <a:effectLst/>
                            <a:latin typeface="+mn-lt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indent="144145" algn="ctr" hangingPunct="0">
                            <a:lnSpc>
                              <a:spcPts val="12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+mn-lt"/>
                            </a:rPr>
                            <a:t>K, </a:t>
                          </a:r>
                          <a:r>
                            <a:rPr lang="ru-RU" sz="1600" dirty="0" smtClean="0">
                              <a:effectLst/>
                              <a:latin typeface="+mn-lt"/>
                            </a:rPr>
                            <a:t>ГПа</a:t>
                          </a:r>
                          <a:r>
                            <a:rPr lang="en-US" sz="1600" dirty="0" smtClean="0">
                              <a:effectLst/>
                              <a:latin typeface="+mn-lt"/>
                            </a:rPr>
                            <a:t> </a:t>
                          </a:r>
                          <a:endParaRPr lang="ru-RU" sz="1600" dirty="0" smtClean="0">
                            <a:effectLst/>
                            <a:latin typeface="+mn-lt"/>
                          </a:endParaRPr>
                        </a:p>
                        <a:p>
                          <a:pPr indent="144145" algn="ctr" hangingPunct="0">
                            <a:lnSpc>
                              <a:spcPts val="12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 smtClean="0">
                              <a:effectLst/>
                              <a:latin typeface="+mn-lt"/>
                            </a:rPr>
                            <a:t>(</a:t>
                          </a:r>
                          <a:r>
                            <a:rPr lang="ru-RU" sz="1600" dirty="0" smtClean="0">
                              <a:effectLst/>
                              <a:latin typeface="+mn-lt"/>
                            </a:rPr>
                            <a:t>Модуль</a:t>
                          </a:r>
                          <a:r>
                            <a:rPr lang="ru-RU" sz="1600" baseline="0" dirty="0" smtClean="0">
                              <a:effectLst/>
                              <a:latin typeface="+mn-lt"/>
                            </a:rPr>
                            <a:t> сжатия</a:t>
                          </a:r>
                          <a:r>
                            <a:rPr lang="en-US" sz="1600" dirty="0" smtClean="0">
                              <a:effectLst/>
                              <a:latin typeface="+mn-lt"/>
                            </a:rPr>
                            <a:t>) </a:t>
                          </a:r>
                          <a:endParaRPr lang="ru-RU" sz="1600" dirty="0">
                            <a:effectLst/>
                            <a:latin typeface="+mn-lt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indent="144145" algn="ctr" hangingPunct="0">
                            <a:lnSpc>
                              <a:spcPts val="12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+mn-lt"/>
                            </a:rPr>
                            <a:t>G, </a:t>
                          </a:r>
                          <a:r>
                            <a:rPr lang="ru-RU" sz="1600" dirty="0" smtClean="0">
                              <a:effectLst/>
                              <a:latin typeface="+mn-lt"/>
                            </a:rPr>
                            <a:t>ГПа</a:t>
                          </a:r>
                          <a:r>
                            <a:rPr lang="en-US" sz="1600" dirty="0" smtClean="0">
                              <a:effectLst/>
                              <a:latin typeface="+mn-lt"/>
                            </a:rPr>
                            <a:t> </a:t>
                          </a:r>
                          <a:endParaRPr lang="ru-RU" sz="1600" dirty="0" smtClean="0">
                            <a:effectLst/>
                            <a:latin typeface="+mn-lt"/>
                          </a:endParaRPr>
                        </a:p>
                        <a:p>
                          <a:pPr indent="144145" algn="ctr" hangingPunct="0">
                            <a:lnSpc>
                              <a:spcPts val="12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 smtClean="0">
                              <a:effectLst/>
                              <a:latin typeface="+mn-lt"/>
                            </a:rPr>
                            <a:t>(</a:t>
                          </a:r>
                          <a:r>
                            <a:rPr lang="ru-RU" sz="1600" dirty="0" smtClean="0">
                              <a:effectLst/>
                              <a:latin typeface="+mn-lt"/>
                            </a:rPr>
                            <a:t>Модуль сдвига</a:t>
                          </a:r>
                          <a:r>
                            <a:rPr lang="en-US" sz="1600" dirty="0" smtClean="0">
                              <a:effectLst/>
                              <a:latin typeface="+mn-lt"/>
                            </a:rPr>
                            <a:t>)</a:t>
                          </a:r>
                          <a:endParaRPr lang="ru-RU" sz="1600" dirty="0">
                            <a:effectLst/>
                            <a:latin typeface="+mn-lt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indent="144145" algn="ctr" hangingPunct="0">
                            <a:lnSpc>
                              <a:spcPts val="12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+mn-lt"/>
                            </a:rPr>
                            <a:t>Y, </a:t>
                          </a:r>
                          <a:r>
                            <a:rPr lang="ru-RU" sz="1600" dirty="0" smtClean="0">
                              <a:effectLst/>
                              <a:latin typeface="+mn-lt"/>
                            </a:rPr>
                            <a:t>МПа</a:t>
                          </a:r>
                          <a:endParaRPr lang="ru-RU" sz="1600" dirty="0">
                            <a:effectLst/>
                            <a:latin typeface="+mn-lt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200"/>
                            </a:lnSpc>
                          </a:pPr>
                          <a:r>
                            <a:rPr lang="ru-RU" sz="1600" dirty="0">
                              <a:effectLst/>
                              <a:latin typeface="+mn-lt"/>
                              <a:sym typeface="Symbol" panose="05050102010706020507" pitchFamily="18" charset="2"/>
                            </a:rPr>
                            <a:t></a:t>
                          </a:r>
                          <a:endParaRPr lang="ru-RU" sz="1600" dirty="0">
                            <a:effectLst/>
                            <a:latin typeface="+mn-lt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indent="144145" algn="ctr" hangingPunct="0">
                            <a:lnSpc>
                              <a:spcPts val="12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600" dirty="0" err="1" smtClean="0">
                              <a:effectLst/>
                              <a:latin typeface="+mn-lt"/>
                            </a:rPr>
                            <a:t>Дилатансия</a:t>
                          </a:r>
                          <a:endParaRPr lang="ru-RU" sz="1600" dirty="0">
                            <a:effectLst/>
                            <a:latin typeface="+mn-lt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44450" marR="44450" marT="0" marB="0" anchor="ctr">
                        <a:blipFill>
                          <a:blip r:embed="rId2"/>
                          <a:stretch>
                            <a:fillRect l="-768027" t="-2198" r="-1361" b="-6483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32961530"/>
                      </a:ext>
                    </a:extLst>
                  </a:tr>
                  <a:tr h="280058">
                    <a:tc>
                      <a:txBody>
                        <a:bodyPr/>
                        <a:lstStyle/>
                        <a:p>
                          <a:pPr indent="144145" algn="ctr" hangingPunct="0">
                            <a:lnSpc>
                              <a:spcPts val="12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+mn-lt"/>
                            </a:rPr>
                            <a:t>2.34</a:t>
                          </a:r>
                          <a:endParaRPr lang="ru-RU" sz="1600" dirty="0">
                            <a:effectLst/>
                            <a:latin typeface="+mn-lt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indent="144145" algn="ctr" hangingPunct="0">
                            <a:lnSpc>
                              <a:spcPts val="12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+mn-lt"/>
                            </a:rPr>
                            <a:t>20.8</a:t>
                          </a:r>
                          <a:endParaRPr lang="ru-RU" sz="1600" dirty="0">
                            <a:effectLst/>
                            <a:latin typeface="+mn-lt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indent="144145" algn="ctr" hangingPunct="0">
                            <a:lnSpc>
                              <a:spcPts val="12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  <a:latin typeface="+mn-lt"/>
                            </a:rPr>
                            <a:t>11.7</a:t>
                          </a:r>
                          <a:endParaRPr lang="ru-RU" sz="1600">
                            <a:effectLst/>
                            <a:latin typeface="+mn-lt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indent="144145" algn="ctr" hangingPunct="0">
                            <a:lnSpc>
                              <a:spcPts val="12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+mn-lt"/>
                            </a:rPr>
                            <a:t>5</a:t>
                          </a:r>
                          <a:endParaRPr lang="ru-RU" sz="1600" dirty="0">
                            <a:effectLst/>
                            <a:latin typeface="+mn-lt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indent="144145" algn="ctr" hangingPunct="0">
                            <a:lnSpc>
                              <a:spcPts val="12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600" dirty="0" smtClean="0">
                              <a:effectLst/>
                              <a:latin typeface="+mn-lt"/>
                            </a:rPr>
                            <a:t>0.1</a:t>
                          </a:r>
                          <a:endParaRPr lang="ru-RU" sz="1600" dirty="0">
                            <a:effectLst/>
                            <a:latin typeface="+mn-lt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indent="144145" algn="ctr" hangingPunct="0">
                            <a:lnSpc>
                              <a:spcPts val="12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+mn-lt"/>
                            </a:rPr>
                            <a:t>0.3</a:t>
                          </a:r>
                          <a:r>
                            <a:rPr lang="en-US" sz="1600" dirty="0">
                              <a:effectLst/>
                              <a:latin typeface="+mn-lt"/>
                              <a:sym typeface="Symbol" panose="05050102010706020507" pitchFamily="18" charset="2"/>
                            </a:rPr>
                            <a:t></a:t>
                          </a:r>
                          <a:endParaRPr lang="ru-RU" sz="1600" dirty="0">
                            <a:effectLst/>
                            <a:latin typeface="+mn-lt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indent="144145" algn="ctr" hangingPunct="0">
                            <a:lnSpc>
                              <a:spcPts val="12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600" dirty="0" smtClean="0">
                              <a:effectLst/>
                              <a:latin typeface="+mn-lt"/>
                            </a:rPr>
                            <a:t>0.075</a:t>
                          </a:r>
                          <a:endParaRPr lang="ru-RU" sz="1600" dirty="0">
                            <a:effectLst/>
                            <a:latin typeface="+mn-lt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extLst>
                      <a:ext uri="{0D108BD9-81ED-4DB2-BD59-A6C34878D82A}">
                        <a16:rowId xmlns:a16="http://schemas.microsoft.com/office/drawing/2014/main" val="73751897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6" name="TextBox 15"/>
          <p:cNvSpPr txBox="1"/>
          <p:nvPr/>
        </p:nvSpPr>
        <p:spPr>
          <a:xfrm>
            <a:off x="6542203" y="918401"/>
            <a:ext cx="25568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Разломы прямолинейны и развивались последовательно. При более высоких значениях базального трения (0.05 – 0.3) аналогичные результаты.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12247" y="2858706"/>
            <a:ext cx="89011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Наклон топографической поверхности варьировался от 1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ru-RU" dirty="0"/>
              <a:t>-3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°, что не превышает величины критического угла рассчитанного по теории критического клина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dirty="0" err="1"/>
              <a:t>Dahlen</a:t>
            </a:r>
            <a:r>
              <a:rPr lang="en-US" dirty="0"/>
              <a:t>, 1984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ru-RU" dirty="0"/>
          </a:p>
        </p:txBody>
      </p:sp>
      <p:grpSp>
        <p:nvGrpSpPr>
          <p:cNvPr id="34" name="Группа 33"/>
          <p:cNvGrpSpPr/>
          <p:nvPr/>
        </p:nvGrpSpPr>
        <p:grpSpPr>
          <a:xfrm>
            <a:off x="18525" y="1469517"/>
            <a:ext cx="6513856" cy="1268813"/>
            <a:chOff x="-997699" y="1520526"/>
            <a:chExt cx="8435891" cy="1504154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997699" y="1520526"/>
              <a:ext cx="8435891" cy="1504154"/>
            </a:xfrm>
            <a:prstGeom prst="rect">
              <a:avLst/>
            </a:prstGeom>
          </p:spPr>
        </p:pic>
        <p:sp>
          <p:nvSpPr>
            <p:cNvPr id="7" name="Полилиния 6"/>
            <p:cNvSpPr/>
            <p:nvPr/>
          </p:nvSpPr>
          <p:spPr>
            <a:xfrm>
              <a:off x="-450101" y="1573760"/>
              <a:ext cx="1593101" cy="982253"/>
            </a:xfrm>
            <a:custGeom>
              <a:avLst/>
              <a:gdLst>
                <a:gd name="connsiteX0" fmla="*/ 0 w 2170545"/>
                <a:gd name="connsiteY0" fmla="*/ 1293090 h 1293090"/>
                <a:gd name="connsiteX1" fmla="*/ 1856509 w 2170545"/>
                <a:gd name="connsiteY1" fmla="*/ 0 h 1293090"/>
                <a:gd name="connsiteX2" fmla="*/ 2170545 w 2170545"/>
                <a:gd name="connsiteY2" fmla="*/ 0 h 1293090"/>
                <a:gd name="connsiteX3" fmla="*/ 387927 w 2170545"/>
                <a:gd name="connsiteY3" fmla="*/ 1293090 h 1293090"/>
                <a:gd name="connsiteX4" fmla="*/ 0 w 2170545"/>
                <a:gd name="connsiteY4" fmla="*/ 1293090 h 1293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70545" h="1293090">
                  <a:moveTo>
                    <a:pt x="0" y="1293090"/>
                  </a:moveTo>
                  <a:lnTo>
                    <a:pt x="1856509" y="0"/>
                  </a:lnTo>
                  <a:lnTo>
                    <a:pt x="2170545" y="0"/>
                  </a:lnTo>
                  <a:lnTo>
                    <a:pt x="387927" y="1293090"/>
                  </a:lnTo>
                  <a:lnTo>
                    <a:pt x="0" y="1293090"/>
                  </a:lnTo>
                  <a:close/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8" name="Полилиния 7"/>
            <p:cNvSpPr/>
            <p:nvPr/>
          </p:nvSpPr>
          <p:spPr>
            <a:xfrm>
              <a:off x="453279" y="1601207"/>
              <a:ext cx="1560578" cy="981913"/>
            </a:xfrm>
            <a:custGeom>
              <a:avLst/>
              <a:gdLst>
                <a:gd name="connsiteX0" fmla="*/ 0 w 2170545"/>
                <a:gd name="connsiteY0" fmla="*/ 1293090 h 1293090"/>
                <a:gd name="connsiteX1" fmla="*/ 1856509 w 2170545"/>
                <a:gd name="connsiteY1" fmla="*/ 0 h 1293090"/>
                <a:gd name="connsiteX2" fmla="*/ 2170545 w 2170545"/>
                <a:gd name="connsiteY2" fmla="*/ 0 h 1293090"/>
                <a:gd name="connsiteX3" fmla="*/ 387927 w 2170545"/>
                <a:gd name="connsiteY3" fmla="*/ 1293090 h 1293090"/>
                <a:gd name="connsiteX4" fmla="*/ 0 w 2170545"/>
                <a:gd name="connsiteY4" fmla="*/ 1293090 h 1293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70545" h="1293090">
                  <a:moveTo>
                    <a:pt x="0" y="1293090"/>
                  </a:moveTo>
                  <a:lnTo>
                    <a:pt x="1856509" y="0"/>
                  </a:lnTo>
                  <a:lnTo>
                    <a:pt x="2170545" y="0"/>
                  </a:lnTo>
                  <a:lnTo>
                    <a:pt x="387927" y="1293090"/>
                  </a:lnTo>
                  <a:lnTo>
                    <a:pt x="0" y="1293090"/>
                  </a:lnTo>
                  <a:close/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9" name="Полилиния 8"/>
            <p:cNvSpPr/>
            <p:nvPr/>
          </p:nvSpPr>
          <p:spPr>
            <a:xfrm>
              <a:off x="1427787" y="1601206"/>
              <a:ext cx="1489450" cy="954806"/>
            </a:xfrm>
            <a:custGeom>
              <a:avLst/>
              <a:gdLst>
                <a:gd name="connsiteX0" fmla="*/ 0 w 2170545"/>
                <a:gd name="connsiteY0" fmla="*/ 1293090 h 1293090"/>
                <a:gd name="connsiteX1" fmla="*/ 1856509 w 2170545"/>
                <a:gd name="connsiteY1" fmla="*/ 0 h 1293090"/>
                <a:gd name="connsiteX2" fmla="*/ 2170545 w 2170545"/>
                <a:gd name="connsiteY2" fmla="*/ 0 h 1293090"/>
                <a:gd name="connsiteX3" fmla="*/ 387927 w 2170545"/>
                <a:gd name="connsiteY3" fmla="*/ 1293090 h 1293090"/>
                <a:gd name="connsiteX4" fmla="*/ 0 w 2170545"/>
                <a:gd name="connsiteY4" fmla="*/ 1293090 h 1293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70545" h="1293090">
                  <a:moveTo>
                    <a:pt x="0" y="1293090"/>
                  </a:moveTo>
                  <a:lnTo>
                    <a:pt x="1856509" y="0"/>
                  </a:lnTo>
                  <a:lnTo>
                    <a:pt x="2170545" y="0"/>
                  </a:lnTo>
                  <a:lnTo>
                    <a:pt x="387927" y="1293090"/>
                  </a:lnTo>
                  <a:lnTo>
                    <a:pt x="0" y="1293090"/>
                  </a:lnTo>
                  <a:close/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3605644" y="1932201"/>
              <a:ext cx="278296" cy="288235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962760" y="1861738"/>
              <a:ext cx="2701158" cy="729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 </a:t>
              </a:r>
              <a:r>
                <a:rPr lang="ru-RU" sz="1600" dirty="0"/>
                <a:t>рамповые структуры</a:t>
              </a:r>
            </a:p>
          </p:txBody>
        </p:sp>
        <p:sp>
          <p:nvSpPr>
            <p:cNvPr id="22" name="Полилиния 21"/>
            <p:cNvSpPr/>
            <p:nvPr/>
          </p:nvSpPr>
          <p:spPr>
            <a:xfrm>
              <a:off x="0" y="2394857"/>
              <a:ext cx="153032" cy="152400"/>
            </a:xfrm>
            <a:custGeom>
              <a:avLst/>
              <a:gdLst>
                <a:gd name="connsiteX0" fmla="*/ 0 w 153032"/>
                <a:gd name="connsiteY0" fmla="*/ 0 h 152400"/>
                <a:gd name="connsiteX1" fmla="*/ 141514 w 153032"/>
                <a:gd name="connsiteY1" fmla="*/ 97972 h 152400"/>
                <a:gd name="connsiteX2" fmla="*/ 152400 w 153032"/>
                <a:gd name="connsiteY2" fmla="*/ 130629 h 152400"/>
                <a:gd name="connsiteX3" fmla="*/ 152400 w 153032"/>
                <a:gd name="connsiteY3" fmla="*/ 15240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3032" h="152400">
                  <a:moveTo>
                    <a:pt x="0" y="0"/>
                  </a:moveTo>
                  <a:cubicBezTo>
                    <a:pt x="75101" y="40964"/>
                    <a:pt x="110675" y="36293"/>
                    <a:pt x="141514" y="97972"/>
                  </a:cubicBezTo>
                  <a:cubicBezTo>
                    <a:pt x="146646" y="108235"/>
                    <a:pt x="150150" y="119377"/>
                    <a:pt x="152400" y="130629"/>
                  </a:cubicBezTo>
                  <a:cubicBezTo>
                    <a:pt x="153823" y="137745"/>
                    <a:pt x="152400" y="145143"/>
                    <a:pt x="152400" y="152400"/>
                  </a:cubicBezTo>
                </a:path>
              </a:pathLst>
            </a:cu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9090" y="2220435"/>
              <a:ext cx="650289" cy="4378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latin typeface="Calibri" panose="020F0502020204030204" pitchFamily="34" charset="0"/>
                  <a:cs typeface="Calibri" panose="020F0502020204030204" pitchFamily="34" charset="0"/>
                </a:rPr>
                <a:t>40°</a:t>
              </a:r>
              <a:endParaRPr lang="ru-RU" dirty="0"/>
            </a:p>
          </p:txBody>
        </p:sp>
        <p:sp>
          <p:nvSpPr>
            <p:cNvPr id="24" name="Полилиния 23"/>
            <p:cNvSpPr/>
            <p:nvPr/>
          </p:nvSpPr>
          <p:spPr>
            <a:xfrm>
              <a:off x="1850571" y="2373086"/>
              <a:ext cx="196334" cy="130628"/>
            </a:xfrm>
            <a:custGeom>
              <a:avLst/>
              <a:gdLst>
                <a:gd name="connsiteX0" fmla="*/ 0 w 196334"/>
                <a:gd name="connsiteY0" fmla="*/ 0 h 130628"/>
                <a:gd name="connsiteX1" fmla="*/ 108858 w 196334"/>
                <a:gd name="connsiteY1" fmla="*/ 10885 h 130628"/>
                <a:gd name="connsiteX2" fmla="*/ 130629 w 196334"/>
                <a:gd name="connsiteY2" fmla="*/ 32657 h 130628"/>
                <a:gd name="connsiteX3" fmla="*/ 163286 w 196334"/>
                <a:gd name="connsiteY3" fmla="*/ 54428 h 130628"/>
                <a:gd name="connsiteX4" fmla="*/ 174172 w 196334"/>
                <a:gd name="connsiteY4" fmla="*/ 87085 h 130628"/>
                <a:gd name="connsiteX5" fmla="*/ 195943 w 196334"/>
                <a:gd name="connsiteY5" fmla="*/ 130628 h 13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6334" h="130628">
                  <a:moveTo>
                    <a:pt x="0" y="0"/>
                  </a:moveTo>
                  <a:cubicBezTo>
                    <a:pt x="36286" y="3628"/>
                    <a:pt x="73480" y="2041"/>
                    <a:pt x="108858" y="10885"/>
                  </a:cubicBezTo>
                  <a:cubicBezTo>
                    <a:pt x="118815" y="13374"/>
                    <a:pt x="122615" y="26246"/>
                    <a:pt x="130629" y="32657"/>
                  </a:cubicBezTo>
                  <a:cubicBezTo>
                    <a:pt x="140845" y="40830"/>
                    <a:pt x="152400" y="47171"/>
                    <a:pt x="163286" y="54428"/>
                  </a:cubicBezTo>
                  <a:cubicBezTo>
                    <a:pt x="166915" y="65314"/>
                    <a:pt x="168268" y="77246"/>
                    <a:pt x="174172" y="87085"/>
                  </a:cubicBezTo>
                  <a:cubicBezTo>
                    <a:pt x="201074" y="131923"/>
                    <a:pt x="195943" y="85913"/>
                    <a:pt x="195943" y="130628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1995367" y="2188420"/>
              <a:ext cx="643975" cy="43783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>
                  <a:latin typeface="Calibri" panose="020F0502020204030204" pitchFamily="34" charset="0"/>
                  <a:cs typeface="Calibri" panose="020F0502020204030204" pitchFamily="34" charset="0"/>
                </a:rPr>
                <a:t>38°</a:t>
              </a:r>
              <a:endParaRPr lang="ru-RU" dirty="0"/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4710203" y="3632550"/>
            <a:ext cx="4174806" cy="1833173"/>
            <a:chOff x="5210540" y="3478388"/>
            <a:chExt cx="5299310" cy="2274660"/>
          </a:xfrm>
        </p:grpSpPr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10540" y="3920204"/>
              <a:ext cx="5299310" cy="1832844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5486400" y="3478388"/>
              <a:ext cx="5023450" cy="458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solidFill>
                    <a:srgbClr val="0070C0"/>
                  </a:solidFill>
                  <a:cs typeface="Times New Roman" panose="02020603050405020304" pitchFamily="18" charset="0"/>
                </a:rPr>
                <a:t>Вектора скорости деформации</a:t>
              </a:r>
            </a:p>
          </p:txBody>
        </p:sp>
        <p:sp>
          <p:nvSpPr>
            <p:cNvPr id="26" name="Полилиния 25"/>
            <p:cNvSpPr/>
            <p:nvPr/>
          </p:nvSpPr>
          <p:spPr>
            <a:xfrm>
              <a:off x="5624196" y="3924013"/>
              <a:ext cx="2819400" cy="1371600"/>
            </a:xfrm>
            <a:custGeom>
              <a:avLst/>
              <a:gdLst>
                <a:gd name="connsiteX0" fmla="*/ 0 w 2819400"/>
                <a:gd name="connsiteY0" fmla="*/ 10886 h 1371600"/>
                <a:gd name="connsiteX1" fmla="*/ 1796143 w 2819400"/>
                <a:gd name="connsiteY1" fmla="*/ 0 h 1371600"/>
                <a:gd name="connsiteX2" fmla="*/ 2819400 w 2819400"/>
                <a:gd name="connsiteY2" fmla="*/ 1360714 h 1371600"/>
                <a:gd name="connsiteX3" fmla="*/ 0 w 2819400"/>
                <a:gd name="connsiteY3" fmla="*/ 1371600 h 1371600"/>
                <a:gd name="connsiteX4" fmla="*/ 0 w 2819400"/>
                <a:gd name="connsiteY4" fmla="*/ 10886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9400" h="1371600">
                  <a:moveTo>
                    <a:pt x="0" y="10886"/>
                  </a:moveTo>
                  <a:lnTo>
                    <a:pt x="1796143" y="0"/>
                  </a:lnTo>
                  <a:lnTo>
                    <a:pt x="2819400" y="1360714"/>
                  </a:lnTo>
                  <a:lnTo>
                    <a:pt x="0" y="1371600"/>
                  </a:lnTo>
                  <a:lnTo>
                    <a:pt x="0" y="10886"/>
                  </a:lnTo>
                  <a:close/>
                </a:path>
              </a:pathLst>
            </a:custGeom>
            <a:solidFill>
              <a:srgbClr val="0070C0">
                <a:alpha val="20000"/>
              </a:srgbClr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7431226" y="3934899"/>
              <a:ext cx="2830285" cy="1360714"/>
            </a:xfrm>
            <a:custGeom>
              <a:avLst/>
              <a:gdLst>
                <a:gd name="connsiteX0" fmla="*/ 0 w 2830285"/>
                <a:gd name="connsiteY0" fmla="*/ 0 h 1360714"/>
                <a:gd name="connsiteX1" fmla="*/ 1023257 w 2830285"/>
                <a:gd name="connsiteY1" fmla="*/ 1360714 h 1360714"/>
                <a:gd name="connsiteX2" fmla="*/ 2830285 w 2830285"/>
                <a:gd name="connsiteY2" fmla="*/ 0 h 1360714"/>
                <a:gd name="connsiteX3" fmla="*/ 0 w 2830285"/>
                <a:gd name="connsiteY3" fmla="*/ 0 h 136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30285" h="1360714">
                  <a:moveTo>
                    <a:pt x="0" y="0"/>
                  </a:moveTo>
                  <a:lnTo>
                    <a:pt x="1023257" y="1360714"/>
                  </a:lnTo>
                  <a:lnTo>
                    <a:pt x="283028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-37089" y="3705437"/>
            <a:ext cx="5007045" cy="2089877"/>
            <a:chOff x="-1129146" y="3767283"/>
            <a:chExt cx="6132967" cy="2332073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932989" y="4394020"/>
              <a:ext cx="5254014" cy="170533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-1129146" y="3815782"/>
              <a:ext cx="3635618" cy="4121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solidFill>
                    <a:srgbClr val="0070C0"/>
                  </a:solidFill>
                  <a:cs typeface="Times New Roman" panose="02020603050405020304" pitchFamily="18" charset="0"/>
                </a:rPr>
                <a:t>Главные оси напряжений</a:t>
              </a:r>
            </a:p>
          </p:txBody>
        </p:sp>
        <p:cxnSp>
          <p:nvCxnSpPr>
            <p:cNvPr id="28" name="Прямая со стрелкой 27"/>
            <p:cNvCxnSpPr/>
            <p:nvPr/>
          </p:nvCxnSpPr>
          <p:spPr>
            <a:xfrm>
              <a:off x="2442116" y="3962104"/>
              <a:ext cx="377687" cy="0"/>
            </a:xfrm>
            <a:prstGeom prst="straightConnector1">
              <a:avLst/>
            </a:prstGeom>
            <a:ln w="1905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 стрелкой 28"/>
            <p:cNvCxnSpPr/>
            <p:nvPr/>
          </p:nvCxnSpPr>
          <p:spPr>
            <a:xfrm>
              <a:off x="2406440" y="4224986"/>
              <a:ext cx="377687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2871103" y="4006573"/>
              <a:ext cx="2014942" cy="4121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/>
                <a:t>- минимальная 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884556" y="3767283"/>
              <a:ext cx="2119265" cy="4121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/>
                <a:t>- максимальная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171652" y="5773520"/>
            <a:ext cx="42439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Оси отклоняются от изначально </a:t>
            </a:r>
            <a:r>
              <a:rPr lang="ru-RU" dirty="0" err="1"/>
              <a:t>субгоризонтального</a:t>
            </a:r>
            <a:r>
              <a:rPr lang="ru-RU" dirty="0"/>
              <a:t> и </a:t>
            </a:r>
            <a:r>
              <a:rPr lang="ru-RU" dirty="0" err="1"/>
              <a:t>субвертикального</a:t>
            </a:r>
            <a:r>
              <a:rPr lang="ru-RU" dirty="0"/>
              <a:t> положения не более чем на 15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°</a:t>
            </a:r>
            <a:endParaRPr lang="ru-RU" dirty="0"/>
          </a:p>
        </p:txBody>
      </p:sp>
      <p:sp>
        <p:nvSpPr>
          <p:cNvPr id="33" name="TextBox 32"/>
          <p:cNvSpPr txBox="1"/>
          <p:nvPr/>
        </p:nvSpPr>
        <p:spPr>
          <a:xfrm>
            <a:off x="4625297" y="5355698"/>
            <a:ext cx="44737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В тыловой части вектора </a:t>
            </a:r>
            <a:r>
              <a:rPr lang="ru-RU" dirty="0" err="1"/>
              <a:t>субгоризонтальны</a:t>
            </a:r>
            <a:r>
              <a:rPr lang="ru-RU" dirty="0"/>
              <a:t>. В зоне активного деформирования поворачиваются до момента формирования нового разлома. Область перед разломом неподвижна.</a:t>
            </a:r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431534" y="1501641"/>
            <a:ext cx="3248951" cy="21923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3184376" y="1432199"/>
                <a:ext cx="42960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ru-R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m:rPr>
                          <m:nor/>
                        </m:rPr>
                        <a:rPr lang="ru-RU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°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9740" y="1432198"/>
                <a:ext cx="424796" cy="276999"/>
              </a:xfrm>
              <a:prstGeom prst="rect">
                <a:avLst/>
              </a:prstGeom>
              <a:blipFill>
                <a:blip r:embed="rId6"/>
                <a:stretch>
                  <a:fillRect l="-4286" r="-12857" b="-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48544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194" y="139746"/>
            <a:ext cx="7596554" cy="752475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solidFill>
                  <a:srgbClr val="C00000"/>
                </a:solidFill>
                <a:latin typeface="+mn-lt"/>
              </a:rPr>
              <a:t>Базальное </a:t>
            </a:r>
            <a:r>
              <a:rPr lang="ru-RU" sz="2800" dirty="0" smtClean="0">
                <a:solidFill>
                  <a:srgbClr val="C00000"/>
                </a:solidFill>
                <a:latin typeface="+mn-lt"/>
              </a:rPr>
              <a:t/>
            </a:r>
            <a:br>
              <a:rPr lang="ru-RU" sz="2800" dirty="0" smtClean="0">
                <a:solidFill>
                  <a:srgbClr val="C00000"/>
                </a:solidFill>
                <a:latin typeface="+mn-lt"/>
              </a:rPr>
            </a:br>
            <a:r>
              <a:rPr lang="ru-RU" sz="2800" dirty="0" smtClean="0">
                <a:solidFill>
                  <a:srgbClr val="C00000"/>
                </a:solidFill>
                <a:latin typeface="+mn-lt"/>
              </a:rPr>
              <a:t>трение </a:t>
            </a:r>
            <a:br>
              <a:rPr lang="ru-RU" sz="2800" dirty="0" smtClean="0">
                <a:solidFill>
                  <a:srgbClr val="C00000"/>
                </a:solidFill>
                <a:latin typeface="+mn-lt"/>
              </a:rPr>
            </a:br>
            <a:r>
              <a:rPr lang="ru-RU" sz="2800" dirty="0" smtClean="0">
                <a:solidFill>
                  <a:srgbClr val="C00000"/>
                </a:solidFill>
                <a:latin typeface="+mn-lt"/>
              </a:rPr>
              <a:t>понижается</a:t>
            </a:r>
            <a:endParaRPr lang="ru-RU" sz="28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962106"/>
            <a:ext cx="6119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cs typeface="Times New Roman" panose="02020603050405020304" pitchFamily="18" charset="0"/>
              </a:rPr>
              <a:t>Интенсивность сдвиговой пластической деформации (%)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Таблица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76348690"/>
                  </p:ext>
                </p:extLst>
              </p:nvPr>
            </p:nvGraphicFramePr>
            <p:xfrm>
              <a:off x="2411217" y="20343"/>
              <a:ext cx="6732784" cy="751947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946292">
                      <a:extLst>
                        <a:ext uri="{9D8B030D-6E8A-4147-A177-3AD203B41FA5}">
                          <a16:colId xmlns:a16="http://schemas.microsoft.com/office/drawing/2014/main" xmlns="" val="2120959792"/>
                        </a:ext>
                      </a:extLst>
                    </a:gridCol>
                    <a:gridCol w="816917">
                      <a:extLst>
                        <a:ext uri="{9D8B030D-6E8A-4147-A177-3AD203B41FA5}">
                          <a16:colId xmlns:a16="http://schemas.microsoft.com/office/drawing/2014/main" xmlns="" val="275881581"/>
                        </a:ext>
                      </a:extLst>
                    </a:gridCol>
                    <a:gridCol w="836367">
                      <a:extLst>
                        <a:ext uri="{9D8B030D-6E8A-4147-A177-3AD203B41FA5}">
                          <a16:colId xmlns:a16="http://schemas.microsoft.com/office/drawing/2014/main" xmlns="" val="1792589152"/>
                        </a:ext>
                      </a:extLst>
                    </a:gridCol>
                    <a:gridCol w="894718">
                      <a:extLst>
                        <a:ext uri="{9D8B030D-6E8A-4147-A177-3AD203B41FA5}">
                          <a16:colId xmlns:a16="http://schemas.microsoft.com/office/drawing/2014/main" xmlns="" val="734149664"/>
                        </a:ext>
                      </a:extLst>
                    </a:gridCol>
                    <a:gridCol w="622412">
                      <a:extLst>
                        <a:ext uri="{9D8B030D-6E8A-4147-A177-3AD203B41FA5}">
                          <a16:colId xmlns:a16="http://schemas.microsoft.com/office/drawing/2014/main" xmlns="" val="3386242426"/>
                        </a:ext>
                      </a:extLst>
                    </a:gridCol>
                    <a:gridCol w="1487955">
                      <a:extLst>
                        <a:ext uri="{9D8B030D-6E8A-4147-A177-3AD203B41FA5}">
                          <a16:colId xmlns:a16="http://schemas.microsoft.com/office/drawing/2014/main" xmlns="" val="372158080"/>
                        </a:ext>
                      </a:extLst>
                    </a:gridCol>
                    <a:gridCol w="1128123">
                      <a:extLst>
                        <a:ext uri="{9D8B030D-6E8A-4147-A177-3AD203B41FA5}">
                          <a16:colId xmlns:a16="http://schemas.microsoft.com/office/drawing/2014/main" xmlns="" val="1172997988"/>
                        </a:ext>
                      </a:extLst>
                    </a:gridCol>
                  </a:tblGrid>
                  <a:tr h="497938">
                    <a:tc>
                      <a:txBody>
                        <a:bodyPr/>
                        <a:lstStyle/>
                        <a:p>
                          <a:pPr indent="144145" algn="ctr" hangingPunct="0">
                            <a:lnSpc>
                              <a:spcPts val="12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+mn-lt"/>
                            </a:rPr>
                            <a:t>ρ, </a:t>
                          </a:r>
                          <a:r>
                            <a:rPr lang="ru-RU" sz="1800" dirty="0" smtClean="0">
                              <a:effectLst/>
                              <a:latin typeface="+mn-lt"/>
                            </a:rPr>
                            <a:t>г</a:t>
                          </a:r>
                          <a:r>
                            <a:rPr lang="en-US" sz="1800" dirty="0" smtClean="0">
                              <a:effectLst/>
                              <a:latin typeface="+mn-lt"/>
                            </a:rPr>
                            <a:t>/</a:t>
                          </a:r>
                          <a:r>
                            <a:rPr lang="ru-RU" sz="1800" dirty="0" smtClean="0">
                              <a:effectLst/>
                              <a:latin typeface="+mn-lt"/>
                            </a:rPr>
                            <a:t>см</a:t>
                          </a:r>
                          <a:endParaRPr lang="ru-RU" sz="1800" dirty="0">
                            <a:effectLst/>
                            <a:latin typeface="+mn-lt"/>
                            <a:ea typeface="Times New Roman" panose="02020603050405020304" pitchFamily="18" charset="0"/>
                          </a:endParaRPr>
                        </a:p>
                      </a:txBody>
                      <a:tcPr marL="41031" marR="41031" marT="0" marB="0" anchor="ctr"/>
                    </a:tc>
                    <a:tc>
                      <a:txBody>
                        <a:bodyPr/>
                        <a:lstStyle/>
                        <a:p>
                          <a:pPr indent="144145" algn="ctr" hangingPunct="0">
                            <a:lnSpc>
                              <a:spcPts val="12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+mn-lt"/>
                            </a:rPr>
                            <a:t>K, </a:t>
                          </a:r>
                          <a:r>
                            <a:rPr lang="ru-RU" sz="1800" dirty="0" smtClean="0">
                              <a:effectLst/>
                              <a:latin typeface="+mn-lt"/>
                            </a:rPr>
                            <a:t>ГПа</a:t>
                          </a:r>
                          <a:r>
                            <a:rPr lang="en-US" sz="1800" dirty="0" smtClean="0">
                              <a:effectLst/>
                              <a:latin typeface="+mn-lt"/>
                            </a:rPr>
                            <a:t> </a:t>
                          </a:r>
                          <a:endParaRPr lang="ru-RU" sz="1800" dirty="0" smtClean="0">
                            <a:effectLst/>
                            <a:latin typeface="+mn-lt"/>
                          </a:endParaRPr>
                        </a:p>
                      </a:txBody>
                      <a:tcPr marL="41031" marR="41031" marT="0" marB="0" anchor="ctr"/>
                    </a:tc>
                    <a:tc>
                      <a:txBody>
                        <a:bodyPr/>
                        <a:lstStyle/>
                        <a:p>
                          <a:pPr indent="144145" algn="ctr" hangingPunct="0">
                            <a:lnSpc>
                              <a:spcPts val="12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+mn-lt"/>
                            </a:rPr>
                            <a:t>G, </a:t>
                          </a:r>
                          <a:r>
                            <a:rPr lang="ru-RU" sz="1800" dirty="0" smtClean="0">
                              <a:effectLst/>
                              <a:latin typeface="+mn-lt"/>
                            </a:rPr>
                            <a:t>ГПа</a:t>
                          </a:r>
                          <a:r>
                            <a:rPr lang="en-US" sz="1800" dirty="0" smtClean="0">
                              <a:effectLst/>
                              <a:latin typeface="+mn-lt"/>
                            </a:rPr>
                            <a:t> </a:t>
                          </a:r>
                          <a:endParaRPr lang="ru-RU" sz="1800" dirty="0" smtClean="0">
                            <a:effectLst/>
                            <a:latin typeface="+mn-lt"/>
                          </a:endParaRPr>
                        </a:p>
                      </a:txBody>
                      <a:tcPr marL="41031" marR="41031" marT="0" marB="0" anchor="ctr"/>
                    </a:tc>
                    <a:tc>
                      <a:txBody>
                        <a:bodyPr/>
                        <a:lstStyle/>
                        <a:p>
                          <a:pPr indent="144145" algn="ctr" hangingPunct="0">
                            <a:lnSpc>
                              <a:spcPts val="12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+mn-lt"/>
                            </a:rPr>
                            <a:t>Y, </a:t>
                          </a:r>
                          <a:r>
                            <a:rPr lang="ru-RU" sz="1800" dirty="0" smtClean="0">
                              <a:effectLst/>
                              <a:latin typeface="+mn-lt"/>
                            </a:rPr>
                            <a:t>МПа</a:t>
                          </a:r>
                          <a:endParaRPr lang="ru-RU" sz="1800" dirty="0">
                            <a:effectLst/>
                            <a:latin typeface="+mn-lt"/>
                            <a:ea typeface="Times New Roman" panose="02020603050405020304" pitchFamily="18" charset="0"/>
                          </a:endParaRPr>
                        </a:p>
                      </a:txBody>
                      <a:tcPr marL="41031" marR="4103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200"/>
                            </a:lnSpc>
                          </a:pPr>
                          <a:r>
                            <a:rPr lang="ru-RU" sz="1800" dirty="0">
                              <a:effectLst/>
                              <a:latin typeface="+mn-lt"/>
                              <a:sym typeface="Symbol" panose="05050102010706020507" pitchFamily="18" charset="2"/>
                            </a:rPr>
                            <a:t></a:t>
                          </a:r>
                          <a:endParaRPr lang="ru-RU" sz="1800" dirty="0">
                            <a:effectLst/>
                            <a:latin typeface="+mn-lt"/>
                            <a:ea typeface="Times New Roman" panose="02020603050405020304" pitchFamily="18" charset="0"/>
                          </a:endParaRPr>
                        </a:p>
                      </a:txBody>
                      <a:tcPr marL="41031" marR="41031" marT="0" marB="0" anchor="ctr"/>
                    </a:tc>
                    <a:tc>
                      <a:txBody>
                        <a:bodyPr/>
                        <a:lstStyle/>
                        <a:p>
                          <a:pPr indent="144145" algn="ctr" hangingPunct="0">
                            <a:lnSpc>
                              <a:spcPts val="12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dirty="0" err="1" smtClean="0">
                              <a:effectLst/>
                              <a:latin typeface="+mn-lt"/>
                            </a:rPr>
                            <a:t>Дилатансия</a:t>
                          </a:r>
                          <a:endParaRPr lang="ru-RU" sz="1800" dirty="0">
                            <a:effectLst/>
                            <a:latin typeface="+mn-lt"/>
                            <a:ea typeface="Times New Roman" panose="02020603050405020304" pitchFamily="18" charset="0"/>
                          </a:endParaRPr>
                        </a:p>
                      </a:txBody>
                      <a:tcPr marL="41031" marR="41031" marT="0" marB="0" anchor="ctr"/>
                    </a:tc>
                    <a:tc>
                      <a:txBody>
                        <a:bodyPr/>
                        <a:lstStyle/>
                        <a:p>
                          <a:pPr indent="144145" algn="ctr" hangingPunct="0">
                            <a:lnSpc>
                              <a:spcPts val="12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ru-RU" sz="1800" i="1">
                                        <a:effectLst/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>
                                        <a:effectLst/>
                                        <a:latin typeface="Cambria Math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en-US" sz="1800">
                                        <a:effectLst/>
                                        <a:latin typeface="Cambria Math"/>
                                      </a:rPr>
                                      <m:t>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ru-RU" sz="1800" dirty="0">
                            <a:effectLst/>
                            <a:latin typeface="+mn-lt"/>
                            <a:ea typeface="Times New Roman" panose="02020603050405020304" pitchFamily="18" charset="0"/>
                          </a:endParaRPr>
                        </a:p>
                      </a:txBody>
                      <a:tcPr marL="41031" marR="41031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3132961530"/>
                      </a:ext>
                    </a:extLst>
                  </a:tr>
                  <a:tr h="254009">
                    <a:tc>
                      <a:txBody>
                        <a:bodyPr/>
                        <a:lstStyle/>
                        <a:p>
                          <a:pPr indent="144145" algn="ctr" hangingPunct="0">
                            <a:lnSpc>
                              <a:spcPts val="12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+mn-lt"/>
                            </a:rPr>
                            <a:t>2.34</a:t>
                          </a:r>
                          <a:endParaRPr lang="ru-RU" sz="1800" dirty="0">
                            <a:effectLst/>
                            <a:latin typeface="+mn-lt"/>
                            <a:ea typeface="Times New Roman" panose="02020603050405020304" pitchFamily="18" charset="0"/>
                          </a:endParaRPr>
                        </a:p>
                      </a:txBody>
                      <a:tcPr marL="41031" marR="41031" marT="0" marB="0" anchor="ctr"/>
                    </a:tc>
                    <a:tc>
                      <a:txBody>
                        <a:bodyPr/>
                        <a:lstStyle/>
                        <a:p>
                          <a:pPr indent="144145" algn="ctr" hangingPunct="0">
                            <a:lnSpc>
                              <a:spcPts val="12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+mn-lt"/>
                            </a:rPr>
                            <a:t>20.8</a:t>
                          </a:r>
                          <a:endParaRPr lang="ru-RU" sz="1800" dirty="0">
                            <a:effectLst/>
                            <a:latin typeface="+mn-lt"/>
                            <a:ea typeface="Times New Roman" panose="02020603050405020304" pitchFamily="18" charset="0"/>
                          </a:endParaRPr>
                        </a:p>
                      </a:txBody>
                      <a:tcPr marL="41031" marR="41031" marT="0" marB="0" anchor="ctr"/>
                    </a:tc>
                    <a:tc>
                      <a:txBody>
                        <a:bodyPr/>
                        <a:lstStyle/>
                        <a:p>
                          <a:pPr indent="144145" algn="ctr" hangingPunct="0">
                            <a:lnSpc>
                              <a:spcPts val="12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+mn-lt"/>
                            </a:rPr>
                            <a:t>11.7</a:t>
                          </a:r>
                          <a:endParaRPr lang="ru-RU" sz="1800" dirty="0">
                            <a:effectLst/>
                            <a:latin typeface="+mn-lt"/>
                            <a:ea typeface="Times New Roman" panose="02020603050405020304" pitchFamily="18" charset="0"/>
                          </a:endParaRPr>
                        </a:p>
                      </a:txBody>
                      <a:tcPr marL="41031" marR="41031" marT="0" marB="0" anchor="ctr"/>
                    </a:tc>
                    <a:tc>
                      <a:txBody>
                        <a:bodyPr/>
                        <a:lstStyle/>
                        <a:p>
                          <a:pPr indent="144145" algn="ctr" hangingPunct="0">
                            <a:lnSpc>
                              <a:spcPts val="12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+mn-lt"/>
                            </a:rPr>
                            <a:t>5</a:t>
                          </a:r>
                          <a:endParaRPr lang="ru-RU" sz="1800" dirty="0">
                            <a:effectLst/>
                            <a:latin typeface="+mn-lt"/>
                            <a:ea typeface="Times New Roman" panose="02020603050405020304" pitchFamily="18" charset="0"/>
                          </a:endParaRPr>
                        </a:p>
                      </a:txBody>
                      <a:tcPr marL="41031" marR="41031" marT="0" marB="0" anchor="ctr"/>
                    </a:tc>
                    <a:tc>
                      <a:txBody>
                        <a:bodyPr/>
                        <a:lstStyle/>
                        <a:p>
                          <a:pPr indent="144145" algn="ctr" hangingPunct="0">
                            <a:lnSpc>
                              <a:spcPts val="12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dirty="0" smtClean="0">
                              <a:effectLst/>
                              <a:latin typeface="+mn-lt"/>
                            </a:rPr>
                            <a:t>0.1</a:t>
                          </a:r>
                          <a:endParaRPr lang="ru-RU" sz="1800" dirty="0">
                            <a:effectLst/>
                            <a:latin typeface="+mn-lt"/>
                            <a:ea typeface="Times New Roman" panose="02020603050405020304" pitchFamily="18" charset="0"/>
                          </a:endParaRPr>
                        </a:p>
                      </a:txBody>
                      <a:tcPr marL="41031" marR="41031" marT="0" marB="0" anchor="ctr"/>
                    </a:tc>
                    <a:tc>
                      <a:txBody>
                        <a:bodyPr/>
                        <a:lstStyle/>
                        <a:p>
                          <a:pPr indent="144145" algn="ctr" hangingPunct="0">
                            <a:lnSpc>
                              <a:spcPts val="12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+mn-lt"/>
                            </a:rPr>
                            <a:t>0.3</a:t>
                          </a:r>
                          <a:r>
                            <a:rPr lang="en-US" sz="1800" dirty="0">
                              <a:effectLst/>
                              <a:latin typeface="+mn-lt"/>
                              <a:sym typeface="Symbol" panose="05050102010706020507" pitchFamily="18" charset="2"/>
                            </a:rPr>
                            <a:t></a:t>
                          </a:r>
                          <a:endParaRPr lang="ru-RU" sz="1800" dirty="0">
                            <a:effectLst/>
                            <a:latin typeface="+mn-lt"/>
                            <a:ea typeface="Times New Roman" panose="02020603050405020304" pitchFamily="18" charset="0"/>
                          </a:endParaRPr>
                        </a:p>
                      </a:txBody>
                      <a:tcPr marL="41031" marR="41031" marT="0" marB="0" anchor="ctr"/>
                    </a:tc>
                    <a:tc>
                      <a:txBody>
                        <a:bodyPr/>
                        <a:lstStyle/>
                        <a:p>
                          <a:pPr indent="144145" algn="ctr" hangingPunct="0">
                            <a:lnSpc>
                              <a:spcPts val="12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dirty="0" smtClean="0">
                              <a:effectLst/>
                              <a:latin typeface="+mn-lt"/>
                            </a:rPr>
                            <a:t>0.3-0.01</a:t>
                          </a:r>
                          <a:endParaRPr lang="ru-RU" sz="1800" dirty="0">
                            <a:effectLst/>
                            <a:latin typeface="+mn-lt"/>
                            <a:ea typeface="Times New Roman" panose="02020603050405020304" pitchFamily="18" charset="0"/>
                          </a:endParaRPr>
                        </a:p>
                      </a:txBody>
                      <a:tcPr marL="41031" marR="41031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73751897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Таблица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67511264"/>
                  </p:ext>
                </p:extLst>
              </p:nvPr>
            </p:nvGraphicFramePr>
            <p:xfrm>
              <a:off x="2612151" y="20342"/>
              <a:ext cx="7293849" cy="751947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1025150">
                      <a:extLst>
                        <a:ext uri="{9D8B030D-6E8A-4147-A177-3AD203B41FA5}">
                          <a16:colId xmlns:a16="http://schemas.microsoft.com/office/drawing/2014/main" val="2120959792"/>
                        </a:ext>
                      </a:extLst>
                    </a:gridCol>
                    <a:gridCol w="884993">
                      <a:extLst>
                        <a:ext uri="{9D8B030D-6E8A-4147-A177-3AD203B41FA5}">
                          <a16:colId xmlns:a16="http://schemas.microsoft.com/office/drawing/2014/main" val="275881581"/>
                        </a:ext>
                      </a:extLst>
                    </a:gridCol>
                    <a:gridCol w="906064">
                      <a:extLst>
                        <a:ext uri="{9D8B030D-6E8A-4147-A177-3AD203B41FA5}">
                          <a16:colId xmlns:a16="http://schemas.microsoft.com/office/drawing/2014/main" val="1792589152"/>
                        </a:ext>
                      </a:extLst>
                    </a:gridCol>
                    <a:gridCol w="969278">
                      <a:extLst>
                        <a:ext uri="{9D8B030D-6E8A-4147-A177-3AD203B41FA5}">
                          <a16:colId xmlns:a16="http://schemas.microsoft.com/office/drawing/2014/main" val="734149664"/>
                        </a:ext>
                      </a:extLst>
                    </a:gridCol>
                    <a:gridCol w="674280">
                      <a:extLst>
                        <a:ext uri="{9D8B030D-6E8A-4147-A177-3AD203B41FA5}">
                          <a16:colId xmlns:a16="http://schemas.microsoft.com/office/drawing/2014/main" val="3386242426"/>
                        </a:ext>
                      </a:extLst>
                    </a:gridCol>
                    <a:gridCol w="1611951">
                      <a:extLst>
                        <a:ext uri="{9D8B030D-6E8A-4147-A177-3AD203B41FA5}">
                          <a16:colId xmlns:a16="http://schemas.microsoft.com/office/drawing/2014/main" val="372158080"/>
                        </a:ext>
                      </a:extLst>
                    </a:gridCol>
                    <a:gridCol w="1222133">
                      <a:extLst>
                        <a:ext uri="{9D8B030D-6E8A-4147-A177-3AD203B41FA5}">
                          <a16:colId xmlns:a16="http://schemas.microsoft.com/office/drawing/2014/main" val="1172997988"/>
                        </a:ext>
                      </a:extLst>
                    </a:gridCol>
                  </a:tblGrid>
                  <a:tr h="497938">
                    <a:tc>
                      <a:txBody>
                        <a:bodyPr/>
                        <a:lstStyle/>
                        <a:p>
                          <a:pPr indent="144145" algn="ctr" hangingPunct="0">
                            <a:lnSpc>
                              <a:spcPts val="12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+mn-lt"/>
                            </a:rPr>
                            <a:t>ρ, </a:t>
                          </a:r>
                          <a:r>
                            <a:rPr lang="ru-RU" sz="1800" dirty="0" smtClean="0">
                              <a:effectLst/>
                              <a:latin typeface="+mn-lt"/>
                            </a:rPr>
                            <a:t>г</a:t>
                          </a:r>
                          <a:r>
                            <a:rPr lang="en-US" sz="1800" dirty="0" smtClean="0">
                              <a:effectLst/>
                              <a:latin typeface="+mn-lt"/>
                            </a:rPr>
                            <a:t>/</a:t>
                          </a:r>
                          <a:r>
                            <a:rPr lang="ru-RU" sz="1800" dirty="0" smtClean="0">
                              <a:effectLst/>
                              <a:latin typeface="+mn-lt"/>
                            </a:rPr>
                            <a:t>см</a:t>
                          </a:r>
                          <a:endParaRPr lang="ru-RU" sz="1800" dirty="0">
                            <a:effectLst/>
                            <a:latin typeface="+mn-lt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indent="144145" algn="ctr" hangingPunct="0">
                            <a:lnSpc>
                              <a:spcPts val="12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+mn-lt"/>
                            </a:rPr>
                            <a:t>K, </a:t>
                          </a:r>
                          <a:r>
                            <a:rPr lang="ru-RU" sz="1800" dirty="0" smtClean="0">
                              <a:effectLst/>
                              <a:latin typeface="+mn-lt"/>
                            </a:rPr>
                            <a:t>ГПа</a:t>
                          </a:r>
                          <a:r>
                            <a:rPr lang="en-US" sz="1800" dirty="0" smtClean="0">
                              <a:effectLst/>
                              <a:latin typeface="+mn-lt"/>
                            </a:rPr>
                            <a:t> </a:t>
                          </a:r>
                          <a:endParaRPr lang="ru-RU" sz="1800" dirty="0" smtClean="0">
                            <a:effectLst/>
                            <a:latin typeface="+mn-lt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indent="144145" algn="ctr" hangingPunct="0">
                            <a:lnSpc>
                              <a:spcPts val="12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+mn-lt"/>
                            </a:rPr>
                            <a:t>G, </a:t>
                          </a:r>
                          <a:r>
                            <a:rPr lang="ru-RU" sz="1800" dirty="0" smtClean="0">
                              <a:effectLst/>
                              <a:latin typeface="+mn-lt"/>
                            </a:rPr>
                            <a:t>ГПа</a:t>
                          </a:r>
                          <a:r>
                            <a:rPr lang="en-US" sz="1800" dirty="0" smtClean="0">
                              <a:effectLst/>
                              <a:latin typeface="+mn-lt"/>
                            </a:rPr>
                            <a:t> </a:t>
                          </a:r>
                          <a:endParaRPr lang="ru-RU" sz="1800" dirty="0" smtClean="0">
                            <a:effectLst/>
                            <a:latin typeface="+mn-lt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indent="144145" algn="ctr" hangingPunct="0">
                            <a:lnSpc>
                              <a:spcPts val="12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+mn-lt"/>
                            </a:rPr>
                            <a:t>Y, </a:t>
                          </a:r>
                          <a:r>
                            <a:rPr lang="ru-RU" sz="1800" dirty="0" smtClean="0">
                              <a:effectLst/>
                              <a:latin typeface="+mn-lt"/>
                            </a:rPr>
                            <a:t>МПа</a:t>
                          </a:r>
                          <a:endParaRPr lang="ru-RU" sz="1800" dirty="0">
                            <a:effectLst/>
                            <a:latin typeface="+mn-lt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200"/>
                            </a:lnSpc>
                          </a:pPr>
                          <a:r>
                            <a:rPr lang="ru-RU" sz="1800" dirty="0">
                              <a:effectLst/>
                              <a:latin typeface="+mn-lt"/>
                              <a:sym typeface="Symbol" panose="05050102010706020507" pitchFamily="18" charset="2"/>
                            </a:rPr>
                            <a:t></a:t>
                          </a:r>
                          <a:endParaRPr lang="ru-RU" sz="1800" dirty="0">
                            <a:effectLst/>
                            <a:latin typeface="+mn-lt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indent="144145" algn="ctr" hangingPunct="0">
                            <a:lnSpc>
                              <a:spcPts val="12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dirty="0" err="1" smtClean="0">
                              <a:effectLst/>
                              <a:latin typeface="+mn-lt"/>
                            </a:rPr>
                            <a:t>Дилатансия</a:t>
                          </a:r>
                          <a:endParaRPr lang="ru-RU" sz="1800" dirty="0">
                            <a:effectLst/>
                            <a:latin typeface="+mn-lt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44450" marR="44450" marT="0" marB="0" anchor="ctr">
                        <a:blipFill>
                          <a:blip r:embed="rId2"/>
                          <a:stretch>
                            <a:fillRect l="-496020" t="-4878" r="-1493" b="-71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32961530"/>
                      </a:ext>
                    </a:extLst>
                  </a:tr>
                  <a:tr h="254009">
                    <a:tc>
                      <a:txBody>
                        <a:bodyPr/>
                        <a:lstStyle/>
                        <a:p>
                          <a:pPr indent="144145" algn="ctr" hangingPunct="0">
                            <a:lnSpc>
                              <a:spcPts val="12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+mn-lt"/>
                            </a:rPr>
                            <a:t>2.34</a:t>
                          </a:r>
                          <a:endParaRPr lang="ru-RU" sz="1800" dirty="0">
                            <a:effectLst/>
                            <a:latin typeface="+mn-lt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indent="144145" algn="ctr" hangingPunct="0">
                            <a:lnSpc>
                              <a:spcPts val="12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+mn-lt"/>
                            </a:rPr>
                            <a:t>20.8</a:t>
                          </a:r>
                          <a:endParaRPr lang="ru-RU" sz="1800" dirty="0">
                            <a:effectLst/>
                            <a:latin typeface="+mn-lt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indent="144145" algn="ctr" hangingPunct="0">
                            <a:lnSpc>
                              <a:spcPts val="12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+mn-lt"/>
                            </a:rPr>
                            <a:t>11.7</a:t>
                          </a:r>
                          <a:endParaRPr lang="ru-RU" sz="1800" dirty="0">
                            <a:effectLst/>
                            <a:latin typeface="+mn-lt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indent="144145" algn="ctr" hangingPunct="0">
                            <a:lnSpc>
                              <a:spcPts val="12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+mn-lt"/>
                            </a:rPr>
                            <a:t>5</a:t>
                          </a:r>
                          <a:endParaRPr lang="ru-RU" sz="1800" dirty="0">
                            <a:effectLst/>
                            <a:latin typeface="+mn-lt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indent="144145" algn="ctr" hangingPunct="0">
                            <a:lnSpc>
                              <a:spcPts val="12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dirty="0" smtClean="0">
                              <a:effectLst/>
                              <a:latin typeface="+mn-lt"/>
                            </a:rPr>
                            <a:t>0.1</a:t>
                          </a:r>
                          <a:endParaRPr lang="ru-RU" sz="1800" dirty="0">
                            <a:effectLst/>
                            <a:latin typeface="+mn-lt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indent="144145" algn="ctr" hangingPunct="0">
                            <a:lnSpc>
                              <a:spcPts val="12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+mn-lt"/>
                            </a:rPr>
                            <a:t>0.3</a:t>
                          </a:r>
                          <a:r>
                            <a:rPr lang="en-US" sz="1800" dirty="0">
                              <a:effectLst/>
                              <a:latin typeface="+mn-lt"/>
                              <a:sym typeface="Symbol" panose="05050102010706020507" pitchFamily="18" charset="2"/>
                            </a:rPr>
                            <a:t></a:t>
                          </a:r>
                          <a:endParaRPr lang="ru-RU" sz="1800" dirty="0">
                            <a:effectLst/>
                            <a:latin typeface="+mn-lt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indent="144145" algn="ctr" hangingPunct="0">
                            <a:lnSpc>
                              <a:spcPts val="12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dirty="0" smtClean="0">
                              <a:effectLst/>
                              <a:latin typeface="+mn-lt"/>
                            </a:rPr>
                            <a:t>0.3-0.01</a:t>
                          </a:r>
                          <a:endParaRPr lang="ru-RU" sz="1800" dirty="0">
                            <a:effectLst/>
                            <a:latin typeface="+mn-lt"/>
                            <a:ea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extLst>
                      <a:ext uri="{0D108BD9-81ED-4DB2-BD59-A6C34878D82A}">
                        <a16:rowId xmlns:a16="http://schemas.microsoft.com/office/drawing/2014/main" val="737518972"/>
                      </a:ext>
                    </a:extLst>
                  </a:tr>
                </a:tbl>
              </a:graphicData>
            </a:graphic>
          </p:graphicFrame>
        </mc:Fallback>
      </mc:AlternateContent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36027290"/>
              </p:ext>
            </p:extLst>
          </p:nvPr>
        </p:nvGraphicFramePr>
        <p:xfrm>
          <a:off x="6132707" y="1123303"/>
          <a:ext cx="3117603" cy="1968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" y="2333735"/>
            <a:ext cx="65615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При понижающемся трении формируются </a:t>
            </a:r>
            <a:r>
              <a:rPr lang="ru-RU" dirty="0" err="1"/>
              <a:t>листрические</a:t>
            </a:r>
            <a:r>
              <a:rPr lang="ru-RU" dirty="0"/>
              <a:t> разломы. Они зарождаются на </a:t>
            </a:r>
            <a:r>
              <a:rPr lang="ru-RU" dirty="0" err="1"/>
              <a:t>детачменте</a:t>
            </a:r>
            <a:r>
              <a:rPr lang="ru-RU" dirty="0"/>
              <a:t> и развиваются снизу-вверх. Разломы </a:t>
            </a:r>
            <a:r>
              <a:rPr lang="ru-RU" dirty="0" err="1"/>
              <a:t>выполаживаются</a:t>
            </a:r>
            <a:r>
              <a:rPr lang="ru-RU" dirty="0"/>
              <a:t> при приближении к фронту клина. Наклона дневной поверхности от 0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ru-RU" dirty="0"/>
              <a:t>-5.5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°.</a:t>
            </a:r>
            <a:endParaRPr lang="ru-RU" dirty="0"/>
          </a:p>
        </p:txBody>
      </p:sp>
      <p:grpSp>
        <p:nvGrpSpPr>
          <p:cNvPr id="31" name="Группа 30"/>
          <p:cNvGrpSpPr/>
          <p:nvPr/>
        </p:nvGrpSpPr>
        <p:grpSpPr>
          <a:xfrm>
            <a:off x="98798" y="3468020"/>
            <a:ext cx="3973653" cy="1876023"/>
            <a:chOff x="-884782" y="3574946"/>
            <a:chExt cx="5091602" cy="2081240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884782" y="3975057"/>
              <a:ext cx="5091602" cy="1681129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-785390" y="3574946"/>
              <a:ext cx="4940515" cy="409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solidFill>
                    <a:srgbClr val="0070C0"/>
                  </a:solidFill>
                  <a:cs typeface="Times New Roman" panose="02020603050405020304" pitchFamily="18" charset="0"/>
                </a:rPr>
                <a:t>Главные оси напряжений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6432" y="5433039"/>
            <a:ext cx="45071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Углы поворота главных осе в данном примере более разнообразное. Особенно это видно в близи </a:t>
            </a:r>
            <a:r>
              <a:rPr lang="ru-RU" dirty="0" err="1"/>
              <a:t>детачмента</a:t>
            </a:r>
            <a:r>
              <a:rPr lang="ru-RU" dirty="0"/>
              <a:t> и в зоне формирования наиболее поздних разломов.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44669" y="5241024"/>
            <a:ext cx="42504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Вектора скорости принимают горизонтальное положение в тыловой части и имеют наклонное положение на периферии деформирующейся среды. За ней смещение отсутствует.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Прямоугольник 16"/>
              <p:cNvSpPr/>
              <p:nvPr/>
            </p:nvSpPr>
            <p:spPr>
              <a:xfrm>
                <a:off x="6330462" y="837904"/>
                <a:ext cx="3156698" cy="3751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600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ru-RU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ru-RU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d>
                        <m:dPr>
                          <m:ctrlPr>
                            <a:rPr lang="ru-RU" sz="1600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ru-RU" sz="1600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ru-RU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ru-RU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𝑝𝑙</m:t>
                              </m:r>
                            </m:sub>
                          </m:sSub>
                        </m:e>
                      </m:d>
                      <m:r>
                        <a:rPr lang="ru-RU" sz="16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ru-RU" sz="1600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ru-RU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ru-RU" sz="16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ru-RU" sz="16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(1−(</m:t>
                      </m:r>
                      <m:sSub>
                        <m:sSubPr>
                          <m:ctrlPr>
                            <a:rPr lang="ru-RU" sz="1600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ru-RU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ru-RU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𝑝𝑙</m:t>
                          </m:r>
                        </m:sub>
                      </m:sSub>
                      <m:r>
                        <a:rPr lang="ru-RU" sz="16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ru-RU" sz="1600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ru-RU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ru-RU" sz="16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f>
                        <m:fPr>
                          <m:type m:val="lin"/>
                          <m:ctrlPr>
                            <a:rPr lang="ru-RU" sz="1600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16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ru-RU" sz="1600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ru-RU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ru-RU" sz="16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ru-RU" sz="16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ru-RU" sz="1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7" name="Прямоугольник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0" y="837903"/>
                <a:ext cx="3151888" cy="375167"/>
              </a:xfrm>
              <a:prstGeom prst="rect">
                <a:avLst/>
              </a:prstGeom>
              <a:blipFill>
                <a:blip r:embed="rId5"/>
                <a:stretch>
                  <a:fillRect t="-85484" r="-5029" b="-14354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Группа 29"/>
          <p:cNvGrpSpPr/>
          <p:nvPr/>
        </p:nvGrpSpPr>
        <p:grpSpPr>
          <a:xfrm>
            <a:off x="0" y="1226414"/>
            <a:ext cx="6247462" cy="1215476"/>
            <a:chOff x="-1142997" y="1478906"/>
            <a:chExt cx="7772397" cy="1406402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142997" y="1713125"/>
              <a:ext cx="7772397" cy="1172183"/>
            </a:xfrm>
            <a:prstGeom prst="rect">
              <a:avLst/>
            </a:prstGeom>
          </p:spPr>
        </p:pic>
        <p:cxnSp>
          <p:nvCxnSpPr>
            <p:cNvPr id="19" name="Прямая соединительная линия 18"/>
            <p:cNvCxnSpPr/>
            <p:nvPr/>
          </p:nvCxnSpPr>
          <p:spPr>
            <a:xfrm>
              <a:off x="947056" y="1719941"/>
              <a:ext cx="2111829" cy="23948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2043296" y="1596616"/>
                  <a:ext cx="753837" cy="32051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~5.5</m:t>
                        </m:r>
                        <m:r>
                          <m:rPr>
                            <m:nor/>
                          </m:rPr>
                          <a:rPr lang="ru-RU" dirty="0"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°</m:t>
                        </m:r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43296" y="1596616"/>
                  <a:ext cx="601127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8140" r="-20930" b="-25641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6" name="Прямая соединительная линия 25"/>
            <p:cNvCxnSpPr/>
            <p:nvPr/>
          </p:nvCxnSpPr>
          <p:spPr>
            <a:xfrm flipV="1">
              <a:off x="-884782" y="1770896"/>
              <a:ext cx="2545801" cy="1864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Прямоугольник 26"/>
                <p:cNvSpPr/>
                <p:nvPr/>
              </p:nvSpPr>
              <p:spPr>
                <a:xfrm>
                  <a:off x="-142466" y="1478906"/>
                  <a:ext cx="764208" cy="42734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~0</m:t>
                        </m:r>
                        <m:r>
                          <m:rPr>
                            <m:nor/>
                          </m:rPr>
                          <a:rPr lang="ru-RU" dirty="0"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°</m:t>
                        </m:r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27" name="Прямоугольник 2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142466" y="1478906"/>
                  <a:ext cx="609462" cy="369332"/>
                </a:xfrm>
                <a:prstGeom prst="rect">
                  <a:avLst/>
                </a:prstGeom>
                <a:blipFill>
                  <a:blip r:embed="rId8"/>
                  <a:stretch>
                    <a:fillRect r="-2299" b="-5660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2" name="Группа 31"/>
          <p:cNvGrpSpPr/>
          <p:nvPr/>
        </p:nvGrpSpPr>
        <p:grpSpPr>
          <a:xfrm>
            <a:off x="4603996" y="3298304"/>
            <a:ext cx="4267889" cy="1973214"/>
            <a:chOff x="5201876" y="3581005"/>
            <a:chExt cx="5278184" cy="2146795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201876" y="3975057"/>
              <a:ext cx="5278184" cy="1752743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5528262" y="3581005"/>
              <a:ext cx="4951798" cy="401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solidFill>
                    <a:srgbClr val="0070C0"/>
                  </a:solidFill>
                  <a:cs typeface="Times New Roman" panose="02020603050405020304" pitchFamily="18" charset="0"/>
                </a:rPr>
                <a:t>Вектора скорости деформации</a:t>
              </a:r>
            </a:p>
          </p:txBody>
        </p:sp>
        <p:sp>
          <p:nvSpPr>
            <p:cNvPr id="28" name="Полилиния 27"/>
            <p:cNvSpPr/>
            <p:nvPr/>
          </p:nvSpPr>
          <p:spPr>
            <a:xfrm>
              <a:off x="5562600" y="3984172"/>
              <a:ext cx="2590800" cy="1284515"/>
            </a:xfrm>
            <a:custGeom>
              <a:avLst/>
              <a:gdLst>
                <a:gd name="connsiteX0" fmla="*/ 0 w 2590800"/>
                <a:gd name="connsiteY0" fmla="*/ 0 h 1284515"/>
                <a:gd name="connsiteX1" fmla="*/ 1545771 w 2590800"/>
                <a:gd name="connsiteY1" fmla="*/ 32658 h 1284515"/>
                <a:gd name="connsiteX2" fmla="*/ 1937657 w 2590800"/>
                <a:gd name="connsiteY2" fmla="*/ 620486 h 1284515"/>
                <a:gd name="connsiteX3" fmla="*/ 2590800 w 2590800"/>
                <a:gd name="connsiteY3" fmla="*/ 1284515 h 1284515"/>
                <a:gd name="connsiteX4" fmla="*/ 21771 w 2590800"/>
                <a:gd name="connsiteY4" fmla="*/ 1284515 h 1284515"/>
                <a:gd name="connsiteX5" fmla="*/ 0 w 2590800"/>
                <a:gd name="connsiteY5" fmla="*/ 0 h 128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800" h="1284515">
                  <a:moveTo>
                    <a:pt x="0" y="0"/>
                  </a:moveTo>
                  <a:lnTo>
                    <a:pt x="1545771" y="32658"/>
                  </a:lnTo>
                  <a:lnTo>
                    <a:pt x="1937657" y="620486"/>
                  </a:lnTo>
                  <a:lnTo>
                    <a:pt x="2590800" y="1284515"/>
                  </a:lnTo>
                  <a:lnTo>
                    <a:pt x="21771" y="12845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>
                <a:alpha val="20000"/>
              </a:srgbClr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29" name="Полилиния 28"/>
            <p:cNvSpPr/>
            <p:nvPr/>
          </p:nvSpPr>
          <p:spPr>
            <a:xfrm>
              <a:off x="7108372" y="3973287"/>
              <a:ext cx="3037115" cy="1306285"/>
            </a:xfrm>
            <a:custGeom>
              <a:avLst/>
              <a:gdLst>
                <a:gd name="connsiteX0" fmla="*/ 0 w 3037115"/>
                <a:gd name="connsiteY0" fmla="*/ 0 h 1306285"/>
                <a:gd name="connsiteX1" fmla="*/ 424543 w 3037115"/>
                <a:gd name="connsiteY1" fmla="*/ 696685 h 1306285"/>
                <a:gd name="connsiteX2" fmla="*/ 1066800 w 3037115"/>
                <a:gd name="connsiteY2" fmla="*/ 1306285 h 1306285"/>
                <a:gd name="connsiteX3" fmla="*/ 1643743 w 3037115"/>
                <a:gd name="connsiteY3" fmla="*/ 1143000 h 1306285"/>
                <a:gd name="connsiteX4" fmla="*/ 2013858 w 3037115"/>
                <a:gd name="connsiteY4" fmla="*/ 968828 h 1306285"/>
                <a:gd name="connsiteX5" fmla="*/ 2351315 w 3037115"/>
                <a:gd name="connsiteY5" fmla="*/ 772885 h 1306285"/>
                <a:gd name="connsiteX6" fmla="*/ 2786743 w 3037115"/>
                <a:gd name="connsiteY6" fmla="*/ 391885 h 1306285"/>
                <a:gd name="connsiteX7" fmla="*/ 3015343 w 3037115"/>
                <a:gd name="connsiteY7" fmla="*/ 97971 h 1306285"/>
                <a:gd name="connsiteX8" fmla="*/ 3037115 w 3037115"/>
                <a:gd name="connsiteY8" fmla="*/ 32657 h 1306285"/>
                <a:gd name="connsiteX9" fmla="*/ 0 w 3037115"/>
                <a:gd name="connsiteY9" fmla="*/ 0 h 1306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37115" h="1306285">
                  <a:moveTo>
                    <a:pt x="0" y="0"/>
                  </a:moveTo>
                  <a:lnTo>
                    <a:pt x="424543" y="696685"/>
                  </a:lnTo>
                  <a:lnTo>
                    <a:pt x="1066800" y="1306285"/>
                  </a:lnTo>
                  <a:lnTo>
                    <a:pt x="1643743" y="1143000"/>
                  </a:lnTo>
                  <a:lnTo>
                    <a:pt x="2013858" y="968828"/>
                  </a:lnTo>
                  <a:lnTo>
                    <a:pt x="2351315" y="772885"/>
                  </a:lnTo>
                  <a:lnTo>
                    <a:pt x="2786743" y="391885"/>
                  </a:lnTo>
                  <a:lnTo>
                    <a:pt x="3015343" y="97971"/>
                  </a:lnTo>
                  <a:lnTo>
                    <a:pt x="3037115" y="326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9615550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750" y="1547456"/>
            <a:ext cx="3677695" cy="26742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156" y="4221657"/>
            <a:ext cx="3384928" cy="22177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43369" y="1545455"/>
            <a:ext cx="40735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Отмечается понижение пластической деформации в момент, когда трение в основании осадочного слоя достигает максимального значения. Каждый пик соответствует формированию нового разлома.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78944" y="4221656"/>
            <a:ext cx="42753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Отношение касательных напряжений к давлению показали, что максимальное значение этого соотношения достигается в момент наименьшей величины пластической деформации.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627" y="484758"/>
            <a:ext cx="2845680" cy="1062699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1165610" y="1338944"/>
            <a:ext cx="0" cy="5203371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446964" y="1338943"/>
            <a:ext cx="0" cy="5203371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1738366" y="1338942"/>
            <a:ext cx="0" cy="5203371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2009672" y="1328055"/>
            <a:ext cx="0" cy="5203371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2554902" y="1338942"/>
            <a:ext cx="0" cy="5203371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2283597" y="1338941"/>
            <a:ext cx="0" cy="5203371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2753250" y="1338941"/>
            <a:ext cx="0" cy="5203371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758083" y="484757"/>
            <a:ext cx="5245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Интенсивность сдвиговой пластической деформации (%)</a:t>
            </a:r>
          </a:p>
        </p:txBody>
      </p:sp>
    </p:spTree>
    <p:extLst>
      <p:ext uri="{BB962C8B-B14F-4D97-AF65-F5344CB8AC3E}">
        <p14:creationId xmlns:p14="http://schemas.microsoft.com/office/powerpoint/2010/main" val="41395444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28" y="1689249"/>
            <a:ext cx="4133703" cy="38921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3144" y="1940743"/>
            <a:ext cx="3394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Базальное </a:t>
            </a:r>
            <a:r>
              <a:rPr lang="ru-RU" b="1" dirty="0" smtClean="0">
                <a:solidFill>
                  <a:srgbClr val="0070C0"/>
                </a:solidFill>
              </a:rPr>
              <a:t>трение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ru-RU" b="1" dirty="0" smtClean="0">
                <a:solidFill>
                  <a:srgbClr val="0070C0"/>
                </a:solidFill>
              </a:rPr>
              <a:t>на </a:t>
            </a:r>
            <a:r>
              <a:rPr lang="ru-RU" b="1" dirty="0" err="1" smtClean="0">
                <a:solidFill>
                  <a:srgbClr val="0070C0"/>
                </a:solidFill>
              </a:rPr>
              <a:t>детачменте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9923" y="5592553"/>
            <a:ext cx="43028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Видно, что трение в нижней части разреза неравномерно. Но время формирования изменяется: увеличивается последовательно.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3436" y="1797885"/>
            <a:ext cx="4187276" cy="37834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91865" y="1989324"/>
            <a:ext cx="3394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>Давление на </a:t>
            </a:r>
            <a:r>
              <a:rPr lang="ru-RU" b="1" dirty="0" err="1" smtClean="0">
                <a:solidFill>
                  <a:srgbClr val="0070C0"/>
                </a:solidFill>
              </a:rPr>
              <a:t>детачменте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38464" y="5624529"/>
            <a:ext cx="43028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Перед моментом формирования разлома отмечается понижение давления, что можно использовать как предвестник будущего разлома. </a:t>
            </a:r>
          </a:p>
        </p:txBody>
      </p:sp>
      <p:cxnSp>
        <p:nvCxnSpPr>
          <p:cNvPr id="13" name="Прямая со стрелкой 12"/>
          <p:cNvCxnSpPr/>
          <p:nvPr/>
        </p:nvCxnSpPr>
        <p:spPr>
          <a:xfrm flipH="1">
            <a:off x="7021048" y="2397220"/>
            <a:ext cx="256145" cy="35931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8521318" y="1950762"/>
            <a:ext cx="330284" cy="44645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989574" y="5431978"/>
            <a:ext cx="78377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«</a:t>
            </a:r>
            <a:r>
              <a:rPr lang="en-US" sz="1600" dirty="0" smtClean="0"/>
              <a:t>Time</a:t>
            </a:r>
            <a:r>
              <a:rPr lang="ru-RU" sz="1600" dirty="0" smtClean="0"/>
              <a:t>»</a:t>
            </a:r>
            <a:endParaRPr lang="ru-RU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6672762" y="5412106"/>
            <a:ext cx="78377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«</a:t>
            </a:r>
            <a:r>
              <a:rPr lang="en-US" sz="1600" dirty="0" smtClean="0"/>
              <a:t>Time</a:t>
            </a:r>
            <a:r>
              <a:rPr lang="ru-RU" sz="1600" dirty="0" smtClean="0"/>
              <a:t>»</a:t>
            </a:r>
            <a:endParaRPr lang="ru-RU" sz="1600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4470" y="583405"/>
            <a:ext cx="3136584" cy="117133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337097" y="0"/>
            <a:ext cx="68027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Интенсивность сдвиговой пластической деформации (%)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729" y="590692"/>
            <a:ext cx="3169463" cy="1156758"/>
          </a:xfrm>
          <a:prstGeom prst="rect">
            <a:avLst/>
          </a:prstGeom>
        </p:spPr>
      </p:pic>
      <p:sp>
        <p:nvSpPr>
          <p:cNvPr id="21" name="Овал 20"/>
          <p:cNvSpPr/>
          <p:nvPr/>
        </p:nvSpPr>
        <p:spPr>
          <a:xfrm>
            <a:off x="921396" y="1523463"/>
            <a:ext cx="70338" cy="6531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1116403" y="1523463"/>
            <a:ext cx="70338" cy="6531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1337526" y="1523463"/>
            <a:ext cx="70338" cy="6531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1558649" y="1525240"/>
            <a:ext cx="70338" cy="6531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1754236" y="1523463"/>
            <a:ext cx="70338" cy="6531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1951370" y="1523463"/>
            <a:ext cx="70338" cy="6531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2152135" y="1509701"/>
            <a:ext cx="70338" cy="6531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2371388" y="1497951"/>
            <a:ext cx="70338" cy="6531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2547622" y="1495955"/>
            <a:ext cx="70338" cy="6531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2769319" y="1488391"/>
            <a:ext cx="70338" cy="6531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2958969" y="1488391"/>
            <a:ext cx="70338" cy="6531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3146857" y="1480457"/>
            <a:ext cx="70338" cy="6531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3333529" y="1463298"/>
            <a:ext cx="70338" cy="6531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3527685" y="1460782"/>
            <a:ext cx="70338" cy="6531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3726794" y="1447800"/>
            <a:ext cx="70338" cy="6531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5237634" y="1523462"/>
            <a:ext cx="70338" cy="6531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5432640" y="1523462"/>
            <a:ext cx="70338" cy="6531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/>
          <p:cNvSpPr/>
          <p:nvPr/>
        </p:nvSpPr>
        <p:spPr>
          <a:xfrm>
            <a:off x="5653763" y="1523462"/>
            <a:ext cx="70338" cy="6531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/>
          <p:cNvSpPr/>
          <p:nvPr/>
        </p:nvSpPr>
        <p:spPr>
          <a:xfrm>
            <a:off x="5874886" y="1525239"/>
            <a:ext cx="70338" cy="6531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6070473" y="1523462"/>
            <a:ext cx="70338" cy="6531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6267608" y="1523462"/>
            <a:ext cx="70338" cy="6531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вал 41"/>
          <p:cNvSpPr/>
          <p:nvPr/>
        </p:nvSpPr>
        <p:spPr>
          <a:xfrm>
            <a:off x="6468372" y="1509700"/>
            <a:ext cx="70338" cy="6531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6687625" y="1497950"/>
            <a:ext cx="70338" cy="6531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6863860" y="1495954"/>
            <a:ext cx="70338" cy="6531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Овал 44"/>
          <p:cNvSpPr/>
          <p:nvPr/>
        </p:nvSpPr>
        <p:spPr>
          <a:xfrm>
            <a:off x="7085556" y="1488390"/>
            <a:ext cx="70338" cy="6531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Овал 45"/>
          <p:cNvSpPr/>
          <p:nvPr/>
        </p:nvSpPr>
        <p:spPr>
          <a:xfrm>
            <a:off x="7275206" y="1488390"/>
            <a:ext cx="70338" cy="6531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Овал 46"/>
          <p:cNvSpPr/>
          <p:nvPr/>
        </p:nvSpPr>
        <p:spPr>
          <a:xfrm>
            <a:off x="7463095" y="1480456"/>
            <a:ext cx="70338" cy="6531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Овал 47"/>
          <p:cNvSpPr/>
          <p:nvPr/>
        </p:nvSpPr>
        <p:spPr>
          <a:xfrm>
            <a:off x="7649767" y="1463297"/>
            <a:ext cx="70338" cy="6531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Овал 48"/>
          <p:cNvSpPr/>
          <p:nvPr/>
        </p:nvSpPr>
        <p:spPr>
          <a:xfrm>
            <a:off x="7843922" y="1460781"/>
            <a:ext cx="70338" cy="6531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Овал 49"/>
          <p:cNvSpPr/>
          <p:nvPr/>
        </p:nvSpPr>
        <p:spPr>
          <a:xfrm>
            <a:off x="8043032" y="1447799"/>
            <a:ext cx="70338" cy="6531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TextBox 50"/>
          <p:cNvSpPr txBox="1"/>
          <p:nvPr/>
        </p:nvSpPr>
        <p:spPr>
          <a:xfrm>
            <a:off x="3152879" y="568643"/>
            <a:ext cx="894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«</a:t>
            </a:r>
            <a:r>
              <a:rPr lang="en-US" sz="1600" dirty="0" smtClean="0"/>
              <a:t>Time 1</a:t>
            </a:r>
            <a:r>
              <a:rPr lang="ru-RU" sz="1600" dirty="0" smtClean="0"/>
              <a:t>»</a:t>
            </a:r>
            <a:endParaRPr lang="ru-RU" sz="1600" dirty="0"/>
          </a:p>
        </p:txBody>
      </p:sp>
      <p:sp>
        <p:nvSpPr>
          <p:cNvPr id="52" name="TextBox 51"/>
          <p:cNvSpPr txBox="1"/>
          <p:nvPr/>
        </p:nvSpPr>
        <p:spPr>
          <a:xfrm>
            <a:off x="7440090" y="443015"/>
            <a:ext cx="894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«</a:t>
            </a:r>
            <a:r>
              <a:rPr lang="en-US" sz="1600" dirty="0" smtClean="0"/>
              <a:t>Time 2</a:t>
            </a:r>
            <a:r>
              <a:rPr lang="ru-RU" sz="1600" dirty="0" smtClean="0"/>
              <a:t>»</a:t>
            </a:r>
            <a:endParaRPr lang="ru-RU" sz="1600" dirty="0"/>
          </a:p>
        </p:txBody>
      </p:sp>
      <p:sp>
        <p:nvSpPr>
          <p:cNvPr id="53" name="Стрелка вправо 52"/>
          <p:cNvSpPr/>
          <p:nvPr/>
        </p:nvSpPr>
        <p:spPr>
          <a:xfrm>
            <a:off x="4321874" y="907198"/>
            <a:ext cx="481806" cy="3773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18511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387" y="1"/>
            <a:ext cx="8728523" cy="844839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Заключение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0822" y="988589"/>
            <a:ext cx="8782259" cy="5709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Строение надвиговых структур в значительной степени определяется процессами происходящие в зоне срыва фундамента. При  постоянном базальном трении образуются линейные рамповые структуры, в то время как, при снижении трения в процессе деформирования разломы приобретают криволинейную, близкую к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листической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форму.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Обнаружено, что при зависимости коэффициента трения от накопленной пластической деформации происходит кластеризация зон с пониженным и повышенным трением, в результате чего формируется периодическое распределение коэффициента трения вместе с образованием зон локализованного сдвига.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выполнена в рамках проекта IX.128.1.1. Программы фундаментальных научных исследований государственных академий наук и при частичной (Раздел 3.2) поддержке РФФИ, грант №19-05-00378 </a:t>
            </a:r>
          </a:p>
        </p:txBody>
      </p:sp>
    </p:spTree>
    <p:extLst>
      <p:ext uri="{BB962C8B-B14F-4D97-AF65-F5344CB8AC3E}">
        <p14:creationId xmlns:p14="http://schemas.microsoft.com/office/powerpoint/2010/main" val="24764004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548680"/>
            <a:ext cx="7704856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b="1" dirty="0" smtClean="0">
                <a:solidFill>
                  <a:srgbClr val="002060"/>
                </a:solidFill>
              </a:rPr>
              <a:t>Проблема: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dirty="0" smtClean="0">
                <a:solidFill>
                  <a:srgbClr val="002060"/>
                </a:solidFill>
              </a:rPr>
              <a:t>Расчет начального напряденного состояния приводит к деформации объекта исследования, геометрия границ меняется. Таким образом полученное состояние соответствует  уже другому объекту с другой геометрией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Решение: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ru-RU" dirty="0" smtClean="0">
                <a:solidFill>
                  <a:srgbClr val="002060"/>
                </a:solidFill>
              </a:rPr>
              <a:t>Задание начального состояния на основе точного решения. </a:t>
            </a:r>
          </a:p>
          <a:p>
            <a:pPr>
              <a:spcAft>
                <a:spcPts val="600"/>
              </a:spcAft>
            </a:pPr>
            <a:r>
              <a:rPr lang="ru-RU" dirty="0" smtClean="0">
                <a:solidFill>
                  <a:srgbClr val="002060"/>
                </a:solidFill>
              </a:rPr>
              <a:t>	</a:t>
            </a:r>
            <a:r>
              <a:rPr lang="ru-RU" i="1" dirty="0" smtClean="0">
                <a:solidFill>
                  <a:srgbClr val="002060"/>
                </a:solidFill>
              </a:rPr>
              <a:t>Возможно для простых геометрических моделей и простых 	моделей поведения среды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2"/>
            </a:pPr>
            <a:r>
              <a:rPr lang="ru-RU" dirty="0" smtClean="0">
                <a:solidFill>
                  <a:srgbClr val="002060"/>
                </a:solidFill>
              </a:rPr>
              <a:t>Численное решение без учета деформации или с помощью итераций </a:t>
            </a:r>
            <a:r>
              <a:rPr lang="ru-RU" dirty="0">
                <a:solidFill>
                  <a:srgbClr val="002060"/>
                </a:solidFill>
              </a:rPr>
              <a:t>с возвратом сетки </a:t>
            </a:r>
            <a:endParaRPr lang="ru-RU" dirty="0" smtClean="0">
              <a:solidFill>
                <a:srgbClr val="002060"/>
              </a:solidFill>
            </a:endParaRPr>
          </a:p>
          <a:p>
            <a:pPr>
              <a:spcBef>
                <a:spcPts val="600"/>
              </a:spcBef>
            </a:pPr>
            <a:r>
              <a:rPr lang="ru-RU" dirty="0" smtClean="0">
                <a:solidFill>
                  <a:srgbClr val="002060"/>
                </a:solidFill>
              </a:rPr>
              <a:t>	</a:t>
            </a:r>
            <a:r>
              <a:rPr lang="ru-RU" i="1" dirty="0" smtClean="0">
                <a:solidFill>
                  <a:srgbClr val="002060"/>
                </a:solidFill>
              </a:rPr>
              <a:t>Сложности при неустойчивости процесса </a:t>
            </a:r>
            <a:endParaRPr lang="ru-RU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9264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52463" y="44450"/>
            <a:ext cx="3487737" cy="533400"/>
          </a:xfrm>
        </p:spPr>
        <p:txBody>
          <a:bodyPr/>
          <a:lstStyle/>
          <a:p>
            <a:pPr eaLnBrk="1" hangingPunct="1"/>
            <a:r>
              <a:rPr lang="ru-RU" altLang="ru-RU" sz="2600" b="1" smtClean="0">
                <a:solidFill>
                  <a:srgbClr val="000066"/>
                </a:solidFill>
              </a:rPr>
              <a:t>Уравнения динамики</a:t>
            </a:r>
            <a:endParaRPr lang="en-US" altLang="ru-RU" sz="2600" smtClean="0">
              <a:solidFill>
                <a:srgbClr val="000066"/>
              </a:solidFill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1825" y="476250"/>
            <a:ext cx="5308600" cy="24765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200" dirty="0" smtClean="0">
                <a:solidFill>
                  <a:srgbClr val="000066"/>
                </a:solidFill>
              </a:rPr>
              <a:t>Движения:	</a:t>
            </a: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endParaRPr lang="ru-RU" altLang="ru-RU" sz="2200" dirty="0" smtClean="0">
              <a:solidFill>
                <a:srgbClr val="000066"/>
              </a:solidFill>
            </a:endParaRPr>
          </a:p>
          <a:p>
            <a:pPr eaLnBrk="1" fontAlgn="auto" hangingPunct="1">
              <a:lnSpc>
                <a:spcPct val="175000"/>
              </a:lnSpc>
              <a:spcAft>
                <a:spcPts val="0"/>
              </a:spcAft>
              <a:tabLst>
                <a:tab pos="4298950" algn="l"/>
              </a:tabLst>
              <a:defRPr/>
            </a:pPr>
            <a:r>
              <a:rPr lang="ru-RU" altLang="ru-RU" sz="2200" dirty="0" smtClean="0">
                <a:solidFill>
                  <a:srgbClr val="000066"/>
                </a:solidFill>
              </a:rPr>
              <a:t>Неразрывности:</a:t>
            </a:r>
            <a:r>
              <a:rPr lang="ru-RU" altLang="ru-RU" sz="2200" dirty="0">
                <a:solidFill>
                  <a:srgbClr val="000066"/>
                </a:solidFill>
              </a:rPr>
              <a:t>	</a:t>
            </a:r>
            <a:r>
              <a:rPr lang="ru-RU" altLang="ru-RU" sz="2200" dirty="0" smtClean="0">
                <a:solidFill>
                  <a:srgbClr val="000066"/>
                </a:solidFill>
              </a:rPr>
              <a:t>или</a:t>
            </a: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ru-RU" altLang="ru-RU" sz="2200" dirty="0" smtClean="0">
                <a:solidFill>
                  <a:srgbClr val="000066"/>
                </a:solidFill>
              </a:rPr>
              <a:t>Определяющие соотношения:</a:t>
            </a:r>
            <a:endParaRPr lang="en-US" altLang="ru-RU" sz="2200" dirty="0" smtClean="0">
              <a:solidFill>
                <a:srgbClr val="000066"/>
              </a:solidFill>
            </a:endParaRPr>
          </a:p>
        </p:txBody>
      </p:sp>
      <p:graphicFrame>
        <p:nvGraphicFramePr>
          <p:cNvPr id="7172" name="Object 13"/>
          <p:cNvGraphicFramePr>
            <a:graphicFrameLocks noChangeAspect="1"/>
          </p:cNvGraphicFramePr>
          <p:nvPr/>
        </p:nvGraphicFramePr>
        <p:xfrm>
          <a:off x="5867400" y="1484313"/>
          <a:ext cx="16256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4" name="Формула" r:id="rId4" imgW="1625600" imgH="342900" progId="Equation.3">
                  <p:embed/>
                </p:oleObj>
              </mc:Choice>
              <mc:Fallback>
                <p:oleObj name="Формула" r:id="rId4" imgW="1625600" imgH="342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1484313"/>
                        <a:ext cx="162560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3" name="Объект 4"/>
          <p:cNvGraphicFramePr>
            <a:graphicFrameLocks noChangeAspect="1"/>
          </p:cNvGraphicFramePr>
          <p:nvPr/>
        </p:nvGraphicFramePr>
        <p:xfrm>
          <a:off x="1458913" y="2565400"/>
          <a:ext cx="3995737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5" name="Equation" r:id="rId6" imgW="1968500" imgH="254000" progId="Equation.3">
                  <p:embed/>
                </p:oleObj>
              </mc:Choice>
              <mc:Fallback>
                <p:oleObj name="Equation" r:id="rId6" imgW="19685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8913" y="2565400"/>
                        <a:ext cx="3995737" cy="514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4" name="Объект 6"/>
          <p:cNvGraphicFramePr>
            <a:graphicFrameLocks noChangeAspect="1"/>
          </p:cNvGraphicFramePr>
          <p:nvPr/>
        </p:nvGraphicFramePr>
        <p:xfrm>
          <a:off x="971550" y="1054100"/>
          <a:ext cx="17399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6" name="Формула" r:id="rId8" imgW="1739900" imgH="381000" progId="Equation.3">
                  <p:embed/>
                </p:oleObj>
              </mc:Choice>
              <mc:Fallback>
                <p:oleObj name="Формула" r:id="rId8" imgW="1739900" imgH="38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1054100"/>
                        <a:ext cx="1739900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5" name="TextBox 1"/>
          <p:cNvSpPr txBox="1">
            <a:spLocks noChangeArrowheads="1"/>
          </p:cNvSpPr>
          <p:nvPr/>
        </p:nvSpPr>
        <p:spPr bwMode="auto">
          <a:xfrm>
            <a:off x="560388" y="3068638"/>
            <a:ext cx="410527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ru-RU" altLang="ru-RU" sz="2200">
                <a:solidFill>
                  <a:srgbClr val="002060"/>
                </a:solidFill>
              </a:rPr>
              <a:t>Необратимая деформация:</a:t>
            </a:r>
          </a:p>
        </p:txBody>
      </p:sp>
      <p:graphicFrame>
        <p:nvGraphicFramePr>
          <p:cNvPr id="7176" name="Объект 1"/>
          <p:cNvGraphicFramePr>
            <a:graphicFrameLocks noChangeAspect="1"/>
          </p:cNvGraphicFramePr>
          <p:nvPr/>
        </p:nvGraphicFramePr>
        <p:xfrm>
          <a:off x="3087688" y="1341438"/>
          <a:ext cx="16129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7" name="Формула" r:id="rId10" imgW="1612900" imgH="673100" progId="Equation.3">
                  <p:embed/>
                </p:oleObj>
              </mc:Choice>
              <mc:Fallback>
                <p:oleObj name="Формула" r:id="rId10" imgW="1612900" imgH="673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87688" y="1341438"/>
                        <a:ext cx="1612900" cy="673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7" name="Объект 2"/>
          <p:cNvGraphicFramePr>
            <a:graphicFrameLocks noChangeAspect="1"/>
          </p:cNvGraphicFramePr>
          <p:nvPr/>
        </p:nvGraphicFramePr>
        <p:xfrm>
          <a:off x="4913313" y="1992313"/>
          <a:ext cx="1390650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8" name="Формула" r:id="rId12" imgW="1384300" imgH="457200" progId="Equation.3">
                  <p:embed/>
                </p:oleObj>
              </mc:Choice>
              <mc:Fallback>
                <p:oleObj name="Формула" r:id="rId12" imgW="13843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13313" y="1992313"/>
                        <a:ext cx="1390650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8" name="Rectangle 10"/>
          <p:cNvSpPr>
            <a:spLocks noChangeArrowheads="1"/>
          </p:cNvSpPr>
          <p:nvPr/>
        </p:nvSpPr>
        <p:spPr bwMode="auto">
          <a:xfrm>
            <a:off x="141288" y="6248400"/>
            <a:ext cx="56546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7275" tIns="43638" rIns="87275" bIns="43638" anchor="ctr"/>
          <a:lstStyle>
            <a:lvl1pPr defTabSz="104298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04298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04298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04298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04298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ru-RU" sz="2000" b="1">
                <a:solidFill>
                  <a:srgbClr val="000066"/>
                </a:solidFill>
                <a:cs typeface="Times New Roman" pitchFamily="18" charset="0"/>
              </a:rPr>
              <a:t>+</a:t>
            </a:r>
            <a:r>
              <a:rPr lang="en-US" altLang="ru-RU" sz="200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ru-RU" altLang="ru-RU" sz="2000">
                <a:solidFill>
                  <a:srgbClr val="000066"/>
                </a:solidFill>
                <a:cs typeface="Times New Roman" pitchFamily="18" charset="0"/>
              </a:rPr>
              <a:t>начальные условия</a:t>
            </a:r>
            <a:r>
              <a:rPr lang="en-US" altLang="ru-RU" sz="200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ru-RU" altLang="ru-RU" sz="2000">
                <a:solidFill>
                  <a:srgbClr val="000066"/>
                </a:solidFill>
                <a:cs typeface="Times New Roman" pitchFamily="18" charset="0"/>
              </a:rPr>
              <a:t>         </a:t>
            </a:r>
            <a:r>
              <a:rPr lang="en-US" altLang="ru-RU" sz="2000" b="1">
                <a:solidFill>
                  <a:srgbClr val="000066"/>
                </a:solidFill>
                <a:cs typeface="Times New Roman" pitchFamily="18" charset="0"/>
              </a:rPr>
              <a:t>+</a:t>
            </a:r>
            <a:r>
              <a:rPr lang="en-US" altLang="ru-RU" sz="200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ru-RU" altLang="ru-RU" sz="2000">
                <a:solidFill>
                  <a:srgbClr val="000066"/>
                </a:solidFill>
                <a:cs typeface="Times New Roman" pitchFamily="18" charset="0"/>
              </a:rPr>
              <a:t>граничные условия</a:t>
            </a:r>
            <a:endParaRPr lang="en-US" altLang="ru-RU" sz="2000">
              <a:solidFill>
                <a:srgbClr val="000066"/>
              </a:solidFill>
              <a:cs typeface="Times New Roman" pitchFamily="18" charset="0"/>
            </a:endParaRPr>
          </a:p>
        </p:txBody>
      </p:sp>
      <p:graphicFrame>
        <p:nvGraphicFramePr>
          <p:cNvPr id="7179" name="Object 17"/>
          <p:cNvGraphicFramePr>
            <a:graphicFrameLocks noChangeAspect="1"/>
          </p:cNvGraphicFramePr>
          <p:nvPr/>
        </p:nvGraphicFramePr>
        <p:xfrm>
          <a:off x="3400425" y="3644900"/>
          <a:ext cx="1676400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9" r:id="rId14" imgW="1104900" imgH="342900" progId="Equation.3">
                  <p:embed/>
                </p:oleObj>
              </mc:Choice>
              <mc:Fallback>
                <p:oleObj r:id="rId14" imgW="1104900" imgH="342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0425" y="3644900"/>
                        <a:ext cx="1676400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80" name="Object 18"/>
          <p:cNvGraphicFramePr>
            <a:graphicFrameLocks noChangeAspect="1"/>
          </p:cNvGraphicFramePr>
          <p:nvPr/>
        </p:nvGraphicFramePr>
        <p:xfrm>
          <a:off x="3352800" y="4346575"/>
          <a:ext cx="1676400" cy="52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0" r:id="rId16" imgW="1091726" imgH="342751" progId="Equation.3">
                  <p:embed/>
                </p:oleObj>
              </mc:Choice>
              <mc:Fallback>
                <p:oleObj r:id="rId16" imgW="1091726" imgH="34275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4346575"/>
                        <a:ext cx="1676400" cy="525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81" name="Object 19"/>
          <p:cNvGraphicFramePr>
            <a:graphicFrameLocks noChangeAspect="1"/>
          </p:cNvGraphicFramePr>
          <p:nvPr/>
        </p:nvGraphicFramePr>
        <p:xfrm>
          <a:off x="3352800" y="4913313"/>
          <a:ext cx="1454150" cy="747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1" name="Формула" r:id="rId18" imgW="889000" imgH="457200" progId="Equation.3">
                  <p:embed/>
                </p:oleObj>
              </mc:Choice>
              <mc:Fallback>
                <p:oleObj name="Формула" r:id="rId18" imgW="8890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4913313"/>
                        <a:ext cx="1454150" cy="747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82" name="Text Box 20"/>
          <p:cNvSpPr txBox="1">
            <a:spLocks noChangeArrowheads="1"/>
          </p:cNvSpPr>
          <p:nvPr/>
        </p:nvSpPr>
        <p:spPr bwMode="auto">
          <a:xfrm>
            <a:off x="217488" y="3573463"/>
            <a:ext cx="3259137" cy="69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1711" tIns="40855" rIns="81711" bIns="40855">
            <a:spAutoFit/>
          </a:bodyPr>
          <a:lstStyle>
            <a:lvl1pPr defTabSz="81756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1756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1756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1756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1756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175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175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175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175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ru-RU" altLang="ru-RU" sz="2000" dirty="0">
                <a:solidFill>
                  <a:srgbClr val="000066"/>
                </a:solidFill>
                <a:cs typeface="Times New Roman" pitchFamily="18" charset="0"/>
              </a:rPr>
              <a:t>Функция текучести (предельная поверхность)</a:t>
            </a:r>
            <a:endParaRPr lang="en-US" altLang="ru-RU" sz="2000" dirty="0">
              <a:solidFill>
                <a:srgbClr val="000066"/>
              </a:solidFill>
              <a:cs typeface="Times New Roman" pitchFamily="18" charset="0"/>
            </a:endParaRPr>
          </a:p>
        </p:txBody>
      </p:sp>
      <p:sp>
        <p:nvSpPr>
          <p:cNvPr id="7183" name="Text Box 21"/>
          <p:cNvSpPr txBox="1">
            <a:spLocks noChangeArrowheads="1"/>
          </p:cNvSpPr>
          <p:nvPr/>
        </p:nvSpPr>
        <p:spPr bwMode="auto">
          <a:xfrm>
            <a:off x="217488" y="4422775"/>
            <a:ext cx="3259137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1711" tIns="40855" rIns="81711" bIns="40855">
            <a:spAutoFit/>
          </a:bodyPr>
          <a:lstStyle>
            <a:lvl1pPr defTabSz="81756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1756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1756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1756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1756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175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175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175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175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000">
                <a:solidFill>
                  <a:srgbClr val="000066"/>
                </a:solidFill>
                <a:cs typeface="Times New Roman" pitchFamily="18" charset="0"/>
              </a:rPr>
              <a:t>Пластический потенциал:</a:t>
            </a:r>
            <a:endParaRPr lang="en-US" altLang="ru-RU" sz="2000">
              <a:solidFill>
                <a:srgbClr val="000066"/>
              </a:solidFill>
              <a:cs typeface="Times New Roman" pitchFamily="18" charset="0"/>
            </a:endParaRPr>
          </a:p>
        </p:txBody>
      </p:sp>
      <p:sp>
        <p:nvSpPr>
          <p:cNvPr id="7184" name="Text Box 22"/>
          <p:cNvSpPr txBox="1">
            <a:spLocks noChangeArrowheads="1"/>
          </p:cNvSpPr>
          <p:nvPr/>
        </p:nvSpPr>
        <p:spPr bwMode="auto">
          <a:xfrm>
            <a:off x="217488" y="5032375"/>
            <a:ext cx="3402012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1711" tIns="40855" rIns="81711" bIns="40855">
            <a:spAutoFit/>
          </a:bodyPr>
          <a:lstStyle>
            <a:lvl1pPr defTabSz="81756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1756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1756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1756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1756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175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175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175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175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ru-RU" altLang="ru-RU" sz="2000">
                <a:solidFill>
                  <a:srgbClr val="000066"/>
                </a:solidFill>
                <a:cs typeface="Times New Roman" pitchFamily="18" charset="0"/>
              </a:rPr>
              <a:t>Пластическая деформация</a:t>
            </a:r>
            <a:endParaRPr lang="en-US" altLang="ru-RU" sz="2000">
              <a:solidFill>
                <a:srgbClr val="000066"/>
              </a:solidFill>
              <a:cs typeface="Times New Roman" pitchFamily="18" charset="0"/>
            </a:endParaRPr>
          </a:p>
        </p:txBody>
      </p:sp>
      <p:sp>
        <p:nvSpPr>
          <p:cNvPr id="7185" name="TextBox 41"/>
          <p:cNvSpPr txBox="1">
            <a:spLocks noChangeArrowheads="1"/>
          </p:cNvSpPr>
          <p:nvPr/>
        </p:nvSpPr>
        <p:spPr bwMode="auto">
          <a:xfrm>
            <a:off x="5319713" y="6021388"/>
            <a:ext cx="3789362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711" tIns="40855" rIns="81711" bIns="40855">
            <a:spAutoFit/>
          </a:bodyPr>
          <a:lstStyle>
            <a:lvl1pPr defTabSz="81756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1756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1756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1756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1756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175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175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175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175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0066"/>
                </a:solidFill>
                <a:cs typeface="Times New Roman" pitchFamily="18" charset="0"/>
              </a:rPr>
              <a:t>Общий вид предельной поверхности</a:t>
            </a:r>
          </a:p>
        </p:txBody>
      </p:sp>
      <p:sp>
        <p:nvSpPr>
          <p:cNvPr id="7186" name="Прямоугольник 1"/>
          <p:cNvSpPr>
            <a:spLocks noChangeArrowheads="1"/>
          </p:cNvSpPr>
          <p:nvPr/>
        </p:nvSpPr>
        <p:spPr bwMode="auto">
          <a:xfrm>
            <a:off x="217488" y="5661025"/>
            <a:ext cx="28702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</a:pPr>
            <a:r>
              <a:rPr lang="en-US" altLang="ru-RU" sz="2000" b="1">
                <a:solidFill>
                  <a:srgbClr val="002060"/>
                </a:solidFill>
              </a:rPr>
              <a:t>  </a:t>
            </a:r>
            <a:r>
              <a:rPr lang="ru-RU" altLang="ru-RU" sz="2000" b="1">
                <a:solidFill>
                  <a:srgbClr val="002060"/>
                </a:solidFill>
              </a:rPr>
              <a:t>Условие разрушение:</a:t>
            </a:r>
            <a:endParaRPr lang="en-US" altLang="ru-RU" sz="2000" b="1">
              <a:solidFill>
                <a:srgbClr val="002060"/>
              </a:solidFill>
            </a:endParaRPr>
          </a:p>
        </p:txBody>
      </p:sp>
      <p:graphicFrame>
        <p:nvGraphicFramePr>
          <p:cNvPr id="7188" name="Объект 1"/>
          <p:cNvGraphicFramePr>
            <a:graphicFrameLocks noChangeAspect="1"/>
          </p:cNvGraphicFramePr>
          <p:nvPr/>
        </p:nvGraphicFramePr>
        <p:xfrm>
          <a:off x="3070225" y="5700713"/>
          <a:ext cx="1084263" cy="46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2" name="Equation" r:id="rId20" imgW="533169" imgH="228501" progId="Equation.3">
                  <p:embed/>
                </p:oleObj>
              </mc:Choice>
              <mc:Fallback>
                <p:oleObj name="Equation" r:id="rId20" imgW="533169" imgH="22850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0225" y="5700713"/>
                        <a:ext cx="1084263" cy="465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89" name="Объект 2"/>
          <p:cNvGraphicFramePr>
            <a:graphicFrameLocks noChangeAspect="1"/>
          </p:cNvGraphicFramePr>
          <p:nvPr/>
        </p:nvGraphicFramePr>
        <p:xfrm>
          <a:off x="4211638" y="5700713"/>
          <a:ext cx="962025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3" name="Equation" r:id="rId22" imgW="495085" imgH="241195" progId="Equation.3">
                  <p:embed/>
                </p:oleObj>
              </mc:Choice>
              <mc:Fallback>
                <p:oleObj name="Equation" r:id="rId22" imgW="495085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638" y="5700713"/>
                        <a:ext cx="962025" cy="46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Picture 29" descr="I:\Doci_2017\Статьи\Yield_Surf_N.jp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833" y="3673639"/>
            <a:ext cx="3386647" cy="232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726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3"/>
          <p:cNvSpPr txBox="1">
            <a:spLocks noChangeArrowheads="1"/>
          </p:cNvSpPr>
          <p:nvPr/>
        </p:nvSpPr>
        <p:spPr bwMode="auto">
          <a:xfrm>
            <a:off x="323528" y="588963"/>
            <a:ext cx="5410200" cy="5816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indent="287338" defTabSz="28733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28733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28733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28733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28733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287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287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287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287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ru-RU" altLang="ru-RU" sz="2000" dirty="0" smtClean="0">
                <a:solidFill>
                  <a:srgbClr val="000066"/>
                </a:solidFill>
              </a:rPr>
              <a:t>Функция текучести: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endParaRPr lang="en-US" altLang="ru-RU" sz="2000" dirty="0">
              <a:solidFill>
                <a:srgbClr val="000066"/>
              </a:solidFill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ru-RU" altLang="ru-RU" sz="2000" dirty="0">
                <a:solidFill>
                  <a:srgbClr val="000066"/>
                </a:solidFill>
              </a:rPr>
              <a:t>Пластический потенциал:</a:t>
            </a:r>
            <a:endParaRPr lang="en-US" altLang="ru-RU" sz="2000" dirty="0">
              <a:solidFill>
                <a:srgbClr val="000066"/>
              </a:solidFill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endParaRPr lang="ru-RU" altLang="ru-RU" sz="2000" dirty="0">
              <a:solidFill>
                <a:srgbClr val="000066"/>
              </a:solidFill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ru-RU" altLang="ru-RU" sz="2000" dirty="0" smtClean="0">
                <a:solidFill>
                  <a:srgbClr val="000066"/>
                </a:solidFill>
              </a:rPr>
              <a:t>Пластическая </a:t>
            </a:r>
            <a:r>
              <a:rPr lang="ru-RU" altLang="ru-RU" sz="2000" dirty="0">
                <a:solidFill>
                  <a:srgbClr val="000066"/>
                </a:solidFill>
              </a:rPr>
              <a:t>деформация:</a:t>
            </a:r>
            <a:endParaRPr lang="en-US" altLang="ru-RU" sz="2000" dirty="0">
              <a:solidFill>
                <a:srgbClr val="000066"/>
              </a:solidFill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endParaRPr lang="ru-RU" altLang="ru-RU" sz="800" dirty="0" smtClean="0">
              <a:solidFill>
                <a:srgbClr val="000066"/>
              </a:solidFill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endParaRPr lang="ru-RU" altLang="ru-RU" sz="2000" dirty="0" smtClean="0">
              <a:solidFill>
                <a:srgbClr val="000066"/>
              </a:solidFill>
            </a:endParaRPr>
          </a:p>
          <a:p>
            <a:pPr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ru-RU" altLang="ru-RU" sz="2000" dirty="0" smtClean="0">
                <a:solidFill>
                  <a:srgbClr val="000066"/>
                </a:solidFill>
              </a:rPr>
              <a:t>	Эффективная сдвиговая прочность:</a:t>
            </a:r>
            <a:endParaRPr lang="ru-RU" altLang="ru-RU" sz="2000" dirty="0">
              <a:solidFill>
                <a:srgbClr val="000066"/>
              </a:solidFill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endParaRPr lang="ru-RU" altLang="ru-RU" sz="2000" dirty="0">
              <a:solidFill>
                <a:srgbClr val="000066"/>
              </a:solidFill>
            </a:endParaRPr>
          </a:p>
          <a:p>
            <a:pPr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ru-RU" altLang="ru-RU" sz="2000" dirty="0" smtClean="0">
                <a:solidFill>
                  <a:srgbClr val="000066"/>
                </a:solidFill>
              </a:rPr>
              <a:t>	</a:t>
            </a:r>
            <a:r>
              <a:rPr lang="ru-RU" altLang="ru-RU" sz="2000" dirty="0">
                <a:solidFill>
                  <a:srgbClr val="002060"/>
                </a:solidFill>
              </a:rPr>
              <a:t>Прочность на </a:t>
            </a:r>
            <a:r>
              <a:rPr lang="ru-RU" altLang="ru-RU" sz="2000" dirty="0" smtClean="0">
                <a:solidFill>
                  <a:srgbClr val="002060"/>
                </a:solidFill>
              </a:rPr>
              <a:t>отрыв:</a:t>
            </a:r>
            <a:endParaRPr lang="ru-RU" altLang="ru-RU" sz="2000" dirty="0">
              <a:solidFill>
                <a:srgbClr val="002060"/>
              </a:solidFill>
            </a:endParaRPr>
          </a:p>
          <a:p>
            <a:pPr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ru-RU" altLang="ru-RU" sz="2000" dirty="0" smtClean="0">
                <a:solidFill>
                  <a:srgbClr val="000066"/>
                </a:solidFill>
              </a:rPr>
              <a:t>	</a:t>
            </a:r>
            <a:r>
              <a:rPr lang="ru-RU" altLang="ru-RU" sz="2000" dirty="0" err="1" smtClean="0">
                <a:solidFill>
                  <a:srgbClr val="000066"/>
                </a:solidFill>
              </a:rPr>
              <a:t>Когезия</a:t>
            </a:r>
            <a:r>
              <a:rPr lang="ru-RU" altLang="ru-RU" sz="2000" dirty="0">
                <a:solidFill>
                  <a:srgbClr val="000066"/>
                </a:solidFill>
              </a:rPr>
              <a:t>: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endParaRPr lang="ru-RU" altLang="ru-RU" sz="2000" dirty="0">
              <a:solidFill>
                <a:srgbClr val="000066"/>
              </a:solidFill>
            </a:endParaRPr>
          </a:p>
          <a:p>
            <a:pPr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endParaRPr lang="ru-RU" altLang="ru-RU" sz="2000" dirty="0">
              <a:solidFill>
                <a:srgbClr val="000066"/>
              </a:solidFill>
            </a:endParaRPr>
          </a:p>
        </p:txBody>
      </p:sp>
      <p:graphicFrame>
        <p:nvGraphicFramePr>
          <p:cNvPr id="819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6079104"/>
              </p:ext>
            </p:extLst>
          </p:nvPr>
        </p:nvGraphicFramePr>
        <p:xfrm>
          <a:off x="668139" y="4026054"/>
          <a:ext cx="1530350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8" name="Формула" r:id="rId3" imgW="876240" imgH="228600" progId="Equation.3">
                  <p:embed/>
                </p:oleObj>
              </mc:Choice>
              <mc:Fallback>
                <p:oleObj name="Формула" r:id="rId3" imgW="8762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8139" y="4026054"/>
                        <a:ext cx="1530350" cy="400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7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2150279"/>
              </p:ext>
            </p:extLst>
          </p:nvPr>
        </p:nvGraphicFramePr>
        <p:xfrm>
          <a:off x="2358803" y="3974799"/>
          <a:ext cx="1709142" cy="397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9" name="Формула" r:id="rId5" imgW="927000" imgH="203040" progId="Equation.3">
                  <p:embed/>
                </p:oleObj>
              </mc:Choice>
              <mc:Fallback>
                <p:oleObj name="Формула" r:id="rId5" imgW="9270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8803" y="3974799"/>
                        <a:ext cx="1709142" cy="397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8" name="Text Box 4"/>
          <p:cNvSpPr txBox="1">
            <a:spLocks noChangeArrowheads="1"/>
          </p:cNvSpPr>
          <p:nvPr/>
        </p:nvSpPr>
        <p:spPr bwMode="auto">
          <a:xfrm>
            <a:off x="539750" y="74613"/>
            <a:ext cx="7753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000066"/>
                </a:solidFill>
              </a:rPr>
              <a:t>Плотные и пористые среды при умеренных давлениях</a:t>
            </a:r>
          </a:p>
        </p:txBody>
      </p:sp>
      <p:sp>
        <p:nvSpPr>
          <p:cNvPr id="8199" name="Номер слайда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79336A0-B116-481E-A67E-48DDA0406646}" type="slidenum">
              <a:rPr lang="ru-RU" altLang="ru-RU" sz="1400" smtClean="0"/>
              <a:pPr eaLnBrk="1" hangingPunct="1">
                <a:spcBef>
                  <a:spcPct val="0"/>
                </a:spcBef>
                <a:buFontTx/>
                <a:buNone/>
              </a:pPr>
              <a:t>5</a:t>
            </a:fld>
            <a:endParaRPr lang="ru-RU" altLang="ru-RU" sz="1400" smtClean="0"/>
          </a:p>
        </p:txBody>
      </p:sp>
      <p:graphicFrame>
        <p:nvGraphicFramePr>
          <p:cNvPr id="8201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3184912"/>
              </p:ext>
            </p:extLst>
          </p:nvPr>
        </p:nvGraphicFramePr>
        <p:xfrm>
          <a:off x="3082603" y="4509120"/>
          <a:ext cx="1676599" cy="4120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0" name="Формула" r:id="rId7" imgW="1688367" imgH="380835" progId="Equation.3">
                  <p:embed/>
                </p:oleObj>
              </mc:Choice>
              <mc:Fallback>
                <p:oleObj name="Формула" r:id="rId7" imgW="1688367" imgH="38083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82603" y="4509120"/>
                        <a:ext cx="1676599" cy="4120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3" name="TextBox 41"/>
          <p:cNvSpPr txBox="1">
            <a:spLocks noChangeArrowheads="1"/>
          </p:cNvSpPr>
          <p:nvPr/>
        </p:nvSpPr>
        <p:spPr bwMode="auto">
          <a:xfrm>
            <a:off x="5592753" y="3388901"/>
            <a:ext cx="2885250" cy="39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711" tIns="40855" rIns="81711" bIns="40855">
            <a:spAutoFit/>
          </a:bodyPr>
          <a:lstStyle>
            <a:lvl1pPr defTabSz="81756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1756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1756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1756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1756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175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175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175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175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000066"/>
                </a:solidFill>
                <a:cs typeface="Times New Roman" pitchFamily="18" charset="0"/>
              </a:rPr>
              <a:t>Предельная поверхность</a:t>
            </a:r>
          </a:p>
        </p:txBody>
      </p:sp>
      <p:sp>
        <p:nvSpPr>
          <p:cNvPr id="8204" name="Rectangle 4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400"/>
          </a:p>
        </p:txBody>
      </p:sp>
      <p:sp>
        <p:nvSpPr>
          <p:cNvPr id="8206" name="Rectangle 4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400"/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1900612"/>
              </p:ext>
            </p:extLst>
          </p:nvPr>
        </p:nvGraphicFramePr>
        <p:xfrm>
          <a:off x="975991" y="1196752"/>
          <a:ext cx="2052637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1" name="Формула" r:id="rId9" imgW="1282680" imgH="203040" progId="Equation.3">
                  <p:embed/>
                </p:oleObj>
              </mc:Choice>
              <mc:Fallback>
                <p:oleObj name="Формула" r:id="rId9" imgW="12826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5991" y="1196752"/>
                        <a:ext cx="2052637" cy="323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2850608"/>
              </p:ext>
            </p:extLst>
          </p:nvPr>
        </p:nvGraphicFramePr>
        <p:xfrm>
          <a:off x="3563888" y="730920"/>
          <a:ext cx="1463675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2" name="Формула" r:id="rId11" imgW="914400" imgH="254000" progId="Equation.3">
                  <p:embed/>
                </p:oleObj>
              </mc:Choice>
              <mc:Fallback>
                <p:oleObj name="Формула" r:id="rId11" imgW="9144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888" y="730920"/>
                        <a:ext cx="1463675" cy="40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6027184"/>
              </p:ext>
            </p:extLst>
          </p:nvPr>
        </p:nvGraphicFramePr>
        <p:xfrm>
          <a:off x="3563888" y="1618456"/>
          <a:ext cx="1443037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3" name="Формула" r:id="rId13" imgW="901309" imgH="253890" progId="Equation.3">
                  <p:embed/>
                </p:oleObj>
              </mc:Choice>
              <mc:Fallback>
                <p:oleObj name="Формула" r:id="rId13" imgW="901309" imgH="25389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888" y="1618456"/>
                        <a:ext cx="1443037" cy="40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6523907"/>
              </p:ext>
            </p:extLst>
          </p:nvPr>
        </p:nvGraphicFramePr>
        <p:xfrm>
          <a:off x="1122363" y="2070100"/>
          <a:ext cx="2009775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4" name="Equation" r:id="rId15" imgW="1257120" imgH="228600" progId="Equation.3">
                  <p:embed/>
                </p:oleObj>
              </mc:Choice>
              <mc:Fallback>
                <p:oleObj name="Equation" r:id="rId15" imgW="12571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2363" y="2070100"/>
                        <a:ext cx="2009775" cy="365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6295352"/>
              </p:ext>
            </p:extLst>
          </p:nvPr>
        </p:nvGraphicFramePr>
        <p:xfrm>
          <a:off x="1043608" y="2929384"/>
          <a:ext cx="1443037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5" name="Формула" r:id="rId17" imgW="901309" imgH="444307" progId="Equation.3">
                  <p:embed/>
                </p:oleObj>
              </mc:Choice>
              <mc:Fallback>
                <p:oleObj name="Формула" r:id="rId17" imgW="901309" imgH="44430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3608" y="2929384"/>
                        <a:ext cx="1443037" cy="71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772906"/>
              </p:ext>
            </p:extLst>
          </p:nvPr>
        </p:nvGraphicFramePr>
        <p:xfrm>
          <a:off x="2482850" y="5013325"/>
          <a:ext cx="3106738" cy="42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6" name="Equation" r:id="rId19" imgW="1765080" imgH="241200" progId="Equation.3">
                  <p:embed/>
                </p:oleObj>
              </mc:Choice>
              <mc:Fallback>
                <p:oleObj name="Equation" r:id="rId19" imgW="17650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2850" y="5013325"/>
                        <a:ext cx="3106738" cy="420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11560" y="5555208"/>
            <a:ext cx="5544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</a:rPr>
              <a:t>Предельная пластическая деформация:</a:t>
            </a:r>
            <a:endParaRPr lang="ru-RU" sz="2000" dirty="0">
              <a:solidFill>
                <a:srgbClr val="002060"/>
              </a:solidFill>
            </a:endParaRPr>
          </a:p>
        </p:txBody>
      </p:sp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7747837"/>
              </p:ext>
            </p:extLst>
          </p:nvPr>
        </p:nvGraphicFramePr>
        <p:xfrm>
          <a:off x="5300538" y="5555208"/>
          <a:ext cx="962025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7" name="Equation" r:id="rId21" imgW="495085" imgH="241195" progId="Equation.3">
                  <p:embed/>
                </p:oleObj>
              </mc:Choice>
              <mc:Fallback>
                <p:oleObj name="Equation" r:id="rId21" imgW="495085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0538" y="5555208"/>
                        <a:ext cx="962025" cy="46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437" name="Picture 29" descr="I:\Doci_2017\Статьи\Yield_Surf_N.jp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764704"/>
            <a:ext cx="3818997" cy="2624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58725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Doci_2019\Статьи\Установление\Рельеф_гор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780309"/>
            <a:ext cx="3197225" cy="231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7983" y="116632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Заданная геометрия среды. Рельеф и неоднородности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07504" y="549887"/>
            <a:ext cx="892899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I:\CONFERENCE\2019\Москва_ИДГ 2019\Presentation\Рельеф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067" y="3780308"/>
            <a:ext cx="3197225" cy="231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I:\CONFERENCE\2019\Москва_ИДГ 2019\Presentation\Рельеф_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620688"/>
            <a:ext cx="325596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I:\CONFERENCE\2019\Москва_ИДГ 2019\Presentation\str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06489"/>
            <a:ext cx="5379393" cy="122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01527" y="6086533"/>
            <a:ext cx="6194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Рельеф при разных упругопластических свойствах среды.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5975" y="3441057"/>
            <a:ext cx="4250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С усадкой (без восстановления геометрии)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18503" y="3445600"/>
            <a:ext cx="32419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С восстановлением геометрии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29452" y="6381328"/>
            <a:ext cx="228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Times New Roman" panose="02020603050405020304" pitchFamily="18" charset="0"/>
              <a:buChar char="−"/>
            </a:pPr>
            <a:r>
              <a:rPr lang="ru-RU" dirty="0"/>
              <a:t>начальный </a:t>
            </a:r>
            <a:r>
              <a:rPr lang="ru-RU" dirty="0" smtClean="0"/>
              <a:t>рельеф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868144" y="2636912"/>
            <a:ext cx="32403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Times New Roman" panose="02020603050405020304" pitchFamily="18" charset="0"/>
              <a:buChar char="−"/>
            </a:pPr>
            <a:r>
              <a:rPr lang="ru-RU" sz="1600" dirty="0"/>
              <a:t>начальный рельеф</a:t>
            </a:r>
          </a:p>
          <a:p>
            <a:pPr marL="285750" indent="-285750">
              <a:buFont typeface="Times New Roman" panose="02020603050405020304" pitchFamily="18" charset="0"/>
              <a:buChar char="−"/>
            </a:pPr>
            <a:r>
              <a:rPr lang="ru-RU" sz="1600" dirty="0">
                <a:solidFill>
                  <a:srgbClr val="FF0000"/>
                </a:solidFill>
              </a:rPr>
              <a:t>с восстановлением геометрии</a:t>
            </a:r>
          </a:p>
          <a:p>
            <a:pPr marL="285750" indent="-285750">
              <a:buFont typeface="Times New Roman" panose="02020603050405020304" pitchFamily="18" charset="0"/>
              <a:buChar char="−"/>
            </a:pPr>
            <a:r>
              <a:rPr lang="ru-RU" sz="1600" dirty="0">
                <a:solidFill>
                  <a:srgbClr val="002060"/>
                </a:solidFill>
              </a:rPr>
              <a:t>с усадкой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5975" y="2452246"/>
            <a:ext cx="4682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Схема расчетной области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666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I:\CONFERENCE\2019\Москва_ИДГ 2019\Presentation\Гора_06_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52" y="2597923"/>
            <a:ext cx="4320702" cy="88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I:\CONFERENCE\2019\Москва_ИДГ 2019\Presentation\Гора_06_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29" y="4865413"/>
            <a:ext cx="4327376" cy="88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:\CONFERENCE\2019\Москва_ИДГ 2019\Presentation\Гора_06_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53" y="3757070"/>
            <a:ext cx="4331547" cy="88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37983" y="116632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Заданная геометрия среды. Рельеф и неоднородности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201752" y="549887"/>
            <a:ext cx="877428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40453" y="2027246"/>
            <a:ext cx="42988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С усадкой (без восстановления геометрии)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64088" y="2092103"/>
            <a:ext cx="34547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С восстановлением геометрии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3075" name="Picture 3" descr="I:\CONFERENCE\2019\Москва_ИДГ 2019\Presentation\Гора_06_Y_re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96" y="2588135"/>
            <a:ext cx="4320000" cy="89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:\CONFERENCE\2019\Москва_ИДГ 2019\Presentation\Гора_09_P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879" y="4860449"/>
            <a:ext cx="4320000" cy="88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I:\CONFERENCE\2019\Москва_ИДГ 2019\Presentation\Гора_09_T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757663"/>
            <a:ext cx="4320000" cy="887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505183" y="5940569"/>
            <a:ext cx="6068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</a:rPr>
              <a:t>Вертикальные смещения и напряжения после задания гравитации.</a:t>
            </a:r>
            <a:br>
              <a:rPr lang="ru-RU" sz="1600" dirty="0" smtClean="0">
                <a:solidFill>
                  <a:srgbClr val="002060"/>
                </a:solidFill>
              </a:rPr>
            </a:br>
            <a:r>
              <a:rPr lang="ru-RU" sz="1600" dirty="0" smtClean="0">
                <a:solidFill>
                  <a:srgbClr val="002060"/>
                </a:solidFill>
              </a:rPr>
              <a:t>Расчет без восстановления и с восстановлением геометрии</a:t>
            </a:r>
            <a:endParaRPr lang="ru-RU" sz="1600" dirty="0">
              <a:solidFill>
                <a:srgbClr val="002060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5292560" y="2407561"/>
            <a:ext cx="302385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201752" y="2409325"/>
            <a:ext cx="401020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5" descr="I:\CONFERENCE\2019\Москва_ИДГ 2019\Presentation\str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673006"/>
            <a:ext cx="5379393" cy="122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34370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I:\Doci_2019\Статьи\Установление\Рельеф_полость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634" y="4221088"/>
            <a:ext cx="3209925" cy="242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I:\Doci_2019\Бакеев\5-май\fig_settle_hole\reGeom_dispY_2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1002165"/>
            <a:ext cx="4104455" cy="140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:\Doci_2019\Бакеев\5-май\fig_settle_hole\settle_dispY_2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02324"/>
            <a:ext cx="4104456" cy="1402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I:\Doci_2019\Бакеев\5-май\fig_settle_hole\settle_press_2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2549170"/>
            <a:ext cx="4101152" cy="137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:\Doci_2019\Бакеев\5-май\fig_settle_hole\reGeom_press_2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568206"/>
            <a:ext cx="4101152" cy="136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37983" y="116632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Заданная геометрия среды. Рельеф и неоднородности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07504" y="549887"/>
            <a:ext cx="885698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41090" y="663770"/>
            <a:ext cx="40340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</a:rPr>
              <a:t>С усадкой (без восстановления геометрии)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30471" y="668313"/>
            <a:ext cx="40340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</a:rPr>
              <a:t>С восстановлением геометрии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16016" y="5157192"/>
            <a:ext cx="417316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Рельеф дневной поверхности</a:t>
            </a:r>
          </a:p>
          <a:p>
            <a:pPr marL="285750" indent="-285750">
              <a:buFont typeface="Times New Roman" panose="02020603050405020304" pitchFamily="18" charset="0"/>
              <a:buChar char="−"/>
            </a:pPr>
            <a:r>
              <a:rPr lang="ru-RU" dirty="0" smtClean="0"/>
              <a:t>начальный рельеф</a:t>
            </a:r>
          </a:p>
          <a:p>
            <a:pPr marL="285750" indent="-285750">
              <a:buFont typeface="Times New Roman" panose="02020603050405020304" pitchFamily="18" charset="0"/>
              <a:buChar char="−"/>
            </a:pPr>
            <a:r>
              <a:rPr lang="ru-RU" dirty="0" smtClean="0">
                <a:solidFill>
                  <a:srgbClr val="00B050"/>
                </a:solidFill>
              </a:rPr>
              <a:t>с восстановлением геометрии</a:t>
            </a:r>
          </a:p>
          <a:p>
            <a:pPr marL="285750" indent="-285750">
              <a:buFont typeface="Times New Roman" panose="02020603050405020304" pitchFamily="18" charset="0"/>
              <a:buChar char="−"/>
            </a:pPr>
            <a:r>
              <a:rPr lang="ru-RU" dirty="0">
                <a:solidFill>
                  <a:srgbClr val="C00000"/>
                </a:solidFill>
              </a:rPr>
              <a:t>с</a:t>
            </a:r>
            <a:r>
              <a:rPr lang="ru-RU" dirty="0" smtClean="0">
                <a:solidFill>
                  <a:srgbClr val="C00000"/>
                </a:solidFill>
              </a:rPr>
              <a:t> усадкой</a:t>
            </a:r>
          </a:p>
        </p:txBody>
      </p:sp>
    </p:spTree>
    <p:extLst>
      <p:ext uri="{BB962C8B-B14F-4D97-AF65-F5344CB8AC3E}">
        <p14:creationId xmlns:p14="http://schemas.microsoft.com/office/powerpoint/2010/main" val="20139580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7983" y="116632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Заданная геометрия среды. Рельеф и неоднородности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179512" y="549887"/>
            <a:ext cx="885698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I:\Doci_2019\Бакеев\5-май\2019_Duchkov_diapir\struc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939" y="851619"/>
            <a:ext cx="3393719" cy="242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I:\Doci_2019\Бакеев\5-май\2019_Duchkov_diapir\struct00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3" y="3401169"/>
            <a:ext cx="3168352" cy="262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:\Doci_2019\Бакеев\5-май\2019_Duchkov_diapir\layers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061840"/>
            <a:ext cx="3096344" cy="308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82305" y="6282640"/>
            <a:ext cx="6372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Заданная геометрия </a:t>
            </a:r>
            <a:r>
              <a:rPr lang="ru-RU" dirty="0" err="1" smtClean="0">
                <a:solidFill>
                  <a:srgbClr val="002060"/>
                </a:solidFill>
              </a:rPr>
              <a:t>диапиров</a:t>
            </a:r>
            <a:r>
              <a:rPr lang="ru-RU" dirty="0" smtClean="0">
                <a:solidFill>
                  <a:srgbClr val="002060"/>
                </a:solidFill>
              </a:rPr>
              <a:t> (Б.П. Сибиряков, А.А. </a:t>
            </a:r>
            <a:r>
              <a:rPr lang="ru-RU" dirty="0" err="1" smtClean="0">
                <a:solidFill>
                  <a:srgbClr val="002060"/>
                </a:solidFill>
              </a:rPr>
              <a:t>Дучков</a:t>
            </a:r>
            <a:r>
              <a:rPr lang="ru-RU" dirty="0" smtClean="0">
                <a:solidFill>
                  <a:srgbClr val="002060"/>
                </a:solidFill>
              </a:rPr>
              <a:t>)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7956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842</TotalTime>
  <Words>1873</Words>
  <Application>Microsoft Office PowerPoint</Application>
  <PresentationFormat>Экран (4:3)</PresentationFormat>
  <Paragraphs>246</Paragraphs>
  <Slides>28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28</vt:i4>
      </vt:variant>
    </vt:vector>
  </HeadingPairs>
  <TitlesOfParts>
    <vt:vector size="32" baseType="lpstr">
      <vt:lpstr>Тема Office</vt:lpstr>
      <vt:lpstr>Формула</vt:lpstr>
      <vt:lpstr>Equation</vt:lpstr>
      <vt:lpstr>Microsoft Equation 3.0</vt:lpstr>
      <vt:lpstr>Презентация PowerPoint</vt:lpstr>
      <vt:lpstr>Презентация PowerPoint</vt:lpstr>
      <vt:lpstr>Презентация PowerPoint</vt:lpstr>
      <vt:lpstr>Уравнения динамики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Геологическое представление</vt:lpstr>
      <vt:lpstr>Основные уравнения</vt:lpstr>
      <vt:lpstr>Численная модель</vt:lpstr>
      <vt:lpstr>Базальное  трение  постоянно</vt:lpstr>
      <vt:lpstr>Базальное  трение  понижается</vt:lpstr>
      <vt:lpstr>Презентация PowerPoint</vt:lpstr>
      <vt:lpstr>Презентация PowerPoint</vt:lpstr>
      <vt:lpstr>Заключение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Y</dc:creator>
  <cp:lastModifiedBy>YuSt</cp:lastModifiedBy>
  <cp:revision>36</cp:revision>
  <dcterms:created xsi:type="dcterms:W3CDTF">2019-06-01T10:21:16Z</dcterms:created>
  <dcterms:modified xsi:type="dcterms:W3CDTF">2019-06-05T06:00:34Z</dcterms:modified>
</cp:coreProperties>
</file>