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9" r:id="rId3"/>
    <p:sldId id="262" r:id="rId4"/>
    <p:sldId id="266" r:id="rId5"/>
    <p:sldId id="271" r:id="rId6"/>
    <p:sldId id="269" r:id="rId7"/>
    <p:sldId id="268" r:id="rId8"/>
    <p:sldId id="267" r:id="rId9"/>
    <p:sldId id="261" r:id="rId10"/>
    <p:sldId id="265" r:id="rId11"/>
    <p:sldId id="264" r:id="rId12"/>
    <p:sldId id="270" r:id="rId13"/>
    <p:sldId id="263" r:id="rId14"/>
    <p:sldId id="260" r:id="rId15"/>
    <p:sldId id="274" r:id="rId16"/>
    <p:sldId id="273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5808"/>
    <a:srgbClr val="F8F8F8"/>
    <a:srgbClr val="248450"/>
    <a:srgbClr val="1A603A"/>
    <a:srgbClr val="195B37"/>
    <a:srgbClr val="207647"/>
    <a:srgbClr val="1A6107"/>
    <a:srgbClr val="EDFD1F"/>
    <a:srgbClr val="247A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ABE0B6-F557-41E4-A0EE-55947A8B49D5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4FA58C-8520-4E70-8DEF-597E48CF35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662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A58C-8520-4E70-8DEF-597E48CF351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226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A58C-8520-4E70-8DEF-597E48CF351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572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A58C-8520-4E70-8DEF-597E48CF351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376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A58C-8520-4E70-8DEF-597E48CF351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877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A58C-8520-4E70-8DEF-597E48CF351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948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A58C-8520-4E70-8DEF-597E48CF351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217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A58C-8520-4E70-8DEF-597E48CF351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510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A58C-8520-4E70-8DEF-597E48CF351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4126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A58C-8520-4E70-8DEF-597E48CF351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504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A58C-8520-4E70-8DEF-597E48CF351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890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A58C-8520-4E70-8DEF-597E48CF351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356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A58C-8520-4E70-8DEF-597E48CF351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347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A58C-8520-4E70-8DEF-597E48CF351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543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A58C-8520-4E70-8DEF-597E48CF351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339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A58C-8520-4E70-8DEF-597E48CF351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032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A58C-8520-4E70-8DEF-597E48CF351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825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FA58C-8520-4E70-8DEF-597E48CF351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405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A73-3888-4A6E-AAF1-EAE8FB04C725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4179-7B77-4828-9043-D7E0B6E346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30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A73-3888-4A6E-AAF1-EAE8FB04C725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4179-7B77-4828-9043-D7E0B6E346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963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A73-3888-4A6E-AAF1-EAE8FB04C725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4179-7B77-4828-9043-D7E0B6E346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931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A73-3888-4A6E-AAF1-EAE8FB04C725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4179-7B77-4828-9043-D7E0B6E346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918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A73-3888-4A6E-AAF1-EAE8FB04C725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4179-7B77-4828-9043-D7E0B6E346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092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A73-3888-4A6E-AAF1-EAE8FB04C725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4179-7B77-4828-9043-D7E0B6E346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568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A73-3888-4A6E-AAF1-EAE8FB04C725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4179-7B77-4828-9043-D7E0B6E346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887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A73-3888-4A6E-AAF1-EAE8FB04C725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4179-7B77-4828-9043-D7E0B6E346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66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A73-3888-4A6E-AAF1-EAE8FB04C725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4179-7B77-4828-9043-D7E0B6E346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783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A73-3888-4A6E-AAF1-EAE8FB04C725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4179-7B77-4828-9043-D7E0B6E346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9580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9A73-3888-4A6E-AAF1-EAE8FB04C725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4179-7B77-4828-9043-D7E0B6E346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317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E9A73-3888-4A6E-AAF1-EAE8FB04C725}" type="datetimeFigureOut">
              <a:rPr lang="ru-RU" smtClean="0"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54179-7B77-4828-9043-D7E0B6E346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32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hyperlink" Target="http://igr.kz/" TargetMode="External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jpg"/><Relationship Id="rId5" Type="http://schemas.openxmlformats.org/officeDocument/2006/relationships/image" Target="../media/image2.png"/><Relationship Id="rId4" Type="http://schemas.openxmlformats.org/officeDocument/2006/relationships/hyperlink" Target="http://igr.kz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igr.kz/" TargetMode="External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igr.kz/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9.png"/><Relationship Id="rId5" Type="http://schemas.openxmlformats.org/officeDocument/2006/relationships/image" Target="../media/image2.png"/><Relationship Id="rId4" Type="http://schemas.openxmlformats.org/officeDocument/2006/relationships/hyperlink" Target="http://igr.kz/" TargetMode="External"/><Relationship Id="rId9" Type="http://schemas.openxmlformats.org/officeDocument/2006/relationships/image" Target="../media/image28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igr.kz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igr.kz/" TargetMode="Externa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igr.kz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igr.kz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igr.kz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igr.kz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igr.kz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igr.kz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igr.kz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jpeg"/><Relationship Id="rId5" Type="http://schemas.openxmlformats.org/officeDocument/2006/relationships/image" Target="../media/image2.png"/><Relationship Id="rId4" Type="http://schemas.openxmlformats.org/officeDocument/2006/relationships/hyperlink" Target="http://igr.kz/" TargetMode="Externa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igr.kz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png"/><Relationship Id="rId4" Type="http://schemas.openxmlformats.org/officeDocument/2006/relationships/hyperlink" Target="http://igr.kz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3438" y="548680"/>
            <a:ext cx="7830562" cy="0"/>
          </a:xfrm>
          <a:prstGeom prst="line">
            <a:avLst/>
          </a:prstGeom>
          <a:ln w="69850" cmpd="thinThick">
            <a:solidFill>
              <a:srgbClr val="1A6107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313438" y="620130"/>
            <a:ext cx="7830562" cy="27056"/>
          </a:xfrm>
          <a:prstGeom prst="line">
            <a:avLst/>
          </a:prstGeom>
          <a:ln w="88900" cmpd="tri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Главная">
            <a:hlinkClick r:id="rId3" tooltip="Главная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7" y="87176"/>
            <a:ext cx="1070185" cy="67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043608" y="3284984"/>
            <a:ext cx="7397950" cy="707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Соколова И.Н., Михайлова Н.Н., Полешко Н.Н., Великанов А.Е.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Институт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геофизических исследований МЭ РК, Алматы, Казахстан</a:t>
            </a:r>
            <a:endParaRPr lang="ru-RU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85735" y="169454"/>
            <a:ext cx="4008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геофизических исследований МЭ РК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27584" y="2060848"/>
            <a:ext cx="78299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ПРИРОДНО-ТЕХНОГЕННЫЕ СЕЙСМИЧЕСКИЕ СОБЫТИЯ В ПЛАТФОРМЕННЫХ РАЙОНАХ КАЗАХСТАНА</a:t>
            </a:r>
            <a:endParaRPr lang="ru-RU" sz="20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0" y="5114925"/>
            <a:ext cx="2619375" cy="17430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3124" y="5110142"/>
            <a:ext cx="2511289" cy="1747857"/>
          </a:xfrm>
          <a:prstGeom prst="rect">
            <a:avLst/>
          </a:prstGeom>
        </p:spPr>
      </p:pic>
      <p:pic>
        <p:nvPicPr>
          <p:cNvPr id="15366" name="Picture 6" descr="ÐÐ°ÑÑÐ¸Ð½ÐºÐ¸ Ð¿Ð¾ Ð·Ð°Ð¿ÑÐ¾ÑÑ Ð½ÐµÑÑÑÐ½Ð¾Ðµ Ð¼ÐµÑÑÐ¾ÑÐ¾Ð¶Ð´ÐµÐ½Ð¸Ðµ ÐºÐ°Ð·Ð°ÑÑÑÐ°Ð½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413" y="5110142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ÐÐ°ÑÑÐ¸Ð½ÐºÐ¸ Ð¿Ð¾ Ð·Ð°Ð¿ÑÐ¾ÑÑ Ð½ÐµÑÑÑÐ½Ð¾Ðµ Ð¼ÐµÑÑÐ¾ÑÐ¾Ð¶Ð´ÐµÐ½Ð¸Ðµ ÐºÐ°Ð·Ð°ÑÑÑÐ°Ð½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094312"/>
            <a:ext cx="1763688" cy="176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5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3438" y="548680"/>
            <a:ext cx="7830562" cy="0"/>
          </a:xfrm>
          <a:prstGeom prst="line">
            <a:avLst/>
          </a:prstGeom>
          <a:ln w="69850" cmpd="thinThick">
            <a:solidFill>
              <a:srgbClr val="1A6107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313438" y="620130"/>
            <a:ext cx="7830562" cy="27056"/>
          </a:xfrm>
          <a:prstGeom prst="line">
            <a:avLst/>
          </a:prstGeom>
          <a:ln w="88900" cmpd="tri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Главная">
            <a:hlinkClick r:id="rId4" tooltip="Главная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7" y="87176"/>
            <a:ext cx="1070185" cy="67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85735" y="169454"/>
            <a:ext cx="4008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геофизических исследований МЭ РК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2" y="761795"/>
            <a:ext cx="5406340" cy="27392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4569" y="3680921"/>
            <a:ext cx="5167511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Карта расположения эпицентра сейсмического события 24 декабря 2017 г. 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ru-RU" sz="14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5:33:19.7, 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mb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=3.9 и зарегистрировавших его сейсмических станций на региональных и телесейсмических расстояниях. 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868144" y="424047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3155049"/>
              </p:ext>
            </p:extLst>
          </p:nvPr>
        </p:nvGraphicFramePr>
        <p:xfrm>
          <a:off x="5564249" y="3275644"/>
          <a:ext cx="3400425" cy="255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Graph" r:id="rId7" imgW="3673450" imgH="2944368" progId="Origin50.Graph">
                  <p:embed/>
                </p:oleObj>
              </mc:Choice>
              <mc:Fallback>
                <p:oleObj name="Graph" r:id="rId7" imgW="3673450" imgH="2944368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663" t="5502" r="2850" b="7767"/>
                      <a:stretch>
                        <a:fillRect/>
                      </a:stretch>
                    </p:blipFill>
                    <p:spPr bwMode="auto">
                      <a:xfrm>
                        <a:off x="5564249" y="3275644"/>
                        <a:ext cx="3400425" cy="2552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941215" y="5883616"/>
            <a:ext cx="41205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Распределение по магнитудам </a:t>
            </a:r>
            <a:r>
              <a:rPr lang="en-US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mb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событий из района </a:t>
            </a:r>
            <a:r>
              <a:rPr lang="ru-RU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Тенгизского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месторождения, зарегистрированных сетью ИГИ.</a:t>
            </a:r>
            <a:endParaRPr lang="ru-RU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37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3438" y="548680"/>
            <a:ext cx="7830562" cy="0"/>
          </a:xfrm>
          <a:prstGeom prst="line">
            <a:avLst/>
          </a:prstGeom>
          <a:ln w="69850" cmpd="thinThick">
            <a:solidFill>
              <a:srgbClr val="1A6107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313438" y="620130"/>
            <a:ext cx="7830562" cy="27056"/>
          </a:xfrm>
          <a:prstGeom prst="line">
            <a:avLst/>
          </a:prstGeom>
          <a:ln w="88900" cmpd="tri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Главная">
            <a:hlinkClick r:id="rId3" tooltip="Главная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7" y="87176"/>
            <a:ext cx="1070185" cy="67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85735" y="169454"/>
            <a:ext cx="4008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геофизических исследований МЭ РК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58841" y="764704"/>
            <a:ext cx="45334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9580" indent="450215" algn="just"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Месторождение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Жанажол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Западном Казахстане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194" name="Рисунок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10310" r="1233" b="4970"/>
          <a:stretch>
            <a:fillRect/>
          </a:stretch>
        </p:blipFill>
        <p:spPr bwMode="auto">
          <a:xfrm>
            <a:off x="4489745" y="3818988"/>
            <a:ext cx="4090363" cy="190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29316" y="5798312"/>
            <a:ext cx="51081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Bef>
                <a:spcPts val="60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Сейсмограммы сейсмического события из района месторождения 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Жанажол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30.01.2009 г., t0=17:58:01,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=48.498678,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=57.697256, 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mpva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=2.1, K=4.7. Станции Акбулак и 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AS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59-Актюбинск 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(Z-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компонента)</a:t>
            </a:r>
            <a:endParaRPr lang="ru-RU" sz="1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195" name="Picture 3" descr="11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t="2483" r="5919" b="7675"/>
          <a:stretch>
            <a:fillRect/>
          </a:stretch>
        </p:blipFill>
        <p:spPr bwMode="auto">
          <a:xfrm>
            <a:off x="3790444" y="1073474"/>
            <a:ext cx="28765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11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3224" r="5565" b="8929"/>
          <a:stretch>
            <a:fillRect/>
          </a:stretch>
        </p:blipFill>
        <p:spPr bwMode="auto">
          <a:xfrm>
            <a:off x="251520" y="1087762"/>
            <a:ext cx="28765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3342" y="3831952"/>
            <a:ext cx="41026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Bef>
                <a:spcPts val="60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Распределение событий, зарегистрированных  в районе месторождения 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Жанажол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 магнитудам и времени суток</a:t>
            </a:r>
            <a:endParaRPr lang="ru-RU" sz="1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333582" y="3511211"/>
            <a:ext cx="37167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магнитудам за период 2004-2016 гг.</a:t>
            </a:r>
            <a:endParaRPr lang="ru-RU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67944" y="3455306"/>
            <a:ext cx="21948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времени суток (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GMT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36985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3438" y="548680"/>
            <a:ext cx="7830562" cy="0"/>
          </a:xfrm>
          <a:prstGeom prst="line">
            <a:avLst/>
          </a:prstGeom>
          <a:ln w="69850" cmpd="thinThick">
            <a:solidFill>
              <a:srgbClr val="1A6107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313438" y="620130"/>
            <a:ext cx="7830562" cy="27056"/>
          </a:xfrm>
          <a:prstGeom prst="line">
            <a:avLst/>
          </a:prstGeom>
          <a:ln w="88900" cmpd="tri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Главная">
            <a:hlinkClick r:id="rId3" tooltip="Главная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7" y="87176"/>
            <a:ext cx="1070185" cy="67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85735" y="169454"/>
            <a:ext cx="4008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геофизических исследований МЭ РК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39752" y="77045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340" indent="450215" algn="just" hangingPunct="0">
              <a:spcBef>
                <a:spcPts val="300"/>
              </a:spcBef>
              <a:spcAft>
                <a:spcPts val="0"/>
              </a:spcAft>
            </a:pPr>
            <a:r>
              <a:rPr lang="ru-RU" sz="1200" b="1" cap="small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Техногенная сейсмичность на бывшем Семипалатинском испытательном ядерном полигоне</a:t>
            </a:r>
            <a:endParaRPr lang="ru-RU" sz="1000" b="1" cap="small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18" name="Рисунок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19" y="1276503"/>
            <a:ext cx="8528252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650" y="2572647"/>
            <a:ext cx="84060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Bef>
                <a:spcPts val="60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Сейсмограмма ПЯВ 05.10.1975 г., t0=04:27:00.0,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=49.78306,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 78.08667, площадка 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Дегелен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Станция Курчатов</a:t>
            </a:r>
            <a:endParaRPr lang="ru-RU" sz="1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19" name="Рисунок 2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"/>
          <a:stretch>
            <a:fillRect/>
          </a:stretch>
        </p:blipFill>
        <p:spPr bwMode="auto">
          <a:xfrm>
            <a:off x="901477" y="3084446"/>
            <a:ext cx="28765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947" y="5908858"/>
            <a:ext cx="60304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Кружок – эпицентр события; треугольник - сейсмическая станция 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DEG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1; крестик - карьер</a:t>
            </a:r>
            <a:endParaRPr lang="ru-RU" sz="14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Расположение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эпицентров сейсмических событий в районе испытательной площадки 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Дегелен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СИЯП </a:t>
            </a:r>
            <a:endParaRPr lang="ru-RU" sz="1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21" name="Рисунок 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" t="5463" r="14320" b="41818"/>
          <a:stretch>
            <a:fillRect/>
          </a:stretch>
        </p:blipFill>
        <p:spPr bwMode="auto">
          <a:xfrm>
            <a:off x="4915145" y="2959274"/>
            <a:ext cx="3521461" cy="181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07754" y="4923973"/>
            <a:ext cx="49362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Сейсмограммы техногенного землетрясения на площадке 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Дегелен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24.07.2010, 20:12:55.8, с координатами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=49.6978º,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=78.0440º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08377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3438" y="548680"/>
            <a:ext cx="7830562" cy="0"/>
          </a:xfrm>
          <a:prstGeom prst="line">
            <a:avLst/>
          </a:prstGeom>
          <a:ln w="69850" cmpd="thinThick">
            <a:solidFill>
              <a:srgbClr val="1A6107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313438" y="620130"/>
            <a:ext cx="7830562" cy="27056"/>
          </a:xfrm>
          <a:prstGeom prst="line">
            <a:avLst/>
          </a:prstGeom>
          <a:ln w="88900" cmpd="tri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Главная">
            <a:hlinkClick r:id="rId4" tooltip="Главная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7" y="87176"/>
            <a:ext cx="1070185" cy="67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85735" y="169454"/>
            <a:ext cx="4008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геофизических исследований МЭ РК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71600" y="764704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450215" algn="just" hangingPunct="0">
              <a:spcBef>
                <a:spcPts val="300"/>
              </a:spcBef>
              <a:spcAft>
                <a:spcPts val="0"/>
              </a:spcAft>
            </a:pPr>
            <a:r>
              <a:rPr lang="ru-RU" sz="1600" b="1" cap="small" dirty="0">
                <a:solidFill>
                  <a:srgbClr val="175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Природно-техногенные (индуцированные) землетрясения</a:t>
            </a:r>
            <a:endParaRPr lang="ru-RU" sz="1600" b="1" cap="small" dirty="0">
              <a:solidFill>
                <a:srgbClr val="17580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31840" y="1120872"/>
            <a:ext cx="19590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Район г. Рудный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42" name="Рисунок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9676" r="10866" b="4652"/>
          <a:stretch>
            <a:fillRect/>
          </a:stretch>
        </p:blipFill>
        <p:spPr bwMode="auto">
          <a:xfrm>
            <a:off x="27689" y="1442232"/>
            <a:ext cx="4530505" cy="2370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9734" y="4028359"/>
            <a:ext cx="47323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Сейсмические записи события 17.04.2004, t</a:t>
            </a:r>
            <a:r>
              <a:rPr lang="ru-RU" sz="14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=19:56:54.9 по сейсмическим станциям ИГИ (Z – компонента)</a:t>
            </a:r>
            <a:endParaRPr lang="ru-RU" sz="1400" b="1" dirty="0"/>
          </a:p>
        </p:txBody>
      </p:sp>
      <p:pic>
        <p:nvPicPr>
          <p:cNvPr id="10243" name="Рисунок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718" y="1428649"/>
            <a:ext cx="3617871" cy="214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86310" y="3812496"/>
            <a:ext cx="37602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Эпицентры землетрясений (кружки), разломы и карьеры (черные сплошные и пунктирные линии)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вблизи г. Рудный</a:t>
            </a:r>
            <a:endParaRPr lang="ru-RU" sz="1400" b="1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2126217" y="457409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812127"/>
              </p:ext>
            </p:extLst>
          </p:nvPr>
        </p:nvGraphicFramePr>
        <p:xfrm>
          <a:off x="1862045" y="4558852"/>
          <a:ext cx="3356656" cy="2283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r:id="rId8" imgW="3760013" imgH="2901696" progId="Origin50.Graph">
                  <p:embed/>
                </p:oleObj>
              </mc:Choice>
              <mc:Fallback>
                <p:oleObj r:id="rId8" imgW="3760013" imgH="2901696" progId="Origin50.Graph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064" t="5583" r="1819" b="5211"/>
                      <a:stretch>
                        <a:fillRect/>
                      </a:stretch>
                    </p:blipFill>
                    <p:spPr bwMode="auto">
                      <a:xfrm>
                        <a:off x="1862045" y="4558852"/>
                        <a:ext cx="3356656" cy="228391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5228718" y="5805200"/>
            <a:ext cx="37009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Ежегодная суммарная сейсмическая энергия карьерных взрывов в районе эпицентров землетрясений вблизи г. Рудный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66316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3438" y="548680"/>
            <a:ext cx="7830562" cy="0"/>
          </a:xfrm>
          <a:prstGeom prst="line">
            <a:avLst/>
          </a:prstGeom>
          <a:ln w="69850" cmpd="thinThick">
            <a:solidFill>
              <a:srgbClr val="1A6107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313438" y="620130"/>
            <a:ext cx="7830562" cy="27056"/>
          </a:xfrm>
          <a:prstGeom prst="line">
            <a:avLst/>
          </a:prstGeom>
          <a:ln w="88900" cmpd="tri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Главная">
            <a:hlinkClick r:id="rId3" tooltip="Главная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7" y="87176"/>
            <a:ext cx="1070185" cy="67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85735" y="169454"/>
            <a:ext cx="4008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геофизических исследований МЭ РК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Рисунок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6" y="1539261"/>
            <a:ext cx="4223425" cy="2880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0786" y="4610501"/>
            <a:ext cx="475252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Звездочка - г. Балхаш;  крестик -  карьер или рудник; кружок – эпицентр события; черная сплошная линия и  пунктир – нарушение (тектоническое, разрывное) </a:t>
            </a:r>
            <a:endParaRPr lang="ru-RU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Расположение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эпицентров  событий, тектонических и разрывных нарушений вблизи Коунрадского  месторождения</a:t>
            </a:r>
            <a:endParaRPr lang="ru-RU" sz="1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291" name="Рисунок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" t="9412" r="1233" b="4018"/>
          <a:stretch>
            <a:fillRect/>
          </a:stretch>
        </p:blipFill>
        <p:spPr bwMode="auto">
          <a:xfrm>
            <a:off x="4634428" y="1240748"/>
            <a:ext cx="4373593" cy="208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19589" y="3423077"/>
            <a:ext cx="38884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Bef>
                <a:spcPts val="60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Сейсмограммы землетрясения 02.08.2003 г. в 00:53:08.2, зарегистрированные  станциям ИГИ (Z-компонента)</a:t>
            </a:r>
            <a:endParaRPr lang="ru-RU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62166" y="810501"/>
            <a:ext cx="21621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b="1" dirty="0">
                <a:solidFill>
                  <a:srgbClr val="17580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Район г. Балхаш</a:t>
            </a:r>
            <a:endParaRPr lang="ru-RU" sz="1600" dirty="0">
              <a:solidFill>
                <a:srgbClr val="17580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11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3438" y="548680"/>
            <a:ext cx="7830562" cy="0"/>
          </a:xfrm>
          <a:prstGeom prst="line">
            <a:avLst/>
          </a:prstGeom>
          <a:ln w="69850" cmpd="thinThick">
            <a:solidFill>
              <a:srgbClr val="1A6107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313438" y="620130"/>
            <a:ext cx="7830562" cy="27056"/>
          </a:xfrm>
          <a:prstGeom prst="line">
            <a:avLst/>
          </a:prstGeom>
          <a:ln w="88900" cmpd="tri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Главная">
            <a:hlinkClick r:id="rId3" tooltip="Главная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7" y="87176"/>
            <a:ext cx="1070185" cy="67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85735" y="169454"/>
            <a:ext cx="4008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геофизических исследований МЭ РК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81338" y="764704"/>
            <a:ext cx="24168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b="1" dirty="0">
                <a:solidFill>
                  <a:srgbClr val="17580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Район г. Караганда</a:t>
            </a:r>
            <a:endParaRPr lang="ru-RU" sz="1600" dirty="0">
              <a:solidFill>
                <a:srgbClr val="17580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314" name="Рисунок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" t="9923" r="10010" b="3862"/>
          <a:stretch>
            <a:fillRect/>
          </a:stretch>
        </p:blipFill>
        <p:spPr bwMode="auto">
          <a:xfrm>
            <a:off x="181486" y="1208919"/>
            <a:ext cx="4667250" cy="2105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334146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Записи землетрясения 21 июня 2014 г. на станциях ИГИ (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Z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-компоненты).</a:t>
            </a:r>
            <a:endParaRPr lang="ru-RU" sz="1400" b="1" dirty="0"/>
          </a:p>
        </p:txBody>
      </p:sp>
      <p:pic>
        <p:nvPicPr>
          <p:cNvPr id="13315" name="Рисунок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245" y="1103258"/>
            <a:ext cx="4109349" cy="266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67536" y="3892212"/>
            <a:ext cx="40942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Карта эпицентров землетрясений, разломов и карьеров вблизи г. Караганда. Кружки –эпицентры: синие перед 21 июня 2014, красный основной толчок; зеленые 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афтершоки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316" name="Рисунок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72" r="-5"/>
          <a:stretch>
            <a:fillRect/>
          </a:stretch>
        </p:blipFill>
        <p:spPr bwMode="auto">
          <a:xfrm>
            <a:off x="92997" y="4259240"/>
            <a:ext cx="4727532" cy="239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967536" y="6187900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Спектры реакции землетрясения  06.21.2014 г. в 06-30-03.2. Станция Ортау.</a:t>
            </a:r>
            <a:endParaRPr lang="ru-RU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72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3438" y="548680"/>
            <a:ext cx="7830562" cy="0"/>
          </a:xfrm>
          <a:prstGeom prst="line">
            <a:avLst/>
          </a:prstGeom>
          <a:ln w="69850" cmpd="thinThick">
            <a:solidFill>
              <a:srgbClr val="1A6107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313438" y="620130"/>
            <a:ext cx="7830562" cy="27056"/>
          </a:xfrm>
          <a:prstGeom prst="line">
            <a:avLst/>
          </a:prstGeom>
          <a:ln w="88900" cmpd="tri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Главная">
            <a:hlinkClick r:id="rId3" tooltip="Главная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7" y="87176"/>
            <a:ext cx="1070185" cy="67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85735" y="169454"/>
            <a:ext cx="4008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геофизических исследований МЭ РК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Рисунок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33552"/>
            <a:ext cx="7914439" cy="376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4983344"/>
            <a:ext cx="59686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spcAft>
                <a:spcPts val="0"/>
              </a:spcAft>
            </a:pP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Стереограммы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механизмов очагов землетрясений на фрагменте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карты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сейсмоактивных разломов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59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3438" y="548680"/>
            <a:ext cx="7830562" cy="0"/>
          </a:xfrm>
          <a:prstGeom prst="line">
            <a:avLst/>
          </a:prstGeom>
          <a:ln w="69850" cmpd="thinThick">
            <a:solidFill>
              <a:srgbClr val="1A6107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313438" y="620130"/>
            <a:ext cx="7830562" cy="27056"/>
          </a:xfrm>
          <a:prstGeom prst="line">
            <a:avLst/>
          </a:prstGeom>
          <a:ln w="88900" cmpd="tri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Главная">
            <a:hlinkClick r:id="rId3" tooltip="Главная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7" y="87176"/>
            <a:ext cx="1070185" cy="67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85735" y="169454"/>
            <a:ext cx="4008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геофизических исследований МЭ РК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412776"/>
            <a:ext cx="8280920" cy="4208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450215" algn="ctr" hangingPunct="0">
              <a:spcBef>
                <a:spcPts val="300"/>
              </a:spcBef>
              <a:spcAft>
                <a:spcPts val="0"/>
              </a:spcAft>
            </a:pPr>
            <a:r>
              <a:rPr lang="ru-RU" b="1" cap="small" dirty="0" smtClean="0">
                <a:solidFill>
                  <a:srgbClr val="175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Заключение</a:t>
            </a:r>
          </a:p>
          <a:p>
            <a:pPr marL="180340" indent="450215" algn="ctr" hangingPunct="0">
              <a:spcBef>
                <a:spcPts val="300"/>
              </a:spcBef>
              <a:spcAft>
                <a:spcPts val="0"/>
              </a:spcAft>
            </a:pPr>
            <a:endParaRPr lang="ru-RU" b="1" cap="small" dirty="0">
              <a:solidFill>
                <a:srgbClr val="175808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0340" indent="450215" algn="just" hangingPunct="0">
              <a:spcBef>
                <a:spcPts val="300"/>
              </a:spcBef>
              <a:spcAft>
                <a:spcPts val="0"/>
              </a:spcAft>
            </a:pPr>
            <a:r>
              <a:rPr lang="ru-RU" sz="1600" b="1" cap="small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писаны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события, выявленные сетью станций ИГИ за последние десятилетия. Несмотря на большое их количество, они не отражают общей картины геодинамической активности в районах интенсивного техногенного воздействия. </a:t>
            </a:r>
            <a:endPara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0340" indent="450215" algn="just" hangingPunct="0">
              <a:spcBef>
                <a:spcPts val="300"/>
              </a:spcBef>
              <a:spcAft>
                <a:spcPts val="0"/>
              </a:spcAft>
            </a:pPr>
            <a:endPara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целом для огромной территории Казахстана представительная магнитуда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mpv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стационарной сети сейсмических наблюдений составляет 3.5, но происходят слабые и 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микроземлетрясения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регистрация которых пока ограничена. </a:t>
            </a:r>
            <a:endParaRPr lang="ru-RU" sz="16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Необходима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специальных сетей мониторинга с размещением высокочувствительных станций в районах крупных месторождений твердых полезных ископаемых</a:t>
            </a:r>
            <a:r>
              <a:rPr lang="ru-RU" sz="16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нефтегазовых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месторождений, а также на СИП и других ядерных испытательных площадках, так как сильные землетрясения в таких районах опасны не только большим количеством жертв, разрушений и экономических потерь, но и возможными серьезными экологическими проблемами.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67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3438" y="548680"/>
            <a:ext cx="7830562" cy="0"/>
          </a:xfrm>
          <a:prstGeom prst="line">
            <a:avLst/>
          </a:prstGeom>
          <a:ln w="69850" cmpd="thinThick">
            <a:solidFill>
              <a:srgbClr val="1A6107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313438" y="620130"/>
            <a:ext cx="7830562" cy="27056"/>
          </a:xfrm>
          <a:prstGeom prst="line">
            <a:avLst/>
          </a:prstGeom>
          <a:ln w="88900" cmpd="tri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Главная">
            <a:hlinkClick r:id="rId3" tooltip="Главная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7" y="87176"/>
            <a:ext cx="1070185" cy="67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85735" y="169454"/>
            <a:ext cx="4008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геофизических исследований МЭ РК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fig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92" y="817461"/>
            <a:ext cx="6955905" cy="487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396552" y="5673152"/>
            <a:ext cx="93245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Треугольник – трехкомпонентная станция, кружок – сейсмическая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группа</a:t>
            </a:r>
            <a:endParaRPr lang="ru-RU" sz="16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Расположение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сейсмических станций сети Института геофизических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исследований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40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3438" y="548680"/>
            <a:ext cx="7830562" cy="0"/>
          </a:xfrm>
          <a:prstGeom prst="line">
            <a:avLst/>
          </a:prstGeom>
          <a:ln w="69850" cmpd="thinThick">
            <a:solidFill>
              <a:srgbClr val="1A6107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313438" y="620130"/>
            <a:ext cx="7830562" cy="27056"/>
          </a:xfrm>
          <a:prstGeom prst="line">
            <a:avLst/>
          </a:prstGeom>
          <a:ln w="88900" cmpd="tri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Главная">
            <a:hlinkClick r:id="rId3" tooltip="Главная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7" y="87176"/>
            <a:ext cx="1070185" cy="67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85735" y="169454"/>
            <a:ext cx="4008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геофизических исследований МЭ РК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2886" b="1852"/>
          <a:stretch/>
        </p:blipFill>
        <p:spPr>
          <a:xfrm>
            <a:off x="467544" y="760803"/>
            <a:ext cx="8333608" cy="43749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97944" y="5355369"/>
            <a:ext cx="7272808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Размер кружка пропорционален магнитуде события: 1 - 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mpv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&lt;2; 2 - 2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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mpv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&lt;3; 3 -  3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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mpv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&lt;4: 4 -  4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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mpv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&lt;5: 5 - </a:t>
            </a:r>
            <a:r>
              <a:rPr lang="en-US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mpv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≥5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>
              <a:spcBef>
                <a:spcPts val="60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Расположение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эпицентров техногенных сейсмических событий</a:t>
            </a:r>
            <a:endParaRPr lang="ru-RU" sz="1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76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3438" y="548680"/>
            <a:ext cx="7830562" cy="0"/>
          </a:xfrm>
          <a:prstGeom prst="line">
            <a:avLst/>
          </a:prstGeom>
          <a:ln w="69850" cmpd="thinThick">
            <a:solidFill>
              <a:srgbClr val="1A6107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313438" y="620130"/>
            <a:ext cx="7830562" cy="27056"/>
          </a:xfrm>
          <a:prstGeom prst="line">
            <a:avLst/>
          </a:prstGeom>
          <a:ln w="88900" cmpd="tri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Главная">
            <a:hlinkClick r:id="rId3" tooltip="Главная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7" y="87176"/>
            <a:ext cx="1070185" cy="67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85735" y="169454"/>
            <a:ext cx="4008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геофизических исследований МЭ РК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764704"/>
            <a:ext cx="8820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450215" algn="ctr" hangingPunct="0">
              <a:spcBef>
                <a:spcPts val="300"/>
              </a:spcBef>
              <a:spcAft>
                <a:spcPts val="0"/>
              </a:spcAft>
            </a:pPr>
            <a:r>
              <a:rPr lang="ru-RU" sz="1600" b="1" cap="small" dirty="0">
                <a:solidFill>
                  <a:srgbClr val="175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Техногенные землетрясения на месторождениях твердых полезных ископаемых</a:t>
            </a:r>
            <a:endParaRPr lang="ru-RU" sz="1600" b="1" cap="small" dirty="0">
              <a:solidFill>
                <a:srgbClr val="17580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438" y="1349479"/>
            <a:ext cx="7256001" cy="412713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56619" y="5476609"/>
            <a:ext cx="3495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Действующие карьеры Казахстана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86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3438" y="548680"/>
            <a:ext cx="7830562" cy="0"/>
          </a:xfrm>
          <a:prstGeom prst="line">
            <a:avLst/>
          </a:prstGeom>
          <a:ln w="69850" cmpd="thinThick">
            <a:solidFill>
              <a:srgbClr val="1A6107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313438" y="620130"/>
            <a:ext cx="7830562" cy="27056"/>
          </a:xfrm>
          <a:prstGeom prst="line">
            <a:avLst/>
          </a:prstGeom>
          <a:ln w="88900" cmpd="tri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Главная">
            <a:hlinkClick r:id="rId3" tooltip="Главная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7" y="87176"/>
            <a:ext cx="1070185" cy="67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85735" y="169454"/>
            <a:ext cx="4008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геофизических исследований МЭ РК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764704"/>
            <a:ext cx="8820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450215" algn="ctr" hangingPunct="0">
              <a:spcBef>
                <a:spcPts val="300"/>
              </a:spcBef>
              <a:spcAft>
                <a:spcPts val="0"/>
              </a:spcAft>
            </a:pPr>
            <a:r>
              <a:rPr lang="ru-RU" sz="1600" b="1" cap="small" dirty="0">
                <a:solidFill>
                  <a:srgbClr val="175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Техногенные землетрясения на месторождениях твердых полезных ископаемых</a:t>
            </a:r>
            <a:endParaRPr lang="ru-RU" sz="1600" b="1" cap="small" dirty="0">
              <a:solidFill>
                <a:srgbClr val="17580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51720" y="1226948"/>
            <a:ext cx="56028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Жезказганское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месторождение в Центральном Казахстане</a:t>
            </a:r>
            <a:endParaRPr lang="ru-RU" sz="1600" dirty="0"/>
          </a:p>
        </p:txBody>
      </p:sp>
      <p:pic>
        <p:nvPicPr>
          <p:cNvPr id="4098" name="Picture 2" descr="Описание: 94213sk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 t="7396" r="7791" b="20020"/>
          <a:stretch>
            <a:fillRect/>
          </a:stretch>
        </p:blipFill>
        <p:spPr bwMode="auto">
          <a:xfrm>
            <a:off x="4724010" y="1768337"/>
            <a:ext cx="4213736" cy="276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70794" y="4590959"/>
            <a:ext cx="4066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Район 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Жезказгана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Сейсмические записи события 1 августа 1994 г. 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0=04-15-39.7,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=47.833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=67.451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mb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=4.8, 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=12.2. Станции  ИГИ. 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-компонента</a:t>
            </a:r>
            <a:endParaRPr lang="ru-RU" sz="1400" b="1" dirty="0"/>
          </a:p>
        </p:txBody>
      </p:sp>
      <p:pic>
        <p:nvPicPr>
          <p:cNvPr id="4099" name="Рисунок 7" descr="Описание: Описание: catas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5" b="-1369"/>
          <a:stretch>
            <a:fillRect/>
          </a:stretch>
        </p:blipFill>
        <p:spPr bwMode="auto">
          <a:xfrm>
            <a:off x="828681" y="1768337"/>
            <a:ext cx="3756307" cy="3669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5437865"/>
            <a:ext cx="5086303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Bef>
                <a:spcPts val="60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1- контур обрушения, 2 - 4 –панели соответственно заложенные, частично заложенные и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ослабленные</a:t>
            </a:r>
          </a:p>
          <a:p>
            <a:pPr indent="450215" algn="ctr">
              <a:spcBef>
                <a:spcPts val="60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Карьер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Златоуст-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Беловский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Жезказганского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месторождения. Схема реализация процесса обрушения, произошедшего 1 августа 1994</a:t>
            </a:r>
            <a:endParaRPr lang="ru-RU" sz="1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98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3438" y="548680"/>
            <a:ext cx="7830562" cy="0"/>
          </a:xfrm>
          <a:prstGeom prst="line">
            <a:avLst/>
          </a:prstGeom>
          <a:ln w="69850" cmpd="thinThick">
            <a:solidFill>
              <a:srgbClr val="1A6107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313438" y="620130"/>
            <a:ext cx="7830562" cy="27056"/>
          </a:xfrm>
          <a:prstGeom prst="line">
            <a:avLst/>
          </a:prstGeom>
          <a:ln w="88900" cmpd="tri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Главная">
            <a:hlinkClick r:id="rId3" tooltip="Главная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7" y="87176"/>
            <a:ext cx="1070185" cy="67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85735" y="169454"/>
            <a:ext cx="4008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геофизических исследований МЭ РК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Рисунок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741" y="939618"/>
            <a:ext cx="4441248" cy="397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6377" y="5301208"/>
            <a:ext cx="88859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Bef>
                <a:spcPts val="600"/>
              </a:spcBef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Пунктирная линия - разрывные нарушения; кружок - эпицентр события, скрещенные молоты - карьер </a:t>
            </a:r>
            <a:endParaRPr lang="ru-RU" sz="14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Карта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расположения эпицентров сейсмических событий в районе 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Жезказганского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месторождения. 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6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3438" y="548680"/>
            <a:ext cx="7830562" cy="0"/>
          </a:xfrm>
          <a:prstGeom prst="line">
            <a:avLst/>
          </a:prstGeom>
          <a:ln w="69850" cmpd="thinThick">
            <a:solidFill>
              <a:srgbClr val="1A6107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313438" y="620130"/>
            <a:ext cx="7830562" cy="27056"/>
          </a:xfrm>
          <a:prstGeom prst="line">
            <a:avLst/>
          </a:prstGeom>
          <a:ln w="88900" cmpd="tri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Главная">
            <a:hlinkClick r:id="rId4" tooltip="Главная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7" y="87176"/>
            <a:ext cx="1070185" cy="67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85735" y="169454"/>
            <a:ext cx="4008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геофизических исследований МЭ РК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64716" y="764704"/>
            <a:ext cx="32500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Рудник </a:t>
            </a:r>
            <a:r>
              <a:rPr lang="ru-RU" sz="1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Жомарт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 Центральном Казахстане.</a:t>
            </a:r>
            <a:endParaRPr lang="ru-RU" dirty="0"/>
          </a:p>
        </p:txBody>
      </p:sp>
      <p:pic>
        <p:nvPicPr>
          <p:cNvPr id="6146" name="Picture 2" descr="Земл-я Жаман-Айбат 2008-2018_рисунок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35" y="1076847"/>
            <a:ext cx="4625343" cy="270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9735" y="369081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Карта расположения эпицентров сейсмических событий в районе месторождения 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Жомарт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83568" y="425545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6110379"/>
              </p:ext>
            </p:extLst>
          </p:nvPr>
        </p:nvGraphicFramePr>
        <p:xfrm>
          <a:off x="971600" y="4164168"/>
          <a:ext cx="2881288" cy="221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r:id="rId7" imgW="3661258" imgH="2943758" progId="Origin50.Graph">
                  <p:embed/>
                </p:oleObj>
              </mc:Choice>
              <mc:Fallback>
                <p:oleObj r:id="rId7" imgW="3661258" imgH="2943758" progId="Origin50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427" t="6149" r="4167" b="6473"/>
                      <a:stretch>
                        <a:fillRect/>
                      </a:stretch>
                    </p:blipFill>
                    <p:spPr bwMode="auto">
                      <a:xfrm>
                        <a:off x="971600" y="4164168"/>
                        <a:ext cx="2881288" cy="22163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78705" y="6339927"/>
            <a:ext cx="52014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Распределение событий, зарегистрированных в районе месторождения </a:t>
            </a:r>
            <a:r>
              <a:rPr lang="ru-RU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Жомарт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по времени суток</a:t>
            </a:r>
            <a:endParaRPr lang="ru-RU" sz="1400" b="1" dirty="0"/>
          </a:p>
        </p:txBody>
      </p:sp>
      <p:pic>
        <p:nvPicPr>
          <p:cNvPr id="6149" name="Picture 5" descr="JOMART1808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" t="6779" r="4369" b="4601"/>
          <a:stretch>
            <a:fillRect/>
          </a:stretch>
        </p:blipFill>
        <p:spPr bwMode="auto">
          <a:xfrm>
            <a:off x="4974666" y="1048009"/>
            <a:ext cx="4169334" cy="254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113110" y="3702599"/>
            <a:ext cx="39233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Сейсмограммы сейсмического события 24 марта 2018 г, 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0=20:06:19, </a:t>
            </a:r>
            <a:r>
              <a:rPr lang="en-US" sz="1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mpva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=3.7,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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=46.857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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=68.8527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 данным сети ИГИ. </a:t>
            </a:r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Z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-компоненты.</a:t>
            </a:r>
            <a:endParaRPr lang="ru-RU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56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3438" y="548680"/>
            <a:ext cx="7830562" cy="0"/>
          </a:xfrm>
          <a:prstGeom prst="line">
            <a:avLst/>
          </a:prstGeom>
          <a:ln w="69850" cmpd="thinThick">
            <a:solidFill>
              <a:srgbClr val="1A6107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313438" y="620130"/>
            <a:ext cx="7830562" cy="27056"/>
          </a:xfrm>
          <a:prstGeom prst="line">
            <a:avLst/>
          </a:prstGeom>
          <a:ln w="88900" cmpd="tri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Главная">
            <a:hlinkClick r:id="rId3" tooltip="Главная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7" y="87176"/>
            <a:ext cx="1070185" cy="67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85735" y="169454"/>
            <a:ext cx="4008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геофизических исследований МЭ РК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73786" y="764704"/>
            <a:ext cx="54672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9580" indent="450215" algn="just"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Золоторудные карьеры в Северном Казахстане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70" name="Рисунок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7" y="1110439"/>
            <a:ext cx="4619399" cy="330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12" y="4627707"/>
            <a:ext cx="489244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Кружок – эпицентр землетрясения, треугольник - сейсмическая станция ИГИ; звездочка  - г. Степняк,  крестик - карьер или рудник</a:t>
            </a:r>
            <a:endParaRPr lang="ru-RU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>
              <a:spcBef>
                <a:spcPts val="60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Расположение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эпицентра землетрясения 08.05.2003 г. t0=16-08-13, тектонических и разрывных нарушений</a:t>
            </a:r>
            <a:endParaRPr lang="ru-RU" sz="14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71" name="Рисунок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" t="6563" b="3468"/>
          <a:stretch>
            <a:fillRect/>
          </a:stretch>
        </p:blipFill>
        <p:spPr bwMode="auto">
          <a:xfrm>
            <a:off x="4931958" y="1177536"/>
            <a:ext cx="4115153" cy="287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21383" y="4183547"/>
            <a:ext cx="37990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Сейсмограммы сейсмического события 08.05.2003 г. станций ИГИ, расположенных вблизи Борового (Z-компонента)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98039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1313438" y="548680"/>
            <a:ext cx="7830562" cy="0"/>
          </a:xfrm>
          <a:prstGeom prst="line">
            <a:avLst/>
          </a:prstGeom>
          <a:ln w="69850" cmpd="thinThick">
            <a:solidFill>
              <a:srgbClr val="1A6107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313438" y="620130"/>
            <a:ext cx="7830562" cy="27056"/>
          </a:xfrm>
          <a:prstGeom prst="line">
            <a:avLst/>
          </a:prstGeom>
          <a:ln w="88900" cmpd="tri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Главная">
            <a:hlinkClick r:id="rId4" tooltip="Главная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7" y="87176"/>
            <a:ext cx="1070185" cy="67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85735" y="169454"/>
            <a:ext cx="4008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геофизических исследований МЭ РК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3528" y="83615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0727961"/>
              </p:ext>
            </p:extLst>
          </p:nvPr>
        </p:nvGraphicFramePr>
        <p:xfrm>
          <a:off x="161998" y="1640570"/>
          <a:ext cx="4581525" cy="338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Graph" r:id="rId6" imgW="3697920" imgH="2890080" progId="Origin50.Graph">
                  <p:embed/>
                </p:oleObj>
              </mc:Choice>
              <mc:Fallback>
                <p:oleObj name="Graph" r:id="rId6" imgW="3697920" imgH="2890080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 l="4124" t="7260" r="3093" b="4950"/>
                      <a:stretch>
                        <a:fillRect/>
                      </a:stretch>
                    </p:blipFill>
                    <p:spPr bwMode="auto">
                      <a:xfrm>
                        <a:off x="161998" y="1640570"/>
                        <a:ext cx="4581525" cy="33813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96256" y="5141403"/>
            <a:ext cx="4572000" cy="100303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Ежегодное количество сейсмических событий из района месторождения Тенгиз, зарегистрированных сейсмической сетью ИГИ и глобальными сетями мониторинга.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t="7518" r="1219" b="3313"/>
          <a:stretch/>
        </p:blipFill>
        <p:spPr bwMode="auto">
          <a:xfrm>
            <a:off x="4861360" y="1606808"/>
            <a:ext cx="4248472" cy="29263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07059" y="4537199"/>
            <a:ext cx="4002773" cy="783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Сейсмограммы сейсмического события из района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Тенгизского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месторождения, 25 июля 2018, t0=12:57:33.3,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mb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=4.0, 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mpv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=3.34, K=9.11.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80528" y="728412"/>
            <a:ext cx="8352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450215" algn="just" hangingPunct="0">
              <a:spcBef>
                <a:spcPts val="300"/>
              </a:spcBef>
              <a:spcAft>
                <a:spcPts val="0"/>
              </a:spcAft>
            </a:pPr>
            <a:r>
              <a:rPr lang="ru-RU" sz="1600" b="1" cap="small" dirty="0">
                <a:solidFill>
                  <a:srgbClr val="175808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Техногенные землетрясения на месторождениях углеводородного сырья</a:t>
            </a:r>
            <a:endParaRPr lang="ru-RU" sz="1600" b="1" cap="small" dirty="0">
              <a:solidFill>
                <a:srgbClr val="175808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26026" y="1090266"/>
            <a:ext cx="49646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Месторождение Тенгиз в северном </a:t>
            </a:r>
            <a:r>
              <a:rPr lang="ru-RU" sz="1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Прикаспии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3169</TotalTime>
  <Words>917</Words>
  <Application>Microsoft Office PowerPoint</Application>
  <PresentationFormat>Экран (4:3)</PresentationFormat>
  <Paragraphs>95</Paragraphs>
  <Slides>17</Slides>
  <Notes>17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Calibri</vt:lpstr>
      <vt:lpstr>Corbel</vt:lpstr>
      <vt:lpstr>Symbol</vt:lpstr>
      <vt:lpstr>Times New Roman</vt:lpstr>
      <vt:lpstr>Тема Office</vt:lpstr>
      <vt:lpstr>Origin50.Graph</vt:lpstr>
      <vt:lpstr>Graph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Institute of Geophysical Research of RK</dc:title>
  <dc:creator>rezyapova</dc:creator>
  <cp:lastModifiedBy>Kirill</cp:lastModifiedBy>
  <cp:revision>106</cp:revision>
  <dcterms:created xsi:type="dcterms:W3CDTF">2016-07-08T04:07:51Z</dcterms:created>
  <dcterms:modified xsi:type="dcterms:W3CDTF">2019-06-06T06:42:27Z</dcterms:modified>
</cp:coreProperties>
</file>