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9" r:id="rId4"/>
    <p:sldId id="260" r:id="rId5"/>
    <p:sldId id="263" r:id="rId6"/>
    <p:sldId id="262"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3939" autoAdjust="0"/>
  </p:normalViewPr>
  <p:slideViewPr>
    <p:cSldViewPr>
      <p:cViewPr>
        <p:scale>
          <a:sx n="100" d="100"/>
          <a:sy n="100" d="100"/>
        </p:scale>
        <p:origin x="-1944" y="-3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07E07A-D1BC-432B-81B9-05ACDD0F8808}" type="datetimeFigureOut">
              <a:rPr lang="ru-RU" smtClean="0"/>
              <a:pPr/>
              <a:t>30.05.2019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160BA9-C4DE-4942-8C69-2C38F4A1D2B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Широко распространенным способом определения предельных параметров деформирования является выявление эмпирических закономерностей, полученных при анализе результатов полевых наблюдений.</a:t>
            </a:r>
          </a:p>
          <a:p>
            <a:r>
              <a:rPr lang="ru-RU" sz="1200" kern="1200" dirty="0" smtClean="0">
                <a:solidFill>
                  <a:schemeClr val="tx1"/>
                </a:solidFill>
                <a:latin typeface="+mn-lt"/>
                <a:ea typeface="+mn-ea"/>
                <a:cs typeface="+mn-cs"/>
              </a:rPr>
              <a:t>Одним из самых эффективных средств мониторинга устойчивости бортов и уступов карьера на сегодняшний день является применение интерферометрических наземных радаров.</a:t>
            </a:r>
          </a:p>
          <a:p>
            <a:r>
              <a:rPr lang="ru-RU" sz="1200" kern="1200" dirty="0" smtClean="0">
                <a:solidFill>
                  <a:schemeClr val="tx1"/>
                </a:solidFill>
                <a:latin typeface="+mn-lt"/>
                <a:ea typeface="+mn-ea"/>
                <a:cs typeface="+mn-cs"/>
              </a:rPr>
              <a:t>В мировой практике радары применяются уже около 15 лет.</a:t>
            </a:r>
          </a:p>
          <a:p>
            <a:r>
              <a:rPr lang="ru-RU" sz="1200" kern="1200" dirty="0" smtClean="0">
                <a:solidFill>
                  <a:schemeClr val="tx1"/>
                </a:solidFill>
                <a:latin typeface="+mn-lt"/>
                <a:ea typeface="+mn-ea"/>
                <a:cs typeface="+mn-cs"/>
              </a:rPr>
              <a:t>В России же интерферометрические радары стали появляться 5 лет назад.</a:t>
            </a:r>
          </a:p>
          <a:p>
            <a:r>
              <a:rPr lang="ru-RU" sz="1200" kern="1200" dirty="0" smtClean="0">
                <a:solidFill>
                  <a:schemeClr val="tx1"/>
                </a:solidFill>
                <a:latin typeface="+mn-lt"/>
                <a:ea typeface="+mn-ea"/>
                <a:cs typeface="+mn-cs"/>
              </a:rPr>
              <a:t>Основным преимуществом радаров по сравнению с другими системами мониторинга является их способность следить за состоянием массива 24 часа в сутки, незначительное влияние, по сравнению с остальными методами мониторинга, погодных условий (снег, дождь, туман) и запыленности. </a:t>
            </a:r>
          </a:p>
          <a:p>
            <a:endParaRPr lang="ru-RU" dirty="0"/>
          </a:p>
        </p:txBody>
      </p:sp>
      <p:sp>
        <p:nvSpPr>
          <p:cNvPr id="4" name="Номер слайда 3"/>
          <p:cNvSpPr>
            <a:spLocks noGrp="1"/>
          </p:cNvSpPr>
          <p:nvPr>
            <p:ph type="sldNum" sz="quarter" idx="10"/>
          </p:nvPr>
        </p:nvSpPr>
        <p:spPr/>
        <p:txBody>
          <a:bodyPr/>
          <a:lstStyle/>
          <a:p>
            <a:fld id="{B3160BA9-C4DE-4942-8C69-2C38F4A1D2B6}"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Третье обрушение произошло 17 октября. Процесс деформирования происходил в массиве слабых и дезинтегрированных пород, вследствие чего наблюдалось оползневое явление и предельное смещение составило 250 мм. Процесс деформирования до момента основного обрушения составил приблизительно 24 часа.</a:t>
            </a:r>
          </a:p>
          <a:p>
            <a:endParaRPr lang="ru-RU" dirty="0"/>
          </a:p>
        </p:txBody>
      </p:sp>
      <p:sp>
        <p:nvSpPr>
          <p:cNvPr id="4" name="Номер слайда 3"/>
          <p:cNvSpPr>
            <a:spLocks noGrp="1"/>
          </p:cNvSpPr>
          <p:nvPr>
            <p:ph type="sldNum" sz="quarter" idx="10"/>
          </p:nvPr>
        </p:nvSpPr>
        <p:spPr/>
        <p:txBody>
          <a:bodyPr/>
          <a:lstStyle/>
          <a:p>
            <a:fld id="{B3160BA9-C4DE-4942-8C69-2C38F4A1D2B6}"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Время от превышения предельной скорости и до момента основного обрушения составило приблизительно 20 часов. На графике также видно, что процесс деформирования продолжался еще 10 дней после обрушения и на этом участке наблюдались незначительные осыпи.</a:t>
            </a:r>
          </a:p>
          <a:p>
            <a:endParaRPr lang="ru-RU" dirty="0"/>
          </a:p>
        </p:txBody>
      </p:sp>
      <p:sp>
        <p:nvSpPr>
          <p:cNvPr id="4" name="Номер слайда 3"/>
          <p:cNvSpPr>
            <a:spLocks noGrp="1"/>
          </p:cNvSpPr>
          <p:nvPr>
            <p:ph type="sldNum" sz="quarter" idx="10"/>
          </p:nvPr>
        </p:nvSpPr>
        <p:spPr/>
        <p:txBody>
          <a:bodyPr/>
          <a:lstStyle/>
          <a:p>
            <a:fld id="{B3160BA9-C4DE-4942-8C69-2C38F4A1D2B6}"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453713B2-4502-4D68-AEDF-B50E6D910D1C}" type="slidenum">
              <a:rPr lang="ru-RU" smtClean="0"/>
              <a:pPr>
                <a:defRPr/>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2014 году Ковдорский ГОК взял</a:t>
            </a:r>
            <a:r>
              <a:rPr lang="ru-RU" baseline="0" dirty="0" smtClean="0"/>
              <a:t> в аренду интерферометрический радар с синтезированной апертурой </a:t>
            </a:r>
            <a:r>
              <a:rPr lang="en-US" baseline="0" dirty="0" smtClean="0"/>
              <a:t>IBIS FM</a:t>
            </a:r>
            <a:r>
              <a:rPr lang="ru-RU" baseline="0" dirty="0" smtClean="0"/>
              <a:t> фирмы </a:t>
            </a:r>
            <a:r>
              <a:rPr lang="en-US" baseline="0" dirty="0" smtClean="0"/>
              <a:t>IDS</a:t>
            </a:r>
            <a:r>
              <a:rPr lang="ru-RU" baseline="0" dirty="0" smtClean="0"/>
              <a:t>. Это был один из первых подобных радаров в России. </a:t>
            </a:r>
          </a:p>
          <a:p>
            <a:r>
              <a:rPr lang="ru-RU" sz="1200" kern="1200" dirty="0" smtClean="0">
                <a:solidFill>
                  <a:schemeClr val="tx1"/>
                </a:solidFill>
                <a:latin typeface="+mn-lt"/>
                <a:ea typeface="+mn-ea"/>
                <a:cs typeface="+mn-cs"/>
              </a:rPr>
              <a:t>На</a:t>
            </a:r>
            <a:r>
              <a:rPr lang="ru-RU" sz="1200" kern="1200" baseline="0" dirty="0" smtClean="0">
                <a:solidFill>
                  <a:schemeClr val="tx1"/>
                </a:solidFill>
                <a:latin typeface="+mn-lt"/>
                <a:ea typeface="+mn-ea"/>
                <a:cs typeface="+mn-cs"/>
              </a:rPr>
              <a:t> слайде представлены его характеристики:</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дальность действия от 10 до 4000 метров;</a:t>
            </a:r>
          </a:p>
          <a:p>
            <a:r>
              <a:rPr lang="ru-RU" sz="1200" kern="1200" dirty="0" smtClean="0">
                <a:solidFill>
                  <a:schemeClr val="tx1"/>
                </a:solidFill>
                <a:latin typeface="+mn-lt"/>
                <a:ea typeface="+mn-ea"/>
                <a:cs typeface="+mn-cs"/>
              </a:rPr>
              <a:t>-размер пикселя 4,4 м на 0,75 м (при удалении на 1000 м) и 8,8 м на 0,75 м (при удалении на 2000 м);</a:t>
            </a:r>
          </a:p>
          <a:p>
            <a:r>
              <a:rPr lang="ru-RU" sz="1200" kern="1200" dirty="0" smtClean="0">
                <a:solidFill>
                  <a:schemeClr val="tx1"/>
                </a:solidFill>
                <a:latin typeface="+mn-lt"/>
                <a:ea typeface="+mn-ea"/>
                <a:cs typeface="+mn-cs"/>
              </a:rPr>
              <a:t>- рабочие температуры окружающей среды от -50° до +55</a:t>
            </a:r>
          </a:p>
          <a:p>
            <a:r>
              <a:rPr lang="ru-RU" sz="1200" kern="1200" dirty="0" smtClean="0">
                <a:solidFill>
                  <a:schemeClr val="tx1"/>
                </a:solidFill>
                <a:latin typeface="+mn-lt"/>
                <a:ea typeface="+mn-ea"/>
                <a:cs typeface="+mn-cs"/>
              </a:rPr>
              <a:t>- время одного полного сканирования 2 минуты;</a:t>
            </a:r>
          </a:p>
          <a:p>
            <a:r>
              <a:rPr lang="ru-RU" sz="1200" kern="1200" dirty="0" smtClean="0">
                <a:solidFill>
                  <a:schemeClr val="tx1"/>
                </a:solidFill>
                <a:latin typeface="+mn-lt"/>
                <a:ea typeface="+mn-ea"/>
                <a:cs typeface="+mn-cs"/>
              </a:rPr>
              <a:t>- точность проведения измерений 0,1 мм (по данным производителя оборудования).</a:t>
            </a:r>
          </a:p>
          <a:p>
            <a:endParaRPr lang="ru-RU" dirty="0"/>
          </a:p>
        </p:txBody>
      </p:sp>
      <p:sp>
        <p:nvSpPr>
          <p:cNvPr id="4" name="Номер слайда 3"/>
          <p:cNvSpPr>
            <a:spLocks noGrp="1"/>
          </p:cNvSpPr>
          <p:nvPr>
            <p:ph type="sldNum" sz="quarter" idx="10"/>
          </p:nvPr>
        </p:nvSpPr>
        <p:spPr/>
        <p:txBody>
          <a:bodyPr/>
          <a:lstStyle/>
          <a:p>
            <a:fld id="{F7E81C79-D8CA-4A28-B1C2-749B24429DD5}"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Место установки радара было выбрано, исходя из горно-геологической и горно-технической ситуации в карьере. Он был расположен на западном борту карьера и направлен на самый проблемный с точки зрения устойчивости восточный участок борта </a:t>
            </a:r>
            <a:endParaRPr lang="ru-RU" dirty="0"/>
          </a:p>
        </p:txBody>
      </p:sp>
      <p:sp>
        <p:nvSpPr>
          <p:cNvPr id="4" name="Номер слайда 3"/>
          <p:cNvSpPr>
            <a:spLocks noGrp="1"/>
          </p:cNvSpPr>
          <p:nvPr>
            <p:ph type="sldNum" sz="quarter" idx="10"/>
          </p:nvPr>
        </p:nvSpPr>
        <p:spPr/>
        <p:txBody>
          <a:bodyPr/>
          <a:lstStyle/>
          <a:p>
            <a:pPr>
              <a:defRPr/>
            </a:pPr>
            <a:fld id="{453713B2-4502-4D68-AEDF-B50E6D910D1C}" type="slidenum">
              <a:rPr lang="ru-RU" smtClean="0"/>
              <a:pPr>
                <a:defRPr/>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Были проанализированы данные об обрушениях, произошедших в карьере за период 2014-2015 год. В этот период с помощью радара было зафиксировано одно крупное обрушение размером 100 000 м</a:t>
            </a:r>
            <a:r>
              <a:rPr lang="ru-RU" sz="1200" kern="1200" baseline="30000" dirty="0" smtClean="0">
                <a:solidFill>
                  <a:schemeClr val="tx1"/>
                </a:solidFill>
                <a:latin typeface="+mn-lt"/>
                <a:ea typeface="+mn-ea"/>
                <a:cs typeface="+mn-cs"/>
              </a:rPr>
              <a:t>3</a:t>
            </a:r>
            <a:r>
              <a:rPr lang="ru-RU" sz="1200" kern="1200" dirty="0" smtClean="0">
                <a:solidFill>
                  <a:schemeClr val="tx1"/>
                </a:solidFill>
                <a:latin typeface="+mn-lt"/>
                <a:ea typeface="+mn-ea"/>
                <a:cs typeface="+mn-cs"/>
              </a:rPr>
              <a:t>, которое произошло 24 августа 2015 года на восточном участке борта (гор. +70 м;-35 м). Значение предельного смещения области, после которого произошло обрушение, составило 70 мм.</a:t>
            </a:r>
          </a:p>
          <a:p>
            <a:endParaRPr lang="ru-RU" dirty="0"/>
          </a:p>
        </p:txBody>
      </p:sp>
      <p:sp>
        <p:nvSpPr>
          <p:cNvPr id="4" name="Номер слайда 3"/>
          <p:cNvSpPr>
            <a:spLocks noGrp="1"/>
          </p:cNvSpPr>
          <p:nvPr>
            <p:ph type="sldNum" sz="quarter" idx="10"/>
          </p:nvPr>
        </p:nvSpPr>
        <p:spPr/>
        <p:txBody>
          <a:bodyPr/>
          <a:lstStyle/>
          <a:p>
            <a:fld id="{F7E81C79-D8CA-4A28-B1C2-749B24429DD5}"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latin typeface="+mn-lt"/>
                <a:ea typeface="+mn-ea"/>
                <a:cs typeface="+mn-cs"/>
              </a:rPr>
              <a:t>По величинам перемещений, предшествующим обрушениям, рассчитывались значения скоростей и ускорений, и строились соответствующие графики. Установлено, что в определенный момент развития процесса деформирования (7 часам) наблюдалось увеличение значений ускорения и скорости практически в 3 раза. Ускорение увеличилось с 0,13 мм/ч</a:t>
            </a:r>
            <a:r>
              <a:rPr lang="ru-RU" sz="1200" kern="1200" baseline="30000" dirty="0" smtClean="0">
                <a:solidFill>
                  <a:schemeClr val="tx1"/>
                </a:solidFill>
                <a:latin typeface="+mn-lt"/>
                <a:ea typeface="+mn-ea"/>
                <a:cs typeface="+mn-cs"/>
              </a:rPr>
              <a:t>2</a:t>
            </a:r>
            <a:r>
              <a:rPr lang="ru-RU" sz="1200" kern="1200" dirty="0" smtClean="0">
                <a:solidFill>
                  <a:schemeClr val="tx1"/>
                </a:solidFill>
                <a:latin typeface="+mn-lt"/>
                <a:ea typeface="+mn-ea"/>
                <a:cs typeface="+mn-cs"/>
              </a:rPr>
              <a:t> до 2 мм/ч², а скорость от 1 мм/ч до 3 мм/ч. После этого скорость развития процесса продолжала возрастать до момента обрушения, которое наступило через 4 часа. Следовательно, можно предположить, что в этот момент массив переходит в предельное состояние, после которого обрушение неизбежно, а скорость в 3 мм/ч предположительно является предельной скоростью деформирования.</a:t>
            </a:r>
          </a:p>
          <a:p>
            <a:pPr marL="0" marR="0" indent="0" algn="l" defTabSz="914400" rtl="0" eaLnBrk="1" fontAlgn="base" latinLnBrk="0" hangingPunct="1">
              <a:lnSpc>
                <a:spcPct val="100000"/>
              </a:lnSpc>
              <a:spcBef>
                <a:spcPct val="30000"/>
              </a:spcBef>
              <a:spcAft>
                <a:spcPct val="0"/>
              </a:spcAft>
              <a:buClrTx/>
              <a:buSzTx/>
              <a:buFontTx/>
              <a:buNone/>
              <a:tabLst/>
              <a:defRPr/>
            </a:pP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453713B2-4502-4D68-AEDF-B50E6D910D1C}" type="slidenum">
              <a:rPr lang="ru-RU" smtClean="0"/>
              <a:pPr>
                <a:defRPr/>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После определения предельной скорости деформирования необходимо было проверить ее достоверность на других обрушениях, которые произошли в условиях Ковдорского месторождения.</a:t>
            </a:r>
          </a:p>
          <a:p>
            <a:r>
              <a:rPr lang="ru-RU" sz="1200" kern="1200" dirty="0" smtClean="0">
                <a:solidFill>
                  <a:schemeClr val="tx1"/>
                </a:solidFill>
                <a:latin typeface="+mn-lt"/>
                <a:ea typeface="+mn-ea"/>
                <a:cs typeface="+mn-cs"/>
              </a:rPr>
              <a:t>В 2018 году был зафиксирован ряд незначительных обрушений объемом около 100 м</a:t>
            </a:r>
            <a:r>
              <a:rPr lang="ru-RU" sz="1200" kern="1200" baseline="30000" dirty="0" smtClean="0">
                <a:solidFill>
                  <a:schemeClr val="tx1"/>
                </a:solidFill>
                <a:latin typeface="+mn-lt"/>
                <a:ea typeface="+mn-ea"/>
                <a:cs typeface="+mn-cs"/>
              </a:rPr>
              <a:t>3</a:t>
            </a:r>
            <a:r>
              <a:rPr lang="ru-RU" sz="1200" kern="1200" dirty="0" smtClean="0">
                <a:solidFill>
                  <a:schemeClr val="tx1"/>
                </a:solidFill>
                <a:latin typeface="+mn-lt"/>
                <a:ea typeface="+mn-ea"/>
                <a:cs typeface="+mn-cs"/>
              </a:rPr>
              <a:t>. Для проверки были выбраны и проанализированы данные о трех обрушениях также зафиксированных радаром </a:t>
            </a:r>
            <a:r>
              <a:rPr lang="en-US" sz="1200" kern="1200" dirty="0" smtClean="0">
                <a:solidFill>
                  <a:schemeClr val="tx1"/>
                </a:solidFill>
                <a:latin typeface="+mn-lt"/>
                <a:ea typeface="+mn-ea"/>
                <a:cs typeface="+mn-cs"/>
              </a:rPr>
              <a:t>IBIS FM</a:t>
            </a:r>
            <a:r>
              <a:rPr lang="ru-RU" sz="1200" kern="1200" dirty="0" smtClean="0">
                <a:solidFill>
                  <a:schemeClr val="tx1"/>
                </a:solidFill>
                <a:latin typeface="+mn-lt"/>
                <a:ea typeface="+mn-ea"/>
                <a:cs typeface="+mn-cs"/>
              </a:rPr>
              <a:t>. Необходимо отметить, что все эти обрушения произошли в октябре в период сильных дождей.</a:t>
            </a:r>
          </a:p>
          <a:p>
            <a:r>
              <a:rPr lang="ru-RU" sz="1200" kern="1200" dirty="0" smtClean="0">
                <a:solidFill>
                  <a:schemeClr val="tx1"/>
                </a:solidFill>
                <a:latin typeface="+mn-lt"/>
                <a:ea typeface="+mn-ea"/>
                <a:cs typeface="+mn-cs"/>
              </a:rPr>
              <a:t>Первое обрушение произошло 8 октября. Процесс деформирования от начала и до момента обрушения составил приблизительно 21 час. Предельное зафиксированное смещение области составило 20 мм.</a:t>
            </a:r>
            <a:endParaRPr lang="ru-RU" dirty="0"/>
          </a:p>
        </p:txBody>
      </p:sp>
      <p:sp>
        <p:nvSpPr>
          <p:cNvPr id="4" name="Номер слайда 3"/>
          <p:cNvSpPr>
            <a:spLocks noGrp="1"/>
          </p:cNvSpPr>
          <p:nvPr>
            <p:ph type="sldNum" sz="quarter" idx="10"/>
          </p:nvPr>
        </p:nvSpPr>
        <p:spPr/>
        <p:txBody>
          <a:bodyPr/>
          <a:lstStyle/>
          <a:p>
            <a:pPr>
              <a:defRPr/>
            </a:pPr>
            <a:fld id="{453713B2-4502-4D68-AEDF-B50E6D910D1C}" type="slidenum">
              <a:rPr lang="ru-RU" smtClean="0"/>
              <a:pPr>
                <a:defRPr/>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слайде приведен график скорости развития процесса деформирования во времени с отмеченными предельными значениями по скорости. Опыт использования радара показал, что для более эффективного выявления и дальнейшего наблюдения за деформируемым участком целесообразно выставить 3 пороговых значения по скорости смещений (1, 2 и 3 мм/ч). Через, приблизительно, 1 час после превышения предельной скорости произошло обрушение.</a:t>
            </a:r>
          </a:p>
          <a:p>
            <a:endParaRPr lang="ru-RU" dirty="0"/>
          </a:p>
        </p:txBody>
      </p:sp>
      <p:sp>
        <p:nvSpPr>
          <p:cNvPr id="4" name="Номер слайда 3"/>
          <p:cNvSpPr>
            <a:spLocks noGrp="1"/>
          </p:cNvSpPr>
          <p:nvPr>
            <p:ph type="sldNum" sz="quarter" idx="10"/>
          </p:nvPr>
        </p:nvSpPr>
        <p:spPr/>
        <p:txBody>
          <a:bodyPr/>
          <a:lstStyle/>
          <a:p>
            <a:fld id="{B3160BA9-C4DE-4942-8C69-2C38F4A1D2B6}"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Второе обрушение произошло 16 октября Процесс деформирования до момента обрушения составил приблизительно 30 часов. Предельное зафиксированное смещение области составило 42 мм.</a:t>
            </a:r>
            <a:endParaRPr lang="ru-RU" dirty="0"/>
          </a:p>
        </p:txBody>
      </p:sp>
      <p:sp>
        <p:nvSpPr>
          <p:cNvPr id="4" name="Номер слайда 3"/>
          <p:cNvSpPr>
            <a:spLocks noGrp="1"/>
          </p:cNvSpPr>
          <p:nvPr>
            <p:ph type="sldNum" sz="quarter" idx="10"/>
          </p:nvPr>
        </p:nvSpPr>
        <p:spPr/>
        <p:txBody>
          <a:bodyPr/>
          <a:lstStyle/>
          <a:p>
            <a:fld id="{B3160BA9-C4DE-4942-8C69-2C38F4A1D2B6}"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 слайде приведен график скорости развития процесса деформирования во времени с отмеченными предельными значениями по скорости. Предупреждение сработало около 9 часов утра, то есть за 3 часа до обрушения, произошедшего в 12 часов</a:t>
            </a:r>
            <a:endParaRPr lang="ru-RU" dirty="0"/>
          </a:p>
        </p:txBody>
      </p:sp>
      <p:sp>
        <p:nvSpPr>
          <p:cNvPr id="4" name="Номер слайда 3"/>
          <p:cNvSpPr>
            <a:spLocks noGrp="1"/>
          </p:cNvSpPr>
          <p:nvPr>
            <p:ph type="sldNum" sz="quarter" idx="10"/>
          </p:nvPr>
        </p:nvSpPr>
        <p:spPr/>
        <p:txBody>
          <a:bodyPr/>
          <a:lstStyle/>
          <a:p>
            <a:fld id="{B3160BA9-C4DE-4942-8C69-2C38F4A1D2B6}"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7EAF463A-BC7C-46EE-9F1E-7F377CCA4891}" type="datetimeFigureOut">
              <a:rPr lang="en-US" smtClean="0"/>
              <a:pPr/>
              <a:t>5/30/2019</a:t>
            </a:fld>
            <a:endParaRPr lang="en-US"/>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5/30/2019</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5/30/2019</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EAF463A-BC7C-46EE-9F1E-7F377CCA4891}" type="datetimeFigureOut">
              <a:rPr lang="en-US" smtClean="0"/>
              <a:pPr/>
              <a:t>5/30/2019</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EAF463A-BC7C-46EE-9F1E-7F377CCA4891}" type="datetimeFigureOut">
              <a:rPr lang="en-US" smtClean="0"/>
              <a:pPr/>
              <a:t>5/30/2019</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EAF463A-BC7C-46EE-9F1E-7F377CCA4891}" type="datetimeFigureOut">
              <a:rPr lang="en-US" smtClean="0"/>
              <a:pPr/>
              <a:t>5/30/2019</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EAF463A-BC7C-46EE-9F1E-7F377CCA4891}" type="datetimeFigureOut">
              <a:rPr lang="en-US" smtClean="0"/>
              <a:pPr/>
              <a:t>5/30/2019</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7EAF463A-BC7C-46EE-9F1E-7F377CCA4891}" type="datetimeFigureOut">
              <a:rPr lang="en-US" smtClean="0"/>
              <a:pPr/>
              <a:t>5/30/2019</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A483448D-3A78-4528-A469-B745A65DA480}" type="slidenum">
              <a:rPr lang="en-US" smtClean="0"/>
              <a:pPr/>
              <a:t>‹#›</a:t>
            </a:fld>
            <a:endParaRPr lang="en-US"/>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EAF463A-BC7C-46EE-9F1E-7F377CCA4891}" type="datetimeFigureOut">
              <a:rPr lang="en-US" smtClean="0"/>
              <a:pPr/>
              <a:t>5/30/2019</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7EAF463A-BC7C-46EE-9F1E-7F377CCA4891}" type="datetimeFigureOut">
              <a:rPr lang="en-US" smtClean="0"/>
              <a:pPr/>
              <a:t>5/30/2019</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7EAF463A-BC7C-46EE-9F1E-7F377CCA4891}" type="datetimeFigureOut">
              <a:rPr lang="en-US" smtClean="0"/>
              <a:pPr/>
              <a:t>5/30/2019</a:t>
            </a:fld>
            <a:endParaRPr lang="en-US"/>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A483448D-3A78-4528-A469-B745A65DA480}" type="slidenum">
              <a:rPr lang="en-US" smtClean="0"/>
              <a:pPr/>
              <a:t>‹#›</a:t>
            </a:fld>
            <a:endParaRPr lang="en-US"/>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AF463A-BC7C-46EE-9F1E-7F377CCA4891}" type="datetimeFigureOut">
              <a:rPr lang="en-US" smtClean="0"/>
              <a:pPr/>
              <a:t>5/30/2019</a:t>
            </a:fld>
            <a:endParaRPr lang="en-US"/>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819400"/>
            <a:ext cx="9144000" cy="1470025"/>
          </a:xfrm>
        </p:spPr>
        <p:txBody>
          <a:bodyPr>
            <a:normAutofit fontScale="90000"/>
          </a:bodyPr>
          <a:lstStyle/>
          <a:p>
            <a:pPr algn="ctr"/>
            <a:r>
              <a:rPr lang="ru-RU" sz="3100" dirty="0" smtClean="0">
                <a:effectLst>
                  <a:outerShdw blurRad="38100" dist="38100" dir="2700000" algn="tl">
                    <a:srgbClr val="000000">
                      <a:alpha val="43137"/>
                    </a:srgbClr>
                  </a:outerShdw>
                </a:effectLst>
                <a:latin typeface="Times New Roman" pitchFamily="18" charset="0"/>
                <a:cs typeface="Times New Roman" pitchFamily="18" charset="0"/>
              </a:rPr>
              <a:t>Определение предельных параметров деформирования и разрушения массива горных пород карьера «Железный» (АО «Ковдорский ГОК») по данным наземного радара IBIS FM.</a:t>
            </a:r>
            <a:r>
              <a:rPr lang="ru-RU" dirty="0" smtClean="0"/>
              <a:t/>
            </a:r>
            <a:br>
              <a:rPr lang="ru-RU" dirty="0" smtClean="0"/>
            </a:br>
            <a:endParaRPr lang="ru-RU" dirty="0"/>
          </a:p>
        </p:txBody>
      </p:sp>
      <p:sp>
        <p:nvSpPr>
          <p:cNvPr id="4" name="Подзаголовок 2"/>
          <p:cNvSpPr>
            <a:spLocks noGrp="1"/>
          </p:cNvSpPr>
          <p:nvPr>
            <p:ph type="subTitle" idx="1"/>
          </p:nvPr>
        </p:nvSpPr>
        <p:spPr>
          <a:xfrm>
            <a:off x="0" y="5562600"/>
            <a:ext cx="6400800" cy="1295400"/>
          </a:xfrm>
        </p:spPr>
        <p:txBody>
          <a:bodyPr>
            <a:normAutofit fontScale="92500" lnSpcReduction="20000"/>
          </a:bodyPr>
          <a:lstStyle/>
          <a:p>
            <a:pPr algn="l" hangingPunct="0"/>
            <a:r>
              <a:rPr lang="ru-RU" sz="2300" b="1" dirty="0" smtClean="0">
                <a:solidFill>
                  <a:schemeClr val="tx1"/>
                </a:solidFill>
                <a:latin typeface="Times New Roman" pitchFamily="18" charset="0"/>
                <a:ea typeface="+mj-ea"/>
                <a:cs typeface="Times New Roman" pitchFamily="18" charset="0"/>
              </a:rPr>
              <a:t>Розанов И.Ю.</a:t>
            </a:r>
          </a:p>
          <a:p>
            <a:pPr algn="l" hangingPunct="0"/>
            <a:r>
              <a:rPr lang="ru-RU" sz="2100" b="1" i="1" dirty="0" smtClean="0">
                <a:solidFill>
                  <a:schemeClr val="tx1"/>
                </a:solidFill>
                <a:latin typeface="Times New Roman" pitchFamily="18" charset="0"/>
                <a:ea typeface="+mj-ea"/>
                <a:cs typeface="Times New Roman" pitchFamily="18" charset="0"/>
              </a:rPr>
              <a:t>Горный институт КНЦ РАН, Апатиты</a:t>
            </a:r>
          </a:p>
          <a:p>
            <a:pPr algn="l" hangingPunct="0"/>
            <a:r>
              <a:rPr lang="ru-RU" sz="2300" b="1" dirty="0" smtClean="0">
                <a:solidFill>
                  <a:schemeClr val="tx1"/>
                </a:solidFill>
                <a:latin typeface="Times New Roman" pitchFamily="18" charset="0"/>
                <a:ea typeface="+mj-ea"/>
                <a:cs typeface="Times New Roman" pitchFamily="18" charset="0"/>
              </a:rPr>
              <a:t>Завьялов А.А.</a:t>
            </a:r>
          </a:p>
          <a:p>
            <a:pPr algn="l" hangingPunct="0"/>
            <a:r>
              <a:rPr lang="ru-RU" sz="2100" b="1" i="1" dirty="0" smtClean="0">
                <a:solidFill>
                  <a:schemeClr val="tx1"/>
                </a:solidFill>
                <a:latin typeface="Times New Roman" pitchFamily="18" charset="0"/>
                <a:ea typeface="+mj-ea"/>
                <a:cs typeface="Times New Roman" pitchFamily="18" charset="0"/>
              </a:rPr>
              <a:t>АО «Ковдорский ГОК», Ковдор </a:t>
            </a:r>
          </a:p>
          <a:p>
            <a:pPr algn="r"/>
            <a:endParaRPr lang="ru-RU" dirty="0"/>
          </a:p>
        </p:txBody>
      </p:sp>
      <p:pic>
        <p:nvPicPr>
          <p:cNvPr id="10" name="Рисунок 9" descr="Рисунок1.png"/>
          <p:cNvPicPr>
            <a:picLocks noChangeAspect="1"/>
          </p:cNvPicPr>
          <p:nvPr/>
        </p:nvPicPr>
        <p:blipFill>
          <a:blip r:embed="rId2"/>
          <a:stretch>
            <a:fillRect/>
          </a:stretch>
        </p:blipFill>
        <p:spPr>
          <a:xfrm>
            <a:off x="7827150" y="0"/>
            <a:ext cx="1316850" cy="132294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a:spAutoFit/>
          </a:bodyPr>
          <a:lstStyle/>
          <a:p>
            <a:pPr algn="ctr">
              <a:defRPr/>
            </a:pPr>
            <a:r>
              <a:rPr lang="ru-RU" sz="3200" b="1" dirty="0" smtClean="0">
                <a:ln w="6350">
                  <a:noFill/>
                </a:ln>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Обрушение </a:t>
            </a:r>
            <a:r>
              <a:rPr lang="ru-RU"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16 октября 2018 </a:t>
            </a:r>
            <a:endParaRPr lang="ru-RU" sz="3200" b="1" dirty="0">
              <a:ln w="6350">
                <a:noFill/>
              </a:ln>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pic>
        <p:nvPicPr>
          <p:cNvPr id="2050" name="Picture 2" descr="график опасности 16 окт"/>
          <p:cNvPicPr>
            <a:picLocks noChangeAspect="1" noChangeArrowheads="1"/>
          </p:cNvPicPr>
          <p:nvPr/>
        </p:nvPicPr>
        <p:blipFill>
          <a:blip r:embed="rId3"/>
          <a:srcRect/>
          <a:stretch>
            <a:fillRect/>
          </a:stretch>
        </p:blipFill>
        <p:spPr bwMode="auto">
          <a:xfrm>
            <a:off x="-3561" y="762000"/>
            <a:ext cx="9147561" cy="5029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84775"/>
          </a:xfrm>
          <a:prstGeom prst="rect">
            <a:avLst/>
          </a:prstGeom>
          <a:noFill/>
        </p:spPr>
        <p:txBody>
          <a:bodyPr>
            <a:spAutoFit/>
          </a:bodyPr>
          <a:lstStyle/>
          <a:p>
            <a:pPr algn="ctr">
              <a:defRPr/>
            </a:pPr>
            <a:r>
              <a:rPr lang="ru-RU" sz="3200" b="1" dirty="0" smtClean="0">
                <a:ln w="6350">
                  <a:noFill/>
                </a:ln>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Обрушение </a:t>
            </a:r>
            <a:r>
              <a:rPr lang="ru-RU"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17 октября 2018 </a:t>
            </a:r>
            <a:endParaRPr lang="ru-RU" sz="3200" b="1" dirty="0">
              <a:ln w="6350">
                <a:noFill/>
              </a:ln>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pic>
        <p:nvPicPr>
          <p:cNvPr id="5" name="Рисунок 4" descr="21_july_2018_Карта смещений_from_18_Окт_15-00_00_to_18_Окт_17-20_04.png"/>
          <p:cNvPicPr>
            <a:picLocks noChangeAspect="1"/>
          </p:cNvPicPr>
          <p:nvPr/>
        </p:nvPicPr>
        <p:blipFill>
          <a:blip r:embed="rId3"/>
          <a:stretch>
            <a:fillRect/>
          </a:stretch>
        </p:blipFill>
        <p:spPr>
          <a:xfrm>
            <a:off x="0" y="933621"/>
            <a:ext cx="5968128" cy="3257379"/>
          </a:xfrm>
          <a:prstGeom prst="rect">
            <a:avLst/>
          </a:prstGeom>
        </p:spPr>
      </p:pic>
      <p:pic>
        <p:nvPicPr>
          <p:cNvPr id="6" name="Рисунок 5" descr="смещения с 15 по 28 октяюря.PNG"/>
          <p:cNvPicPr>
            <a:picLocks noChangeAspect="1"/>
          </p:cNvPicPr>
          <p:nvPr/>
        </p:nvPicPr>
        <p:blipFill>
          <a:blip r:embed="rId4"/>
          <a:stretch>
            <a:fillRect/>
          </a:stretch>
        </p:blipFill>
        <p:spPr>
          <a:xfrm>
            <a:off x="3276600" y="3657600"/>
            <a:ext cx="5759848" cy="3200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a:spAutoFit/>
          </a:bodyPr>
          <a:lstStyle/>
          <a:p>
            <a:pPr algn="ctr">
              <a:defRPr/>
            </a:pPr>
            <a:r>
              <a:rPr lang="ru-RU" sz="3200" b="1" dirty="0" smtClean="0">
                <a:ln w="6350">
                  <a:noFill/>
                </a:ln>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Обрушение </a:t>
            </a:r>
            <a:r>
              <a:rPr lang="ru-RU"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17 октября 2018 </a:t>
            </a:r>
            <a:endParaRPr lang="ru-RU" sz="3200" b="1" dirty="0">
              <a:ln w="6350">
                <a:noFill/>
              </a:ln>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pic>
        <p:nvPicPr>
          <p:cNvPr id="3074" name="Рисунок 3" descr="график опасности с 15 по 28 октября.PNG"/>
          <p:cNvPicPr>
            <a:picLocks noChangeAspect="1" noChangeArrowheads="1"/>
          </p:cNvPicPr>
          <p:nvPr/>
        </p:nvPicPr>
        <p:blipFill>
          <a:blip r:embed="rId3"/>
          <a:srcRect/>
          <a:stretch>
            <a:fillRect/>
          </a:stretch>
        </p:blipFill>
        <p:spPr bwMode="auto">
          <a:xfrm>
            <a:off x="0" y="838200"/>
            <a:ext cx="9144000" cy="505713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970865"/>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Основные выводы</a:t>
            </a:r>
          </a:p>
          <a:p>
            <a:endParaRPr lang="ru-RU" sz="2000"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1. Данные радара </a:t>
            </a:r>
            <a:r>
              <a:rPr lang="en-US" dirty="0" smtClean="0">
                <a:latin typeface="Times New Roman" pitchFamily="18" charset="0"/>
                <a:cs typeface="Times New Roman" pitchFamily="18" charset="0"/>
              </a:rPr>
              <a:t>IBIS FM</a:t>
            </a:r>
            <a:r>
              <a:rPr lang="ru-RU" dirty="0" smtClean="0">
                <a:latin typeface="Times New Roman" pitchFamily="18" charset="0"/>
                <a:cs typeface="Times New Roman" pitchFamily="18" charset="0"/>
              </a:rPr>
              <a:t> о совершившихся обрушениях показывают, что в условиях массивов высокопрочных скальных пород смещения, наблюдаемые перед непосредственным обрушением незначительны и, скорее всего, зависят от объемов обрушившейся горной породы. Смещение при обрушении 24.08.2015 составило 70 мм при объеме 100 000 м</a:t>
            </a:r>
            <a:r>
              <a:rPr lang="ru-RU" baseline="30000"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 а, к примеру, смещение при обрушение 08.10.2018 20 мм при объеме менее 100 м</a:t>
            </a:r>
            <a:r>
              <a:rPr lang="ru-RU" baseline="30000"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2. Предельная скорость, установленная в ходе анализа данных об обрушении 24.08.2015 является достоверной и применима для выявления и дальнейшего наблюдения за процессами деформирования массива в условиях Ковдорского месторождения. </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3. В дальнейшем необходимо исследовать зависимость изменения предельных параметров деформирования массива (смещение, скорость, ускорение) от объемов смещающейся области, физико-механических свойств горных пород и различных внешних факторов.</a:t>
            </a: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4. Все установленные параметры и опыт работы с радаром были использованы при разработке "Временной инструкции по наблюдению за деформациями бортов и откосов уступов карьера с помощью радара IBIS FM".</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90800"/>
            <a:ext cx="9144000" cy="838200"/>
          </a:xfrm>
        </p:spPr>
        <p:txBody>
          <a:bodyPr/>
          <a:lstStyle/>
          <a:p>
            <a:pPr algn="ctr" fontAlgn="auto">
              <a:spcAft>
                <a:spcPts val="0"/>
              </a:spcAft>
              <a:defRPr/>
            </a:pPr>
            <a:r>
              <a:rPr lang="ru-RU" sz="4800" dirty="0" smtClean="0">
                <a:latin typeface="Times New Roman" pitchFamily="18" charset="0"/>
                <a:cs typeface="Times New Roman" pitchFamily="18" charset="0"/>
              </a:rPr>
              <a:t>Спасибо за внимание!</a:t>
            </a:r>
            <a:endParaRPr lang="ru-RU" sz="4800" dirty="0">
              <a:latin typeface="Times New Roman" pitchFamily="18" charset="0"/>
              <a:cs typeface="Times New Roman" pitchFamily="18" charset="0"/>
            </a:endParaRPr>
          </a:p>
        </p:txBody>
      </p:sp>
      <p:pic>
        <p:nvPicPr>
          <p:cNvPr id="28675" name="Рисунок 3" descr="Параболик.jpg"/>
          <p:cNvPicPr>
            <a:picLocks noChangeAspect="1"/>
          </p:cNvPicPr>
          <p:nvPr/>
        </p:nvPicPr>
        <p:blipFill>
          <a:blip r:embed="rId3" cstate="print"/>
          <a:srcRect/>
          <a:stretch>
            <a:fillRect/>
          </a:stretch>
        </p:blipFill>
        <p:spPr bwMode="auto">
          <a:xfrm>
            <a:off x="4572000" y="381000"/>
            <a:ext cx="3200400" cy="1944688"/>
          </a:xfrm>
          <a:prstGeom prst="rect">
            <a:avLst/>
          </a:prstGeom>
          <a:noFill/>
          <a:ln w="9525">
            <a:noFill/>
            <a:miter lim="800000"/>
            <a:headEnd/>
            <a:tailEnd/>
          </a:ln>
        </p:spPr>
      </p:pic>
      <p:pic>
        <p:nvPicPr>
          <p:cNvPr id="28676" name="Picture 2" descr="D:\Работа\Мои труды\2017.11.07 Школа молодых ученых\для доклада\с синтезированной апертурой.jpg"/>
          <p:cNvPicPr>
            <a:picLocks noChangeAspect="1" noChangeArrowheads="1"/>
          </p:cNvPicPr>
          <p:nvPr/>
        </p:nvPicPr>
        <p:blipFill>
          <a:blip r:embed="rId4"/>
          <a:srcRect/>
          <a:stretch>
            <a:fillRect/>
          </a:stretch>
        </p:blipFill>
        <p:spPr bwMode="auto">
          <a:xfrm>
            <a:off x="4495800" y="4191000"/>
            <a:ext cx="3124200" cy="2119313"/>
          </a:xfrm>
          <a:prstGeom prst="rect">
            <a:avLst/>
          </a:prstGeom>
          <a:noFill/>
          <a:ln w="9525">
            <a:noFill/>
            <a:miter lim="800000"/>
            <a:headEnd/>
            <a:tailEnd/>
          </a:ln>
        </p:spPr>
      </p:pic>
      <p:pic>
        <p:nvPicPr>
          <p:cNvPr id="28677" name="Рисунок 5" descr="синт. ап. ids.jpg"/>
          <p:cNvPicPr>
            <a:picLocks noChangeAspect="1"/>
          </p:cNvPicPr>
          <p:nvPr/>
        </p:nvPicPr>
        <p:blipFill>
          <a:blip r:embed="rId5"/>
          <a:srcRect/>
          <a:stretch>
            <a:fillRect/>
          </a:stretch>
        </p:blipFill>
        <p:spPr bwMode="auto">
          <a:xfrm>
            <a:off x="533400" y="533400"/>
            <a:ext cx="2971800" cy="2028825"/>
          </a:xfrm>
          <a:prstGeom prst="rect">
            <a:avLst/>
          </a:prstGeom>
          <a:noFill/>
          <a:ln w="9525">
            <a:noFill/>
            <a:miter lim="800000"/>
            <a:headEnd/>
            <a:tailEnd/>
          </a:ln>
        </p:spPr>
      </p:pic>
      <p:pic>
        <p:nvPicPr>
          <p:cNvPr id="7" name="Рисунок 6" descr="Линейка3.jpg"/>
          <p:cNvPicPr>
            <a:picLocks noChangeAspect="1"/>
          </p:cNvPicPr>
          <p:nvPr/>
        </p:nvPicPr>
        <p:blipFill>
          <a:blip r:embed="rId6"/>
          <a:stretch>
            <a:fillRect/>
          </a:stretch>
        </p:blipFill>
        <p:spPr>
          <a:xfrm>
            <a:off x="685800" y="3505200"/>
            <a:ext cx="2537094" cy="31561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8382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Интерферометрические наземные радары</a:t>
            </a:r>
            <a:endParaRPr kumimoji="0" lang="ru-RU" sz="3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5" name="Рисунок 5" descr="синт. ап. ids.jpg"/>
          <p:cNvPicPr>
            <a:picLocks noChangeAspect="1"/>
          </p:cNvPicPr>
          <p:nvPr/>
        </p:nvPicPr>
        <p:blipFill>
          <a:blip r:embed="rId3"/>
          <a:srcRect/>
          <a:stretch>
            <a:fillRect/>
          </a:stretch>
        </p:blipFill>
        <p:spPr bwMode="auto">
          <a:xfrm>
            <a:off x="2895600" y="1752600"/>
            <a:ext cx="2971800" cy="2028825"/>
          </a:xfrm>
          <a:prstGeom prst="rect">
            <a:avLst/>
          </a:prstGeom>
          <a:noFill/>
          <a:ln w="9525">
            <a:noFill/>
            <a:miter lim="800000"/>
            <a:headEnd/>
            <a:tailEnd/>
          </a:ln>
        </p:spPr>
      </p:pic>
      <p:pic>
        <p:nvPicPr>
          <p:cNvPr id="6" name="Рисунок 6" descr="Параболик.jpg"/>
          <p:cNvPicPr>
            <a:picLocks noChangeAspect="1"/>
          </p:cNvPicPr>
          <p:nvPr/>
        </p:nvPicPr>
        <p:blipFill>
          <a:blip r:embed="rId4" cstate="print"/>
          <a:srcRect/>
          <a:stretch>
            <a:fillRect/>
          </a:stretch>
        </p:blipFill>
        <p:spPr bwMode="auto">
          <a:xfrm>
            <a:off x="6069003" y="2667000"/>
            <a:ext cx="3074997" cy="1868488"/>
          </a:xfrm>
          <a:prstGeom prst="rect">
            <a:avLst/>
          </a:prstGeom>
          <a:noFill/>
          <a:ln w="9525">
            <a:noFill/>
            <a:miter lim="800000"/>
            <a:headEnd/>
            <a:tailEnd/>
          </a:ln>
        </p:spPr>
      </p:pic>
      <p:pic>
        <p:nvPicPr>
          <p:cNvPr id="7" name="Picture 2" descr="D:\Работа\Мои труды\2017.11.07 Школа молодых ученых\для доклада\с синтезированной апертурой.jpg"/>
          <p:cNvPicPr>
            <a:picLocks noChangeAspect="1" noChangeArrowheads="1"/>
          </p:cNvPicPr>
          <p:nvPr/>
        </p:nvPicPr>
        <p:blipFill>
          <a:blip r:embed="rId5"/>
          <a:srcRect/>
          <a:stretch>
            <a:fillRect/>
          </a:stretch>
        </p:blipFill>
        <p:spPr bwMode="auto">
          <a:xfrm>
            <a:off x="2819400" y="4038600"/>
            <a:ext cx="3124200" cy="2119313"/>
          </a:xfrm>
          <a:prstGeom prst="rect">
            <a:avLst/>
          </a:prstGeom>
          <a:noFill/>
          <a:ln w="9525">
            <a:noFill/>
            <a:miter lim="800000"/>
            <a:headEnd/>
            <a:tailEnd/>
          </a:ln>
        </p:spPr>
      </p:pic>
      <p:pic>
        <p:nvPicPr>
          <p:cNvPr id="8" name="Рисунок 7" descr="Линейка3.jpg"/>
          <p:cNvPicPr>
            <a:picLocks noChangeAspect="1"/>
          </p:cNvPicPr>
          <p:nvPr/>
        </p:nvPicPr>
        <p:blipFill>
          <a:blip r:embed="rId6"/>
          <a:stretch>
            <a:fillRect/>
          </a:stretch>
        </p:blipFill>
        <p:spPr>
          <a:xfrm>
            <a:off x="152400" y="2209800"/>
            <a:ext cx="2537094" cy="31561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pPr algn="ctr"/>
            <a:r>
              <a:rPr lang="ru-RU" sz="2700" dirty="0" smtClean="0">
                <a:latin typeface="Times New Roman" pitchFamily="18" charset="0"/>
                <a:cs typeface="Times New Roman" pitchFamily="18" charset="0"/>
              </a:rPr>
              <a:t>Интерферометрический радар </a:t>
            </a:r>
            <a:r>
              <a:rPr lang="en-US" sz="2700" dirty="0" smtClean="0">
                <a:latin typeface="Times New Roman" pitchFamily="18" charset="0"/>
                <a:cs typeface="Times New Roman" pitchFamily="18" charset="0"/>
              </a:rPr>
              <a:t>IBIS FM </a:t>
            </a:r>
            <a:r>
              <a:rPr lang="ru-RU" sz="2700" dirty="0" smtClean="0">
                <a:latin typeface="Times New Roman" pitchFamily="18" charset="0"/>
                <a:cs typeface="Times New Roman" pitchFamily="18" charset="0"/>
              </a:rPr>
              <a:t>в карьере «Железный»</a:t>
            </a:r>
            <a:endParaRPr lang="ru-RU" sz="2700" dirty="0">
              <a:latin typeface="Times New Roman" pitchFamily="18" charset="0"/>
              <a:cs typeface="Times New Roman" pitchFamily="18" charset="0"/>
            </a:endParaRPr>
          </a:p>
        </p:txBody>
      </p:sp>
      <p:pic>
        <p:nvPicPr>
          <p:cNvPr id="7" name="Рисунок 5" descr="20140913_114614.jpg"/>
          <p:cNvPicPr>
            <a:picLocks noChangeAspect="1"/>
          </p:cNvPicPr>
          <p:nvPr/>
        </p:nvPicPr>
        <p:blipFill>
          <a:blip r:embed="rId3"/>
          <a:srcRect/>
          <a:stretch>
            <a:fillRect/>
          </a:stretch>
        </p:blipFill>
        <p:spPr bwMode="auto">
          <a:xfrm>
            <a:off x="228600" y="990600"/>
            <a:ext cx="4165600" cy="3124200"/>
          </a:xfrm>
          <a:prstGeom prst="rect">
            <a:avLst/>
          </a:prstGeom>
          <a:noFill/>
          <a:ln w="9525">
            <a:noFill/>
            <a:miter lim="800000"/>
            <a:headEnd/>
            <a:tailEnd/>
          </a:ln>
        </p:spPr>
      </p:pic>
      <p:pic>
        <p:nvPicPr>
          <p:cNvPr id="8" name="Рисунок 4" descr="20140913_114417.jpg"/>
          <p:cNvPicPr>
            <a:picLocks noChangeAspect="1"/>
          </p:cNvPicPr>
          <p:nvPr/>
        </p:nvPicPr>
        <p:blipFill>
          <a:blip r:embed="rId4"/>
          <a:srcRect/>
          <a:stretch>
            <a:fillRect/>
          </a:stretch>
        </p:blipFill>
        <p:spPr bwMode="auto">
          <a:xfrm>
            <a:off x="4495800" y="1447800"/>
            <a:ext cx="4572000" cy="3429000"/>
          </a:xfrm>
          <a:prstGeom prst="rect">
            <a:avLst/>
          </a:prstGeom>
          <a:noFill/>
          <a:ln w="9525">
            <a:noFill/>
            <a:miter lim="800000"/>
            <a:headEnd/>
            <a:tailEnd/>
          </a:ln>
        </p:spPr>
      </p:pic>
      <p:sp>
        <p:nvSpPr>
          <p:cNvPr id="9" name="TextBox 8"/>
          <p:cNvSpPr txBox="1"/>
          <p:nvPr/>
        </p:nvSpPr>
        <p:spPr>
          <a:xfrm>
            <a:off x="1143000" y="5029200"/>
            <a:ext cx="8001000" cy="1169551"/>
          </a:xfrm>
          <a:prstGeom prst="rect">
            <a:avLst/>
          </a:prstGeom>
          <a:noFill/>
        </p:spPr>
        <p:txBody>
          <a:bodyPr wrap="square" rtlCol="0">
            <a:spAutoFit/>
          </a:bodyPr>
          <a:lstStyle/>
          <a:p>
            <a:pPr>
              <a:buFont typeface="Arial" pitchFamily="34" charset="0"/>
              <a:buChar char="•"/>
            </a:pPr>
            <a:r>
              <a:rPr lang="ru-RU" sz="1400" dirty="0" smtClean="0">
                <a:latin typeface="Times New Roman" pitchFamily="18" charset="0"/>
                <a:cs typeface="Times New Roman" pitchFamily="18" charset="0"/>
              </a:rPr>
              <a:t> дальность действия от 10 до 4000 метров;</a:t>
            </a:r>
          </a:p>
          <a:p>
            <a:pPr>
              <a:buFont typeface="Arial" pitchFamily="34" charset="0"/>
              <a:buChar char="•"/>
            </a:pPr>
            <a:r>
              <a:rPr lang="ru-RU" sz="1400" dirty="0" smtClean="0">
                <a:latin typeface="Times New Roman" pitchFamily="18" charset="0"/>
                <a:cs typeface="Times New Roman" pitchFamily="18" charset="0"/>
              </a:rPr>
              <a:t> размер пикселя 4,4 м на 0,75 м (при удалении на 1000 м) и 8,8 м на 0,75 м (при удалении на 2000 м);</a:t>
            </a:r>
          </a:p>
          <a:p>
            <a:pPr>
              <a:buFont typeface="Arial" pitchFamily="34" charset="0"/>
              <a:buChar char="•"/>
            </a:pPr>
            <a:r>
              <a:rPr lang="ru-RU" sz="1400" dirty="0" smtClean="0">
                <a:latin typeface="Times New Roman" pitchFamily="18" charset="0"/>
                <a:cs typeface="Times New Roman" pitchFamily="18" charset="0"/>
              </a:rPr>
              <a:t> рабочие температуры окружающей среды от -50° до +55;</a:t>
            </a:r>
          </a:p>
          <a:p>
            <a:pPr>
              <a:buFont typeface="Arial" pitchFamily="34" charset="0"/>
              <a:buChar char="•"/>
            </a:pPr>
            <a:r>
              <a:rPr lang="ru-RU" sz="1400" dirty="0" smtClean="0">
                <a:latin typeface="Times New Roman" pitchFamily="18" charset="0"/>
                <a:cs typeface="Times New Roman" pitchFamily="18" charset="0"/>
              </a:rPr>
              <a:t> время одного полного сканирования 2 минуты;</a:t>
            </a:r>
          </a:p>
          <a:p>
            <a:pPr>
              <a:buFont typeface="Arial" pitchFamily="34" charset="0"/>
              <a:buChar char="•"/>
            </a:pPr>
            <a:r>
              <a:rPr lang="ru-RU" sz="1400" dirty="0" smtClean="0">
                <a:latin typeface="Times New Roman" pitchFamily="18" charset="0"/>
                <a:cs typeface="Times New Roman" pitchFamily="18" charset="0"/>
              </a:rPr>
              <a:t> точность проведения измерений 0,1 мм.</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pPr algn="ctr" fontAlgn="auto">
              <a:spcAft>
                <a:spcPts val="0"/>
              </a:spcAft>
              <a:defRPr/>
            </a:pPr>
            <a:r>
              <a:rPr lang="ru-RU" sz="2700" dirty="0" smtClean="0">
                <a:latin typeface="Times New Roman" pitchFamily="18" charset="0"/>
                <a:cs typeface="Times New Roman" pitchFamily="18" charset="0"/>
              </a:rPr>
              <a:t>Интерферометрический радар </a:t>
            </a:r>
            <a:r>
              <a:rPr lang="en-US" sz="2700" dirty="0" smtClean="0">
                <a:latin typeface="Times New Roman" pitchFamily="18" charset="0"/>
                <a:cs typeface="Times New Roman" pitchFamily="18" charset="0"/>
              </a:rPr>
              <a:t>IBIS FM</a:t>
            </a:r>
            <a:r>
              <a:rPr lang="ru-RU" sz="2700" dirty="0" smtClean="0">
                <a:latin typeface="Times New Roman" pitchFamily="18" charset="0"/>
                <a:cs typeface="Times New Roman" pitchFamily="18" charset="0"/>
              </a:rPr>
              <a:t> в карьере «Железный»</a:t>
            </a:r>
            <a:endParaRPr lang="ru-RU" sz="2700" dirty="0">
              <a:latin typeface="Times New Roman" pitchFamily="18" charset="0"/>
              <a:cs typeface="Times New Roman" pitchFamily="18" charset="0"/>
            </a:endParaRPr>
          </a:p>
        </p:txBody>
      </p:sp>
      <p:pic>
        <p:nvPicPr>
          <p:cNvPr id="20482" name="Рисунок 3" descr="план.jpg"/>
          <p:cNvPicPr>
            <a:picLocks noChangeAspect="1"/>
          </p:cNvPicPr>
          <p:nvPr/>
        </p:nvPicPr>
        <p:blipFill>
          <a:blip r:embed="rId3"/>
          <a:stretch>
            <a:fillRect/>
          </a:stretch>
        </p:blipFill>
        <p:spPr bwMode="auto">
          <a:xfrm>
            <a:off x="0" y="1508997"/>
            <a:ext cx="4419600" cy="4602006"/>
          </a:xfrm>
          <a:prstGeom prst="rect">
            <a:avLst/>
          </a:prstGeom>
          <a:noFill/>
          <a:ln w="9525">
            <a:noFill/>
            <a:miter lim="800000"/>
            <a:headEnd/>
            <a:tailEnd/>
          </a:ln>
        </p:spPr>
      </p:pic>
      <p:pic>
        <p:nvPicPr>
          <p:cNvPr id="5" name="Рисунок 4" descr="Kovdor_7_Sept_2017_Карта смещений_from_17_Ноя_07-18_29_to_17_Ноя_09-12_06.png"/>
          <p:cNvPicPr>
            <a:picLocks noChangeAspect="1"/>
          </p:cNvPicPr>
          <p:nvPr/>
        </p:nvPicPr>
        <p:blipFill>
          <a:blip r:embed="rId4"/>
          <a:stretch>
            <a:fillRect/>
          </a:stretch>
        </p:blipFill>
        <p:spPr>
          <a:xfrm>
            <a:off x="4153163" y="2438400"/>
            <a:ext cx="4990837" cy="27239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обвал август 2015 карта.png"/>
          <p:cNvPicPr>
            <a:picLocks noChangeAspect="1"/>
          </p:cNvPicPr>
          <p:nvPr/>
        </p:nvPicPr>
        <p:blipFill>
          <a:blip r:embed="rId3" cstate="print"/>
          <a:stretch>
            <a:fillRect/>
          </a:stretch>
        </p:blipFill>
        <p:spPr>
          <a:xfrm>
            <a:off x="4714876" y="785794"/>
            <a:ext cx="4429124" cy="2662154"/>
          </a:xfrm>
          <a:prstGeom prst="rect">
            <a:avLst/>
          </a:prstGeom>
        </p:spPr>
      </p:pic>
      <p:pic>
        <p:nvPicPr>
          <p:cNvPr id="4" name="Рисунок 3" descr="обвал август 2015.png"/>
          <p:cNvPicPr>
            <a:picLocks noChangeAspect="1"/>
          </p:cNvPicPr>
          <p:nvPr/>
        </p:nvPicPr>
        <p:blipFill>
          <a:blip r:embed="rId4" cstate="print"/>
          <a:stretch>
            <a:fillRect/>
          </a:stretch>
        </p:blipFill>
        <p:spPr>
          <a:xfrm>
            <a:off x="2000232" y="3571876"/>
            <a:ext cx="5129861" cy="3083539"/>
          </a:xfrm>
          <a:prstGeom prst="rect">
            <a:avLst/>
          </a:prstGeom>
        </p:spPr>
      </p:pic>
      <p:sp>
        <p:nvSpPr>
          <p:cNvPr id="5" name="TextBox 4"/>
          <p:cNvSpPr txBox="1"/>
          <p:nvPr/>
        </p:nvSpPr>
        <p:spPr>
          <a:xfrm>
            <a:off x="7143768" y="4000504"/>
            <a:ext cx="2000232" cy="1661993"/>
          </a:xfrm>
          <a:prstGeom prst="rect">
            <a:avLst/>
          </a:prstGeom>
          <a:noFill/>
        </p:spPr>
        <p:txBody>
          <a:bodyPr wrap="square" rtlCol="0">
            <a:spAutoFit/>
          </a:bodyPr>
          <a:lstStyle/>
          <a:p>
            <a:pPr algn="r"/>
            <a:r>
              <a:rPr lang="ru-RU" sz="1400" dirty="0" smtClean="0">
                <a:latin typeface="Times New Roman" pitchFamily="18" charset="0"/>
                <a:cs typeface="Times New Roman" pitchFamily="18" charset="0"/>
              </a:rPr>
              <a:t>Восточный участок борта (гор. +70; -35 м)</a:t>
            </a:r>
          </a:p>
          <a:p>
            <a:pPr algn="r"/>
            <a:r>
              <a:rPr lang="ru-RU" sz="1400" dirty="0" smtClean="0">
                <a:latin typeface="Times New Roman" pitchFamily="18" charset="0"/>
                <a:cs typeface="Times New Roman" pitchFamily="18" charset="0"/>
              </a:rPr>
              <a:t>Размеры обрушения:</a:t>
            </a:r>
          </a:p>
          <a:p>
            <a:pPr algn="r"/>
            <a:r>
              <a:rPr lang="ru-RU" sz="1400" dirty="0" smtClean="0">
                <a:latin typeface="Times New Roman" pitchFamily="18" charset="0"/>
                <a:cs typeface="Times New Roman" pitchFamily="18" charset="0"/>
              </a:rPr>
              <a:t> по фронту 15 м,</a:t>
            </a:r>
          </a:p>
          <a:p>
            <a:pPr algn="r"/>
            <a:r>
              <a:rPr lang="ru-RU" sz="1400" dirty="0" smtClean="0">
                <a:latin typeface="Times New Roman" pitchFamily="18" charset="0"/>
                <a:cs typeface="Times New Roman" pitchFamily="18" charset="0"/>
              </a:rPr>
              <a:t>по высоте 105 м.</a:t>
            </a:r>
          </a:p>
          <a:p>
            <a:pPr algn="r"/>
            <a:r>
              <a:rPr lang="ru-RU" sz="1400" dirty="0" smtClean="0">
                <a:latin typeface="Times New Roman" pitchFamily="18" charset="0"/>
                <a:cs typeface="Times New Roman" pitchFamily="18" charset="0"/>
              </a:rPr>
              <a:t>Объем 100 000 м.куб.</a:t>
            </a:r>
          </a:p>
          <a:p>
            <a:endParaRPr lang="ru-RU" dirty="0">
              <a:latin typeface="Times New Roman" pitchFamily="18" charset="0"/>
              <a:cs typeface="Times New Roman" pitchFamily="18" charset="0"/>
            </a:endParaRPr>
          </a:p>
        </p:txBody>
      </p:sp>
      <p:sp>
        <p:nvSpPr>
          <p:cNvPr id="6" name="Заголовок 1"/>
          <p:cNvSpPr txBox="1">
            <a:spLocks/>
          </p:cNvSpPr>
          <p:nvPr/>
        </p:nvSpPr>
        <p:spPr>
          <a:xfrm>
            <a:off x="304800" y="0"/>
            <a:ext cx="8229600" cy="1143000"/>
          </a:xfrm>
          <a:prstGeom prst="rect">
            <a:avLst/>
          </a:prstGeom>
        </p:spPr>
        <p:txBody>
          <a:bodyPr>
            <a:noAutofit/>
          </a:bodyPr>
          <a:lstStyle/>
          <a:p>
            <a:pPr algn="ctr" fontAlgn="auto">
              <a:spcAft>
                <a:spcPts val="0"/>
              </a:spcAft>
              <a:defRPr/>
            </a:pPr>
            <a:r>
              <a:rPr lang="ru-RU" sz="3200" b="1" dirty="0" smtClean="0">
                <a:ln w="6350">
                  <a:noFill/>
                </a:ln>
                <a:solidFill>
                  <a:schemeClr val="tx2"/>
                </a:solidFill>
                <a:effectLst>
                  <a:outerShdw blurRad="114300" dist="101600" dir="2700000" algn="tl" rotWithShape="0">
                    <a:srgbClr val="000000">
                      <a:alpha val="40000"/>
                    </a:srgbClr>
                  </a:outerShdw>
                </a:effectLst>
                <a:latin typeface="Times New Roman" pitchFamily="18" charset="0"/>
                <a:cs typeface="Times New Roman" pitchFamily="18" charset="0"/>
              </a:rPr>
              <a:t>Обрушение 24 августа 2015 года</a:t>
            </a:r>
            <a:endParaRPr lang="ru-RU" sz="3200" b="1" dirty="0">
              <a:ln w="6350">
                <a:noFill/>
              </a:ln>
              <a:solidFill>
                <a:schemeClr val="tx2"/>
              </a:solidFill>
              <a:effectLst>
                <a:outerShdw blurRad="114300" dist="101600" dir="2700000" algn="tl" rotWithShape="0">
                  <a:srgbClr val="000000">
                    <a:alpha val="40000"/>
                  </a:srgbClr>
                </a:outerShdw>
              </a:effectLst>
              <a:latin typeface="Times New Roman" pitchFamily="18" charset="0"/>
              <a:cs typeface="Times New Roman" pitchFamily="18" charset="0"/>
            </a:endParaRPr>
          </a:p>
        </p:txBody>
      </p:sp>
      <p:pic>
        <p:nvPicPr>
          <p:cNvPr id="7" name="Рисунок 6" descr="Большое обрушение.jpg"/>
          <p:cNvPicPr>
            <a:picLocks noChangeAspect="1"/>
          </p:cNvPicPr>
          <p:nvPr/>
        </p:nvPicPr>
        <p:blipFill>
          <a:blip r:embed="rId5"/>
          <a:stretch>
            <a:fillRect/>
          </a:stretch>
        </p:blipFill>
        <p:spPr>
          <a:xfrm>
            <a:off x="0" y="857232"/>
            <a:ext cx="4643438" cy="2504925"/>
          </a:xfrm>
          <a:prstGeom prst="rect">
            <a:avLst/>
          </a:prstGeom>
        </p:spPr>
      </p:pic>
      <p:cxnSp>
        <p:nvCxnSpPr>
          <p:cNvPr id="9" name="Прямая со стрелкой 8"/>
          <p:cNvCxnSpPr/>
          <p:nvPr/>
        </p:nvCxnSpPr>
        <p:spPr>
          <a:xfrm rot="10800000">
            <a:off x="2895600" y="2057400"/>
            <a:ext cx="3581400" cy="30480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1981200" y="1600200"/>
            <a:ext cx="1143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84775"/>
          </a:xfrm>
          <a:prstGeom prst="rect">
            <a:avLst/>
          </a:prstGeom>
        </p:spPr>
        <p:txBody>
          <a:bodyPr>
            <a:spAutoFit/>
          </a:bodyPr>
          <a:lstStyle/>
          <a:p>
            <a:pPr algn="ctr" fontAlgn="auto">
              <a:spcAft>
                <a:spcPts val="0"/>
              </a:spcAft>
              <a:defRPr/>
            </a:pPr>
            <a:r>
              <a:rPr lang="ru-RU" sz="3200" b="1" dirty="0">
                <a:ln w="6350">
                  <a:noFill/>
                </a:ln>
                <a:solidFill>
                  <a:schemeClr val="tx2"/>
                </a:solidFill>
                <a:effectLst>
                  <a:outerShdw blurRad="114300" dist="101600" dir="2700000" algn="tl" rotWithShape="0">
                    <a:srgbClr val="000000">
                      <a:alpha val="40000"/>
                    </a:srgbClr>
                  </a:outerShdw>
                </a:effectLst>
                <a:latin typeface="Times New Roman" pitchFamily="18" charset="0"/>
                <a:cs typeface="Times New Roman" pitchFamily="18" charset="0"/>
              </a:rPr>
              <a:t>Обрушение 24 августа 2015 года</a:t>
            </a:r>
          </a:p>
        </p:txBody>
      </p:sp>
      <p:pic>
        <p:nvPicPr>
          <p:cNvPr id="7" name="Рисунок 6" descr="Безымянный.png"/>
          <p:cNvPicPr>
            <a:picLocks noChangeAspect="1"/>
          </p:cNvPicPr>
          <p:nvPr/>
        </p:nvPicPr>
        <p:blipFill>
          <a:blip r:embed="rId3"/>
          <a:stretch>
            <a:fillRect/>
          </a:stretch>
        </p:blipFill>
        <p:spPr>
          <a:xfrm>
            <a:off x="0" y="582706"/>
            <a:ext cx="9144000" cy="62752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a:spAutoFit/>
          </a:bodyPr>
          <a:lstStyle/>
          <a:p>
            <a:pPr algn="ctr" fontAlgn="auto">
              <a:spcAft>
                <a:spcPts val="0"/>
              </a:spcAft>
              <a:defRPr/>
            </a:pPr>
            <a:r>
              <a:rPr lang="ru-RU" sz="3200" b="1" dirty="0" smtClean="0">
                <a:ln w="6350">
                  <a:noFill/>
                </a:ln>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Обрушение </a:t>
            </a:r>
            <a:r>
              <a:rPr lang="ru-RU"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08 октября 2018 </a:t>
            </a:r>
            <a:endParaRPr lang="ru-RU" sz="3200" b="1" dirty="0">
              <a:ln w="6350">
                <a:noFill/>
              </a:ln>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pic>
        <p:nvPicPr>
          <p:cNvPr id="25603" name="Рисунок 3" descr="Kovdor_7_Sept_2017_Карта скорости_from_17_Сент_07-17_00_to_17_Ноя_02-12_23.png"/>
          <p:cNvPicPr>
            <a:picLocks noChangeAspect="1"/>
          </p:cNvPicPr>
          <p:nvPr/>
        </p:nvPicPr>
        <p:blipFill>
          <a:blip r:embed="rId3"/>
          <a:stretch>
            <a:fillRect/>
          </a:stretch>
        </p:blipFill>
        <p:spPr bwMode="auto">
          <a:xfrm>
            <a:off x="0" y="680447"/>
            <a:ext cx="6722710" cy="3510553"/>
          </a:xfrm>
          <a:prstGeom prst="rect">
            <a:avLst/>
          </a:prstGeom>
          <a:noFill/>
          <a:ln w="9525">
            <a:noFill/>
            <a:miter lim="800000"/>
            <a:headEnd/>
            <a:tailEnd/>
          </a:ln>
        </p:spPr>
      </p:pic>
      <p:pic>
        <p:nvPicPr>
          <p:cNvPr id="16" name="Рисунок 15" descr="смещение 08102018.PNG"/>
          <p:cNvPicPr>
            <a:picLocks noChangeAspect="1"/>
          </p:cNvPicPr>
          <p:nvPr/>
        </p:nvPicPr>
        <p:blipFill>
          <a:blip r:embed="rId4"/>
          <a:stretch>
            <a:fillRect/>
          </a:stretch>
        </p:blipFill>
        <p:spPr>
          <a:xfrm>
            <a:off x="2743200" y="3421844"/>
            <a:ext cx="6282312" cy="343615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a:spAutoFit/>
          </a:bodyPr>
          <a:lstStyle/>
          <a:p>
            <a:pPr algn="ctr" fontAlgn="auto">
              <a:spcAft>
                <a:spcPts val="0"/>
              </a:spcAft>
              <a:defRPr/>
            </a:pPr>
            <a:r>
              <a:rPr lang="ru-RU" sz="3200" b="1" dirty="0" smtClean="0">
                <a:ln w="6350">
                  <a:noFill/>
                </a:ln>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Обрушение </a:t>
            </a:r>
            <a:r>
              <a:rPr lang="ru-RU"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08 октября 2018 </a:t>
            </a:r>
            <a:endParaRPr lang="ru-RU" sz="3200" b="1" dirty="0">
              <a:ln w="6350">
                <a:noFill/>
              </a:ln>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pic>
        <p:nvPicPr>
          <p:cNvPr id="1026" name="Picture 2" descr="график опасности 08102018.PNG"/>
          <p:cNvPicPr>
            <a:picLocks noChangeAspect="1" noChangeArrowheads="1"/>
          </p:cNvPicPr>
          <p:nvPr/>
        </p:nvPicPr>
        <p:blipFill>
          <a:blip r:embed="rId3"/>
          <a:srcRect/>
          <a:stretch>
            <a:fillRect/>
          </a:stretch>
        </p:blipFill>
        <p:spPr bwMode="auto">
          <a:xfrm>
            <a:off x="0" y="762000"/>
            <a:ext cx="9067345" cy="4953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a:spAutoFit/>
          </a:bodyPr>
          <a:lstStyle/>
          <a:p>
            <a:pPr algn="ctr">
              <a:defRPr/>
            </a:pPr>
            <a:r>
              <a:rPr lang="ru-RU" sz="3200" b="1" dirty="0" smtClean="0">
                <a:ln w="6350">
                  <a:noFill/>
                </a:ln>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rPr>
              <a:t>Обрушение </a:t>
            </a:r>
            <a:r>
              <a:rPr lang="ru-RU" sz="32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16 октября 2018 </a:t>
            </a:r>
            <a:endParaRPr lang="ru-RU" sz="3200" b="1" dirty="0">
              <a:ln w="6350">
                <a:noFill/>
              </a:ln>
              <a:solidFill>
                <a:schemeClr val="tx2"/>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pic>
        <p:nvPicPr>
          <p:cNvPr id="3" name="Picture 2"/>
          <p:cNvPicPr>
            <a:picLocks/>
          </p:cNvPicPr>
          <p:nvPr/>
        </p:nvPicPr>
        <p:blipFill>
          <a:blip r:embed="rId3"/>
          <a:stretch>
            <a:fillRect/>
          </a:stretch>
        </p:blipFill>
        <p:spPr bwMode="auto">
          <a:xfrm>
            <a:off x="4267200" y="2057400"/>
            <a:ext cx="4876800" cy="2895600"/>
          </a:xfrm>
          <a:prstGeom prst="rect">
            <a:avLst/>
          </a:prstGeom>
          <a:noFill/>
          <a:ln>
            <a:noFill/>
          </a:ln>
        </p:spPr>
      </p:pic>
      <p:pic>
        <p:nvPicPr>
          <p:cNvPr id="4" name="Рисунок 3" descr="мини обрушение.jpg"/>
          <p:cNvPicPr>
            <a:picLocks noChangeAspect="1"/>
          </p:cNvPicPr>
          <p:nvPr/>
        </p:nvPicPr>
        <p:blipFill>
          <a:blip r:embed="rId4"/>
          <a:stretch>
            <a:fillRect/>
          </a:stretch>
        </p:blipFill>
        <p:spPr>
          <a:xfrm>
            <a:off x="304800" y="762000"/>
            <a:ext cx="3867150" cy="51562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187</TotalTime>
  <Words>962</Words>
  <PresentationFormat>Экран (4:3)</PresentationFormat>
  <Paragraphs>71</Paragraphs>
  <Slides>14</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Открытая</vt:lpstr>
      <vt:lpstr>Определение предельных параметров деформирования и разрушения массива горных пород карьера «Железный» (АО «Ковдорский ГОК») по данным наземного радара IBIS FM. </vt:lpstr>
      <vt:lpstr>Слайд 2</vt:lpstr>
      <vt:lpstr>Интерферометрический радар IBIS FM в карьере «Железный»</vt:lpstr>
      <vt:lpstr>Интерферометрический радар IBIS FM в карьере «Железный»</vt:lpstr>
      <vt:lpstr>Слайд 5</vt:lpstr>
      <vt:lpstr>Слайд 6</vt:lpstr>
      <vt:lpstr>Слайд 7</vt:lpstr>
      <vt:lpstr>Слайд 8</vt:lpstr>
      <vt:lpstr>Слайд 9</vt:lpstr>
      <vt:lpstr>Слайд 10</vt:lpstr>
      <vt:lpstr>Слайд 11</vt:lpstr>
      <vt:lpstr>Слайд 12</vt:lpstr>
      <vt:lpstr>Слайд 13</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Определение предельных параметров деформирования и разрушения массива горных пород карьера «Железный» (АО «Ковдорский ГОК») по данным наземного радара IBIS FM.</dc:title>
  <dc:creator>L26-r319-i</dc:creator>
  <cp:lastModifiedBy>L26-r319-i</cp:lastModifiedBy>
  <cp:revision>19</cp:revision>
  <dcterms:created xsi:type="dcterms:W3CDTF">2019-05-30T11:15:37Z</dcterms:created>
  <dcterms:modified xsi:type="dcterms:W3CDTF">2019-05-30T14:43:05Z</dcterms:modified>
</cp:coreProperties>
</file>