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398" r:id="rId4"/>
    <p:sldId id="357" r:id="rId5"/>
    <p:sldId id="421" r:id="rId6"/>
    <p:sldId id="399" r:id="rId7"/>
    <p:sldId id="401" r:id="rId8"/>
    <p:sldId id="422" r:id="rId9"/>
    <p:sldId id="402" r:id="rId10"/>
    <p:sldId id="382" r:id="rId11"/>
    <p:sldId id="403" r:id="rId12"/>
    <p:sldId id="381" r:id="rId13"/>
    <p:sldId id="423" r:id="rId14"/>
    <p:sldId id="419" r:id="rId15"/>
    <p:sldId id="404" r:id="rId16"/>
    <p:sldId id="420" r:id="rId17"/>
    <p:sldId id="372" r:id="rId18"/>
    <p:sldId id="410" r:id="rId19"/>
    <p:sldId id="384" r:id="rId20"/>
    <p:sldId id="411" r:id="rId21"/>
    <p:sldId id="412" r:id="rId22"/>
    <p:sldId id="413" r:id="rId23"/>
    <p:sldId id="424" r:id="rId24"/>
    <p:sldId id="414" r:id="rId25"/>
    <p:sldId id="380" r:id="rId26"/>
    <p:sldId id="337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198"/>
    <a:srgbClr val="000099"/>
    <a:srgbClr val="1C1C1C"/>
    <a:srgbClr val="422C16"/>
    <a:srgbClr val="0C788E"/>
    <a:srgbClr val="660066"/>
    <a:srgbClr val="000058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80" autoAdjust="0"/>
  </p:normalViewPr>
  <p:slideViewPr>
    <p:cSldViewPr>
      <p:cViewPr varScale="1">
        <p:scale>
          <a:sx n="81" d="100"/>
          <a:sy n="81" d="100"/>
        </p:scale>
        <p:origin x="14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BC67C-0843-4EF1-8C9C-92885289D27F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12FF2-1E34-4E1A-B07F-7A98526DD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9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F455-B7B7-40D2-874E-9510DC7BD81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385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0E13-1177-4B48-966D-40A57F420CF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64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F49F-13EF-47F5-A646-CF3BE68D445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85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B648-2C63-46F0-94E6-072743906EF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69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68A94-4294-4269-8A21-A7A70FD5625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81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DD5CA-3A37-443C-9E5B-CF9947440E8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785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E88AF-A7AA-4B75-BE31-40903BAB545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045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69295-45F0-4AE3-A137-9DF14ACD475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588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23FE-9DA5-467F-8B7D-850BDB03455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97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854FD-EA1A-4F35-9191-F78A674043B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779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68F70-7D87-4FED-B19E-8E417995F53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192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A5C29C-A99D-4831-95DE-BB4823F71AD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gif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220752" y="2441677"/>
            <a:ext cx="4541639" cy="1727200"/>
          </a:xfrm>
          <a:noFill/>
        </p:spPr>
        <p:txBody>
          <a:bodyPr/>
          <a:lstStyle/>
          <a:p>
            <a:pPr algn="l" eaLnBrk="1" hangingPunct="1"/>
            <a:r>
              <a:rPr lang="ru-RU" altLang="en-US" sz="20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Определение тензора сейсмического момента событий акустической эмиссии при трехточечном изгибе мрамора</a:t>
            </a:r>
            <a:endParaRPr lang="es-ES" altLang="en-US" sz="20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4237937" y="4086745"/>
            <a:ext cx="4150487" cy="237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Пантелеев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Иван Алексеевич</a:t>
            </a:r>
          </a:p>
          <a:p>
            <a:pPr eaLnBrk="1" hangingPunct="1">
              <a:lnSpc>
                <a:spcPct val="130000"/>
              </a:lnSpc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к.ф.-м.н.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снс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лаборатории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Термомеханики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твердых тел ИМСС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РАН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Руководитель ЦКП «Исследование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матералов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 вещества» ПФИЦ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РАН</a:t>
            </a:r>
          </a:p>
          <a:p>
            <a:pPr eaLnBrk="1" hangingPunct="1"/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5" descr="Картинки по запросу научная станция ран в бишкеке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" name="AutoShape 7" descr="Картинки по запросу научная станция ран в бишкеке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5" name="Picture 969" descr="D:\DOCUMENTS\док\КонференцииКомандировки\КазаньСъезд _2015\постер\Сним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-12700"/>
            <a:ext cx="460216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Прямоугольник 10"/>
          <p:cNvSpPr>
            <a:spLocks noChangeArrowheads="1"/>
          </p:cNvSpPr>
          <p:nvPr/>
        </p:nvSpPr>
        <p:spPr bwMode="auto">
          <a:xfrm>
            <a:off x="4195961" y="995363"/>
            <a:ext cx="30403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alt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Международная конференция </a:t>
            </a:r>
          </a:p>
          <a:p>
            <a:pPr eaLnBrk="1" hangingPunct="1"/>
            <a:r>
              <a:rPr lang="ru-RU" alt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«Триггерные эффекты в </a:t>
            </a:r>
            <a:r>
              <a:rPr lang="ru-RU" altLang="ru-RU" sz="1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геосистемах</a:t>
            </a:r>
            <a:r>
              <a:rPr lang="ru-RU" alt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», 4-7 июня, 2019 г.</a:t>
            </a:r>
          </a:p>
          <a:p>
            <a:pPr eaLnBrk="1" hangingPunct="1"/>
            <a:r>
              <a:rPr lang="ru-RU" alt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  <a:endParaRPr lang="ru-RU" altLang="ru-RU" sz="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27" y="951490"/>
            <a:ext cx="1598919" cy="11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278" y="669639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751824" y="6518593"/>
            <a:ext cx="4853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2604" y="332656"/>
            <a:ext cx="8604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Сравнение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автоматического  определения времен вступления Р-волн в записях акустической эмиссии</a:t>
            </a:r>
            <a:endParaRPr lang="ru-RU" altLang="ru-RU" b="1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" y="1004164"/>
            <a:ext cx="4205481" cy="223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5346"/>
          <a:stretch/>
        </p:blipFill>
        <p:spPr>
          <a:xfrm>
            <a:off x="4211960" y="1004164"/>
            <a:ext cx="4539864" cy="23042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6" y="4109140"/>
            <a:ext cx="4076864" cy="2184474"/>
          </a:xfrm>
          <a:prstGeom prst="rect">
            <a:avLst/>
          </a:prstGeom>
        </p:spPr>
      </p:pic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335624" y="3366917"/>
            <a:ext cx="3680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9. Волновая форма одиночного импульса акустической эмиссии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4211960" y="3409836"/>
            <a:ext cx="4752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10. Совмещенные волновая форма и зависимость классического критерия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Акаике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4482244" y="4419759"/>
            <a:ext cx="421196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11. Гистограммы разности времен вступления, вычисленных по классическому и двухступенчатому критерию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Акаике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 времени вступления, вычисленному по пересечению порога дискриминации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542121"/>
              </p:ext>
            </p:extLst>
          </p:nvPr>
        </p:nvGraphicFramePr>
        <p:xfrm>
          <a:off x="4462470" y="5781530"/>
          <a:ext cx="3683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5" name="Equation" r:id="rId7" imgW="3682800" imgH="317160" progId="Equation.DSMT4">
                  <p:embed/>
                </p:oleObj>
              </mc:Choice>
              <mc:Fallback>
                <p:oleObj name="Equation" r:id="rId7" imgW="36828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62470" y="5781530"/>
                        <a:ext cx="3683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5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76457" y="6488113"/>
            <a:ext cx="4675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 r="6098" b="1651"/>
          <a:stretch/>
        </p:blipFill>
        <p:spPr>
          <a:xfrm>
            <a:off x="1860580" y="620688"/>
            <a:ext cx="5688632" cy="22163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60" y="3316112"/>
            <a:ext cx="6048672" cy="2325084"/>
          </a:xfrm>
          <a:prstGeom prst="rect">
            <a:avLst/>
          </a:prstGeom>
        </p:spPr>
      </p:pic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-152462" y="258754"/>
            <a:ext cx="94330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Двухступенчатый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 решения задачи плоскостной локации источников АЭ.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128094" y="2798364"/>
            <a:ext cx="8885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12. Результат решения задачи локации источников АЭ на плоскости для случая, когда по очереди каждый их четырех датчиков АЭ является источников модельного сигнала.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128094" y="5643230"/>
            <a:ext cx="8885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13. Результат решения задачи локации источников АЭ на плоскости для случая, когда по очереди каждый их четырех датчиков АЭ является источников модельного сигнала.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20270"/>
            <a:ext cx="9628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Panteleev I.,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Beltyukov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N.,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Pankov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I.,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Kostina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Two-Stage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Accurate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Plane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Acoustic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// AIP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Conference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Proceedings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2018. 2053, 040070.</a:t>
            </a:r>
          </a:p>
        </p:txBody>
      </p:sp>
    </p:spTree>
    <p:extLst>
      <p:ext uri="{BB962C8B-B14F-4D97-AF65-F5344CB8AC3E}">
        <p14:creationId xmlns:p14="http://schemas.microsoft.com/office/powerpoint/2010/main" val="4432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76456" y="6488113"/>
            <a:ext cx="4675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35496" y="31559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Сравнение двух методов абсолютной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датчиков акустической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эмиссии.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7" y="4304268"/>
            <a:ext cx="4068069" cy="2089383"/>
          </a:xfrm>
          <a:prstGeom prst="rect">
            <a:avLst/>
          </a:prstGeom>
        </p:spPr>
      </p:pic>
      <p:graphicFrame>
        <p:nvGraphicFramePr>
          <p:cNvPr id="83" name="Объект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56924"/>
              </p:ext>
            </p:extLst>
          </p:nvPr>
        </p:nvGraphicFramePr>
        <p:xfrm>
          <a:off x="179512" y="678317"/>
          <a:ext cx="5359401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8" name="Equation" r:id="rId5" imgW="5359320" imgH="2920680" progId="Equation.DSMT4">
                  <p:embed/>
                </p:oleObj>
              </mc:Choice>
              <mc:Fallback>
                <p:oleObj name="Equation" r:id="rId5" imgW="5359320" imgH="292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678317"/>
                        <a:ext cx="5359401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3"/>
          <p:cNvSpPr txBox="1">
            <a:spLocks noChangeArrowheads="1"/>
          </p:cNvSpPr>
          <p:nvPr/>
        </p:nvSpPr>
        <p:spPr bwMode="auto">
          <a:xfrm>
            <a:off x="4564062" y="4867575"/>
            <a:ext cx="417646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14. Результаты восстановления временной функции перемещения в точке падения шара (черная кривая – теоретическое перемещение) по зарегистрированным сигналам АЭ (синяя и зеленая кривые).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098" y="3675481"/>
            <a:ext cx="8782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Laskey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Glaser Acoustic emission sensor calibration for absolute source measurements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//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Nondestruct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Eval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2012. 13.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157-168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5766" t="4286" r="3029" b="3519"/>
          <a:stretch/>
        </p:blipFill>
        <p:spPr>
          <a:xfrm>
            <a:off x="5724128" y="774308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76456" y="6488113"/>
            <a:ext cx="4675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1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35496" y="31559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Сравнение двух методов абсолютной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датчиков акустической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эмиссии.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3"/>
          <a:srcRect r="55753"/>
          <a:stretch/>
        </p:blipFill>
        <p:spPr>
          <a:xfrm>
            <a:off x="182545" y="1734697"/>
            <a:ext cx="2891194" cy="246697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43" y="2331447"/>
            <a:ext cx="5262513" cy="2473980"/>
          </a:xfrm>
          <a:prstGeom prst="rect">
            <a:avLst/>
          </a:prstGeom>
        </p:spPr>
      </p:pic>
      <p:sp>
        <p:nvSpPr>
          <p:cNvPr id="84" name="TextBox 3"/>
          <p:cNvSpPr txBox="1">
            <a:spLocks noChangeArrowheads="1"/>
          </p:cNvSpPr>
          <p:nvPr/>
        </p:nvSpPr>
        <p:spPr bwMode="auto">
          <a:xfrm>
            <a:off x="120609" y="697216"/>
            <a:ext cx="9145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Lazarev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Mozgovoi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Vinogradov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Lazarev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Shvedov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Electromagnetic method of elastic wave excitation for calibration of acoustic emission sensors and apparatus //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Acoustic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Emission. 2009. V. 27. P. 212-223.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3"/>
          <p:cNvSpPr txBox="1">
            <a:spLocks noChangeArrowheads="1"/>
          </p:cNvSpPr>
          <p:nvPr/>
        </p:nvSpPr>
        <p:spPr bwMode="auto">
          <a:xfrm>
            <a:off x="3285010" y="4869997"/>
            <a:ext cx="56252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 Сравнение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АЧХ передаточных функций, полученных методом модельного источника (синяя кривая) и с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использованием генератора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MSAE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UCA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-01 (красная кривая).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3"/>
          <p:cNvSpPr txBox="1">
            <a:spLocks noChangeArrowheads="1"/>
          </p:cNvSpPr>
          <p:nvPr/>
        </p:nvSpPr>
        <p:spPr bwMode="auto">
          <a:xfrm>
            <a:off x="360309" y="1429014"/>
            <a:ext cx="23762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Генератор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MSAE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UCA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-01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10" y="4255846"/>
            <a:ext cx="2770463" cy="231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95708" y="6488113"/>
            <a:ext cx="448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-7938" y="-50497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Трехточечный изгиб мрамора</a:t>
            </a:r>
            <a:endParaRPr lang="ru-RU" altLang="ru-RU" sz="2000" b="1" dirty="0"/>
          </a:p>
        </p:txBody>
      </p:sp>
      <p:sp>
        <p:nvSpPr>
          <p:cNvPr id="73" name="Rectangle 32"/>
          <p:cNvSpPr>
            <a:spLocks noChangeArrowheads="1"/>
          </p:cNvSpPr>
          <p:nvPr/>
        </p:nvSpPr>
        <p:spPr bwMode="auto">
          <a:xfrm>
            <a:off x="5876556" y="3933056"/>
            <a:ext cx="85814" cy="28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ru-RU" sz="1800"/>
          </a:p>
        </p:txBody>
      </p:sp>
      <p:sp>
        <p:nvSpPr>
          <p:cNvPr id="81" name="Rectangle 44"/>
          <p:cNvSpPr>
            <a:spLocks noChangeArrowheads="1"/>
          </p:cNvSpPr>
          <p:nvPr/>
        </p:nvSpPr>
        <p:spPr bwMode="auto">
          <a:xfrm>
            <a:off x="6327079" y="5087282"/>
            <a:ext cx="99016" cy="34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ru-RU" sz="1800" dirty="0"/>
          </a:p>
        </p:txBody>
      </p:sp>
      <p:sp>
        <p:nvSpPr>
          <p:cNvPr id="91" name="Прямоугольник 4"/>
          <p:cNvSpPr>
            <a:spLocks noChangeArrowheads="1"/>
          </p:cNvSpPr>
          <p:nvPr/>
        </p:nvSpPr>
        <p:spPr bwMode="auto">
          <a:xfrm>
            <a:off x="103958" y="3942663"/>
            <a:ext cx="7586488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Нагружающая машина: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Shimadzu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AG-X Plus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ru-RU" sz="1600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нагружения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15 мкм/мин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Система регистрации акустической эмиссии: </a:t>
            </a:r>
            <a:endParaRPr lang="en-US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ru-RU" sz="1600" dirty="0" err="1" smtClean="0">
                <a:latin typeface="Times New Roman" pitchFamily="18" charset="0"/>
                <a:cs typeface="Times New Roman" pitchFamily="18" charset="0"/>
              </a:rPr>
              <a:t>Amsy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err="1">
                <a:latin typeface="Times New Roman" pitchFamily="18" charset="0"/>
                <a:cs typeface="Times New Roman" pitchFamily="18" charset="0"/>
              </a:rPr>
              <a:t>Vallen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Предусиление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34дБ;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Количество ПАЭ: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Частотный диапазон ПАЭ: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300-800 кГц;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Порог дискриминации: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47.1 дБ;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дискретизации: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МГц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4985395" y="712658"/>
            <a:ext cx="2088527" cy="1192185"/>
            <a:chOff x="-1357293" y="357544"/>
            <a:chExt cx="2488581" cy="1420637"/>
          </a:xfrm>
        </p:grpSpPr>
        <p:cxnSp>
          <p:nvCxnSpPr>
            <p:cNvPr id="94" name="Прямая со стрелкой 93"/>
            <p:cNvCxnSpPr/>
            <p:nvPr/>
          </p:nvCxnSpPr>
          <p:spPr>
            <a:xfrm flipV="1">
              <a:off x="-479584" y="567350"/>
              <a:ext cx="0" cy="892628"/>
            </a:xfrm>
            <a:prstGeom prst="straightConnector1">
              <a:avLst/>
            </a:prstGeom>
            <a:ln w="25400">
              <a:solidFill>
                <a:srgbClr val="025198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 flipV="1">
              <a:off x="-708184" y="1362007"/>
              <a:ext cx="892628" cy="0"/>
            </a:xfrm>
            <a:prstGeom prst="straightConnector1">
              <a:avLst/>
            </a:prstGeom>
            <a:ln w="25400">
              <a:solidFill>
                <a:srgbClr val="025198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 flipV="1">
              <a:off x="-621098" y="795950"/>
              <a:ext cx="653143" cy="718457"/>
            </a:xfrm>
            <a:prstGeom prst="straightConnector1">
              <a:avLst/>
            </a:prstGeom>
            <a:ln w="25400">
              <a:solidFill>
                <a:srgbClr val="025198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Надпись 2"/>
            <p:cNvSpPr txBox="1">
              <a:spLocks noChangeArrowheads="1"/>
            </p:cNvSpPr>
            <p:nvPr/>
          </p:nvSpPr>
          <p:spPr bwMode="auto">
            <a:xfrm>
              <a:off x="-133739" y="1393471"/>
              <a:ext cx="856748" cy="38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Lat</a:t>
              </a: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(x)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Надпись 2"/>
            <p:cNvSpPr txBox="1">
              <a:spLocks noChangeArrowheads="1"/>
            </p:cNvSpPr>
            <p:nvPr/>
          </p:nvSpPr>
          <p:spPr bwMode="auto">
            <a:xfrm>
              <a:off x="-1357293" y="357544"/>
              <a:ext cx="877709" cy="38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 (y)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Надпись 2"/>
            <p:cNvSpPr txBox="1">
              <a:spLocks noChangeArrowheads="1"/>
            </p:cNvSpPr>
            <p:nvPr/>
          </p:nvSpPr>
          <p:spPr bwMode="auto">
            <a:xfrm>
              <a:off x="-612" y="491151"/>
              <a:ext cx="1131900" cy="38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Depth (z)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95693" y="437712"/>
            <a:ext cx="5253454" cy="1987942"/>
            <a:chOff x="254650" y="518017"/>
            <a:chExt cx="6167794" cy="2223836"/>
          </a:xfrm>
        </p:grpSpPr>
        <p:sp>
          <p:nvSpPr>
            <p:cNvPr id="75" name="Line 40"/>
            <p:cNvSpPr>
              <a:spLocks noChangeShapeType="1"/>
            </p:cNvSpPr>
            <p:nvPr/>
          </p:nvSpPr>
          <p:spPr bwMode="auto">
            <a:xfrm>
              <a:off x="686012" y="757544"/>
              <a:ext cx="1206" cy="604717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Rectangle 45"/>
            <p:cNvSpPr>
              <a:spLocks noChangeArrowheads="1"/>
            </p:cNvSpPr>
            <p:nvPr/>
          </p:nvSpPr>
          <p:spPr bwMode="auto">
            <a:xfrm>
              <a:off x="3076921" y="2495632"/>
              <a:ext cx="6720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110 </a:t>
              </a:r>
              <a:r>
                <a:rPr lang="en-US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mm</a:t>
              </a:r>
              <a:endParaRPr lang="ru-RU" altLang="ru-RU" sz="1600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694733" y="1067796"/>
              <a:ext cx="4764377" cy="104364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02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000878" y="2102126"/>
              <a:ext cx="315712" cy="307504"/>
            </a:xfrm>
            <a:prstGeom prst="ellipse">
              <a:avLst/>
            </a:prstGeom>
            <a:ln>
              <a:solidFill>
                <a:srgbClr val="02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42490" y="2111444"/>
              <a:ext cx="315712" cy="307504"/>
            </a:xfrm>
            <a:prstGeom prst="ellipse">
              <a:avLst/>
            </a:prstGeom>
            <a:ln>
              <a:solidFill>
                <a:srgbClr val="02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03" name="Прямая со стрелкой 102"/>
            <p:cNvCxnSpPr/>
            <p:nvPr/>
          </p:nvCxnSpPr>
          <p:spPr>
            <a:xfrm>
              <a:off x="3153457" y="518017"/>
              <a:ext cx="0" cy="540460"/>
            </a:xfrm>
            <a:prstGeom prst="straightConnector1">
              <a:avLst/>
            </a:prstGeom>
            <a:ln w="25400">
              <a:solidFill>
                <a:srgbClr val="025198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Овал 103"/>
            <p:cNvSpPr/>
            <p:nvPr/>
          </p:nvSpPr>
          <p:spPr>
            <a:xfrm>
              <a:off x="637331" y="2055534"/>
              <a:ext cx="105237" cy="102501"/>
            </a:xfrm>
            <a:prstGeom prst="ellipse">
              <a:avLst/>
            </a:prstGeom>
            <a:ln>
              <a:solidFill>
                <a:srgbClr val="02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5" name="Надпись 2"/>
            <p:cNvSpPr txBox="1">
              <a:spLocks noChangeArrowheads="1"/>
            </p:cNvSpPr>
            <p:nvPr/>
          </p:nvSpPr>
          <p:spPr bwMode="auto">
            <a:xfrm>
              <a:off x="254650" y="2213945"/>
              <a:ext cx="815340" cy="361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(0,0,0)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1127191" y="2476823"/>
              <a:ext cx="394161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/>
            <p:nvPr/>
          </p:nvCxnSpPr>
          <p:spPr>
            <a:xfrm>
              <a:off x="689949" y="836712"/>
              <a:ext cx="476916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Line 40"/>
            <p:cNvSpPr>
              <a:spLocks noChangeShapeType="1"/>
            </p:cNvSpPr>
            <p:nvPr/>
          </p:nvSpPr>
          <p:spPr bwMode="auto">
            <a:xfrm flipH="1">
              <a:off x="5459109" y="757544"/>
              <a:ext cx="7515" cy="63315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Rectangle 45"/>
            <p:cNvSpPr>
              <a:spLocks noChangeArrowheads="1"/>
            </p:cNvSpPr>
            <p:nvPr/>
          </p:nvSpPr>
          <p:spPr bwMode="auto">
            <a:xfrm>
              <a:off x="3860483" y="532076"/>
              <a:ext cx="6796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135 </a:t>
              </a:r>
              <a:r>
                <a:rPr lang="en-US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mm</a:t>
              </a:r>
              <a:endParaRPr lang="ru-RU" altLang="ru-RU" sz="1600" dirty="0"/>
            </a:p>
          </p:txBody>
        </p:sp>
        <p:sp>
          <p:nvSpPr>
            <p:cNvPr id="109" name="Rectangle 45"/>
            <p:cNvSpPr>
              <a:spLocks noChangeArrowheads="1"/>
            </p:cNvSpPr>
            <p:nvPr/>
          </p:nvSpPr>
          <p:spPr bwMode="auto">
            <a:xfrm>
              <a:off x="5537586" y="1453799"/>
              <a:ext cx="88485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35х35 </a:t>
              </a:r>
              <a:r>
                <a:rPr lang="en-US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mm</a:t>
              </a:r>
              <a:endParaRPr lang="ru-RU" altLang="ru-RU" sz="16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45301" y="1985136"/>
            <a:ext cx="5161570" cy="2288968"/>
            <a:chOff x="751418" y="3279332"/>
            <a:chExt cx="5161570" cy="2288968"/>
          </a:xfrm>
        </p:grpSpPr>
        <p:sp>
          <p:nvSpPr>
            <p:cNvPr id="90" name="Прямоугольник 4"/>
            <p:cNvSpPr>
              <a:spLocks noChangeArrowheads="1"/>
            </p:cNvSpPr>
            <p:nvPr/>
          </p:nvSpPr>
          <p:spPr bwMode="auto">
            <a:xfrm>
              <a:off x="972220" y="5229746"/>
              <a:ext cx="30903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Плоскост</a:t>
              </a:r>
              <a:r>
                <a:rPr lang="ru-RU" altLang="ru-RU" sz="1600" b="1" dirty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lang="en-US" alt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b="1" dirty="0" smtClean="0">
                  <a:latin typeface="Times New Roman" pitchFamily="18" charset="0"/>
                  <a:cs typeface="Times New Roman" pitchFamily="18" charset="0"/>
                </a:rPr>
                <a:t>размещения ПАЭ</a:t>
              </a:r>
              <a:endParaRPr lang="en-US" alt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Куб 12"/>
            <p:cNvSpPr/>
            <p:nvPr/>
          </p:nvSpPr>
          <p:spPr>
            <a:xfrm>
              <a:off x="751418" y="3604896"/>
              <a:ext cx="4329988" cy="1066112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02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>
              <a:stCxn id="13" idx="1"/>
              <a:endCxn id="13" idx="0"/>
            </p:cNvCxnSpPr>
            <p:nvPr/>
          </p:nvCxnSpPr>
          <p:spPr>
            <a:xfrm flipV="1">
              <a:off x="2783148" y="3604896"/>
              <a:ext cx="266528" cy="266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flipV="1">
              <a:off x="2027317" y="3593782"/>
              <a:ext cx="266528" cy="266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V="1">
              <a:off x="3502767" y="3597273"/>
              <a:ext cx="266528" cy="2665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2004457" y="3861489"/>
              <a:ext cx="21145" cy="81714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flipV="1">
              <a:off x="3489674" y="3861489"/>
              <a:ext cx="21145" cy="81714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 стрелкой 127"/>
            <p:cNvCxnSpPr/>
            <p:nvPr/>
          </p:nvCxnSpPr>
          <p:spPr>
            <a:xfrm>
              <a:off x="2004457" y="4773615"/>
              <a:ext cx="148521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45"/>
            <p:cNvSpPr>
              <a:spLocks noChangeArrowheads="1"/>
            </p:cNvSpPr>
            <p:nvPr/>
          </p:nvSpPr>
          <p:spPr bwMode="auto">
            <a:xfrm>
              <a:off x="2424968" y="4923889"/>
              <a:ext cx="225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60 </a:t>
              </a:r>
              <a:r>
                <a:rPr lang="en-US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mm</a:t>
              </a:r>
              <a:r>
                <a:rPr lang="ru-RU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 sz="1600" dirty="0"/>
            </a:p>
          </p:txBody>
        </p:sp>
        <p:cxnSp>
          <p:nvCxnSpPr>
            <p:cNvPr id="144" name="Прямая со стрелкой 143"/>
            <p:cNvCxnSpPr/>
            <p:nvPr/>
          </p:nvCxnSpPr>
          <p:spPr>
            <a:xfrm flipV="1">
              <a:off x="1551891" y="4719101"/>
              <a:ext cx="408124" cy="5170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Блок-схема: узел 23"/>
            <p:cNvSpPr/>
            <p:nvPr/>
          </p:nvSpPr>
          <p:spPr>
            <a:xfrm>
              <a:off x="1929010" y="4389195"/>
              <a:ext cx="157024" cy="157024"/>
            </a:xfrm>
            <a:prstGeom prst="flowChartConnector">
              <a:avLst/>
            </a:prstGeom>
            <a:solidFill>
              <a:schemeClr val="tx1">
                <a:alpha val="9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Блок-схема: узел 148"/>
            <p:cNvSpPr/>
            <p:nvPr/>
          </p:nvSpPr>
          <p:spPr>
            <a:xfrm>
              <a:off x="3415968" y="4030547"/>
              <a:ext cx="157024" cy="157024"/>
            </a:xfrm>
            <a:prstGeom prst="flowChartConnector">
              <a:avLst/>
            </a:prstGeom>
            <a:solidFill>
              <a:schemeClr val="tx1">
                <a:alpha val="9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Блок-схема: узел 149"/>
            <p:cNvSpPr/>
            <p:nvPr/>
          </p:nvSpPr>
          <p:spPr>
            <a:xfrm>
              <a:off x="2021662" y="3732787"/>
              <a:ext cx="196908" cy="80121"/>
            </a:xfrm>
            <a:prstGeom prst="flowChartConnector">
              <a:avLst/>
            </a:prstGeom>
            <a:solidFill>
              <a:schemeClr val="tx1">
                <a:alpha val="9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Блок-схема: узел 150"/>
            <p:cNvSpPr/>
            <p:nvPr/>
          </p:nvSpPr>
          <p:spPr>
            <a:xfrm>
              <a:off x="3578138" y="3645920"/>
              <a:ext cx="196908" cy="80121"/>
            </a:xfrm>
            <a:prstGeom prst="flowChartConnector">
              <a:avLst/>
            </a:prstGeom>
            <a:solidFill>
              <a:schemeClr val="tx1">
                <a:alpha val="9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Rectangle 45"/>
            <p:cNvSpPr>
              <a:spLocks noChangeArrowheads="1"/>
            </p:cNvSpPr>
            <p:nvPr/>
          </p:nvSpPr>
          <p:spPr bwMode="auto">
            <a:xfrm>
              <a:off x="1220529" y="4100362"/>
              <a:ext cx="225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ПАЭ </a:t>
              </a:r>
              <a:r>
                <a:rPr lang="en-US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#1</a:t>
              </a:r>
              <a:endParaRPr lang="ru-RU" altLang="ru-RU" sz="1600" dirty="0"/>
            </a:p>
          </p:txBody>
        </p:sp>
        <p:sp>
          <p:nvSpPr>
            <p:cNvPr id="154" name="Rectangle 45"/>
            <p:cNvSpPr>
              <a:spLocks noChangeArrowheads="1"/>
            </p:cNvSpPr>
            <p:nvPr/>
          </p:nvSpPr>
          <p:spPr bwMode="auto">
            <a:xfrm>
              <a:off x="3656268" y="3929438"/>
              <a:ext cx="225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ПАЭ </a:t>
              </a:r>
              <a:r>
                <a:rPr lang="en-US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#2</a:t>
              </a:r>
              <a:endParaRPr lang="ru-RU" altLang="ru-RU" sz="1600" dirty="0"/>
            </a:p>
          </p:txBody>
        </p:sp>
        <p:sp>
          <p:nvSpPr>
            <p:cNvPr id="155" name="Rectangle 45"/>
            <p:cNvSpPr>
              <a:spLocks noChangeArrowheads="1"/>
            </p:cNvSpPr>
            <p:nvPr/>
          </p:nvSpPr>
          <p:spPr bwMode="auto">
            <a:xfrm>
              <a:off x="1551891" y="3329385"/>
              <a:ext cx="225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ПАЭ </a:t>
              </a:r>
              <a:r>
                <a:rPr lang="en-US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#3</a:t>
              </a:r>
              <a:endParaRPr lang="ru-RU" altLang="ru-RU" sz="1600" dirty="0"/>
            </a:p>
          </p:txBody>
        </p:sp>
        <p:sp>
          <p:nvSpPr>
            <p:cNvPr id="156" name="Rectangle 45"/>
            <p:cNvSpPr>
              <a:spLocks noChangeArrowheads="1"/>
            </p:cNvSpPr>
            <p:nvPr/>
          </p:nvSpPr>
          <p:spPr bwMode="auto">
            <a:xfrm>
              <a:off x="3180039" y="3279332"/>
              <a:ext cx="2256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ПАЭ </a:t>
              </a:r>
              <a:r>
                <a:rPr lang="en-US" alt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#4</a:t>
              </a:r>
              <a:endParaRPr lang="ru-RU" altLang="ru-RU" sz="1600" dirty="0"/>
            </a:p>
          </p:txBody>
        </p:sp>
        <p:cxnSp>
          <p:nvCxnSpPr>
            <p:cNvPr id="157" name="Прямая со стрелкой 156"/>
            <p:cNvCxnSpPr/>
            <p:nvPr/>
          </p:nvCxnSpPr>
          <p:spPr>
            <a:xfrm flipH="1" flipV="1">
              <a:off x="3553328" y="4744269"/>
              <a:ext cx="19664" cy="5149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88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95708" y="6488113"/>
            <a:ext cx="448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1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-7938" y="-50497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Трехточечный изгиб мрамора</a:t>
            </a:r>
          </a:p>
        </p:txBody>
      </p:sp>
      <p:sp>
        <p:nvSpPr>
          <p:cNvPr id="14" name="Rectangle 82"/>
          <p:cNvSpPr>
            <a:spLocks noChangeArrowheads="1"/>
          </p:cNvSpPr>
          <p:nvPr/>
        </p:nvSpPr>
        <p:spPr bwMode="auto">
          <a:xfrm>
            <a:off x="302607" y="31611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1986"/>
            <a:ext cx="2383125" cy="1457798"/>
          </a:xfrm>
        </p:spPr>
      </p:pic>
      <p:sp>
        <p:nvSpPr>
          <p:cNvPr id="16" name="Rectangle 6"/>
          <p:cNvSpPr/>
          <p:nvPr/>
        </p:nvSpPr>
        <p:spPr>
          <a:xfrm>
            <a:off x="2627784" y="498387"/>
            <a:ext cx="5030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Мрамор Коелга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Россия, Челябинская обл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 прочности при сжатии – 83.7 МПа; удельный вес – 2.74 г/см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пористость – 1.6 %;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водопоглощение – 0.23 %.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77912" y="2307367"/>
            <a:ext cx="6033768" cy="3925698"/>
          </a:xfrm>
          <a:prstGeom prst="rect">
            <a:avLst/>
          </a:prstGeom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6012160" y="3630146"/>
            <a:ext cx="313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1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 Фотография деформируемого образца мрамора с используемым оборудованием для регистрации акустической эмиссии и полей деформации на боковой поверхности образца.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7938" y="2230337"/>
            <a:ext cx="8703646" cy="4432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95708" y="6488113"/>
            <a:ext cx="448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1"/>
          <a:stretch/>
        </p:blipFill>
        <p:spPr>
          <a:xfrm>
            <a:off x="296599" y="2273630"/>
            <a:ext cx="3810841" cy="217743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t="4391" r="9782"/>
          <a:stretch/>
        </p:blipFill>
        <p:spPr>
          <a:xfrm>
            <a:off x="4702352" y="2304158"/>
            <a:ext cx="3824574" cy="21831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0" r="21123"/>
          <a:stretch/>
        </p:blipFill>
        <p:spPr>
          <a:xfrm>
            <a:off x="1012439" y="4422204"/>
            <a:ext cx="2565571" cy="2218936"/>
          </a:xfrm>
          <a:prstGeom prst="rect">
            <a:avLst/>
          </a:prstGeom>
        </p:spPr>
      </p:pic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3578010" y="5143258"/>
            <a:ext cx="48245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17. Результаты решения трехмерной задачи локации: местоположение источников АЭ в плоскости Х-У (а), Х-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Z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Y-Z (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в).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-7938" y="-50497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Трехточечный изгиб мрамора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18501"/>
          <a:stretch/>
        </p:blipFill>
        <p:spPr>
          <a:xfrm>
            <a:off x="112061" y="460408"/>
            <a:ext cx="3780343" cy="163733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344460" y="461293"/>
            <a:ext cx="4058086" cy="1699289"/>
            <a:chOff x="4891960" y="600946"/>
            <a:chExt cx="4058086" cy="1699289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891960" y="600946"/>
              <a:ext cx="4058086" cy="1699289"/>
              <a:chOff x="694733" y="518017"/>
              <a:chExt cx="4764377" cy="1900931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694733" y="1067796"/>
                <a:ext cx="4764377" cy="1043648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solidFill>
                  <a:srgbClr val="0251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1000878" y="2102126"/>
                <a:ext cx="315712" cy="307504"/>
              </a:xfrm>
              <a:prstGeom prst="ellipse">
                <a:avLst/>
              </a:prstGeom>
              <a:ln>
                <a:solidFill>
                  <a:srgbClr val="0251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4942490" y="2111444"/>
                <a:ext cx="315712" cy="307504"/>
              </a:xfrm>
              <a:prstGeom prst="ellipse">
                <a:avLst/>
              </a:prstGeom>
              <a:ln>
                <a:solidFill>
                  <a:srgbClr val="0251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3" name="Прямая со стрелкой 42"/>
              <p:cNvCxnSpPr/>
              <p:nvPr/>
            </p:nvCxnSpPr>
            <p:spPr>
              <a:xfrm>
                <a:off x="3153457" y="518017"/>
                <a:ext cx="0" cy="540460"/>
              </a:xfrm>
              <a:prstGeom prst="straightConnector1">
                <a:avLst/>
              </a:prstGeom>
              <a:ln w="25400">
                <a:solidFill>
                  <a:srgbClr val="025198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>
                <a:off x="3153459" y="1074866"/>
                <a:ext cx="0" cy="1045229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flipH="1" flipV="1">
              <a:off x="7092280" y="1340768"/>
              <a:ext cx="69859" cy="67625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3"/>
          <p:cNvSpPr txBox="1">
            <a:spLocks noChangeArrowheads="1"/>
          </p:cNvSpPr>
          <p:nvPr/>
        </p:nvSpPr>
        <p:spPr bwMode="auto">
          <a:xfrm>
            <a:off x="-1453859" y="2214848"/>
            <a:ext cx="3131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(а)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2483513" y="2229201"/>
            <a:ext cx="39953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(б)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3"/>
          <p:cNvSpPr txBox="1">
            <a:spLocks noChangeArrowheads="1"/>
          </p:cNvSpPr>
          <p:nvPr/>
        </p:nvSpPr>
        <p:spPr bwMode="auto">
          <a:xfrm>
            <a:off x="-756592" y="4489384"/>
            <a:ext cx="3131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(в)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04448" y="6488113"/>
            <a:ext cx="53955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 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7938" y="-50497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Результаты определения механизмов АЭ</a:t>
            </a:r>
            <a:endParaRPr lang="ru-RU" altLang="ru-RU" sz="2000" b="1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400110"/>
            <a:ext cx="9036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Kwiatek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Martínez-Garzón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Bohnhoff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HybridMT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MATLAB/Shell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Package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Seismic Moment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Tensor Inversion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Refinement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Seismological Research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Letters. 2016. V. 87 (4). P. 964-976.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8" y="1749872"/>
            <a:ext cx="4792931" cy="2789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4733" r="8194" b="7027"/>
          <a:stretch/>
        </p:blipFill>
        <p:spPr>
          <a:xfrm>
            <a:off x="4822638" y="1500249"/>
            <a:ext cx="4248472" cy="3528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967" y="5935621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Hudson, J.A., Pearce, R.G., Rogers, R.M. (1989). Source Type Plot for Inversion of the Moment Tensor, Journal of geophysical research, 1989(94): 765-774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938363" y="5154224"/>
            <a:ext cx="4017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1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 Диаграмма Хадсона с решением задачи определения механизмов источников АЭ.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540706" y="4831059"/>
            <a:ext cx="3695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Всего событий АЭ с найденными механизмами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– 1669.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04448" y="6488113"/>
            <a:ext cx="53955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en-US" dirty="0" smtClean="0"/>
              <a:t>1</a:t>
            </a:r>
            <a:r>
              <a:rPr lang="ru-RU" dirty="0"/>
              <a:t>8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32614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4-ступенчатый алгоритм уточнения механизма источника АЭ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40" y="595536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Andersen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(2001)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relative moment tensor inversion technique applied to seismicity induced by mining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Witwatersand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Johannesburg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143607" y="432848"/>
            <a:ext cx="860425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решения на основе гибридного алгоритма инверсии тензора сейсмического момента.</a:t>
            </a:r>
          </a:p>
          <a:p>
            <a:pPr algn="just"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алгоритма: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итеративное уточнение амплитуд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Р-волн, зарегистрированных различными датчиками в антенне, для минимизации невязки между найденным решением (смещением на конкретном датчике) и теоретическим рассчитанным.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итеративного метода позволяет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скорректировать найденное решение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систематическую ошибку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определении механизма источников, расположенных в кластере (близко друг к другу), вызванную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внешним шумом, качеством акустического контакта между датчиками и материалом, локальными неоднородностями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траектории распространения волны.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6732" r="6720" b="4111"/>
          <a:stretch/>
        </p:blipFill>
        <p:spPr>
          <a:xfrm>
            <a:off x="143607" y="3069401"/>
            <a:ext cx="3708313" cy="2865515"/>
          </a:xfrm>
          <a:prstGeom prst="rect">
            <a:avLst/>
          </a:prstGeom>
        </p:spPr>
      </p:pic>
      <p:sp>
        <p:nvSpPr>
          <p:cNvPr id="119" name="TextBox 3"/>
          <p:cNvSpPr txBox="1">
            <a:spLocks noChangeArrowheads="1"/>
          </p:cNvSpPr>
          <p:nvPr/>
        </p:nvSpPr>
        <p:spPr bwMode="auto">
          <a:xfrm>
            <a:off x="4139952" y="5123042"/>
            <a:ext cx="40170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1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 Найденные поправочные коэффициенты для амплитуд волн, регистрируемых различными ПАЭ.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7264" y="2147877"/>
            <a:ext cx="4504975" cy="4515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76456" y="6488113"/>
            <a:ext cx="4675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1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-32614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4-ступенчатый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уточнения механизма источника АЭ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7025" y="334661"/>
            <a:ext cx="8843203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вариаций углов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осей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исключении из расчетов механизмов источников АЭ одного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ПАЭ.</a:t>
            </a:r>
          </a:p>
          <a:p>
            <a:pPr algn="just" eaLnBrk="1" hangingPunct="1">
              <a:lnSpc>
                <a:spcPct val="130000"/>
              </a:lnSpc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Критерий: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5 определений положения осей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 должны находиться в секторе ±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из углов.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-1764704" y="1804247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Times New Roman" pitchFamily="18" charset="0"/>
                <a:cs typeface="Times New Roman" pitchFamily="18" charset="0"/>
              </a:rPr>
              <a:t>P-axis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31702"/>
            <a:ext cx="2088232" cy="21542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212997"/>
            <a:ext cx="2188432" cy="21691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54999" y="182395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T-axis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385198"/>
            <a:ext cx="2088232" cy="20471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4382149"/>
            <a:ext cx="2188432" cy="2188432"/>
          </a:xfrm>
          <a:prstGeom prst="rect">
            <a:avLst/>
          </a:prstGeom>
        </p:spPr>
      </p:pic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3054999" y="3138960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Удовлетворяет критерию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3275855" y="5107033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удовлетворяет критерию!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4579623" y="5941202"/>
            <a:ext cx="36956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Итого событий АЭ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– 557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69888" y="-69850"/>
            <a:ext cx="8604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/>
              <a:t>План доклада</a:t>
            </a:r>
            <a:endParaRPr lang="ru-RU" alt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83638" y="6488113"/>
            <a:ext cx="360362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323850" y="836712"/>
            <a:ext cx="8208963" cy="389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indent="360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alt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Тензор сейсмического момента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Решение задач подготовительного этапа работы</a:t>
            </a:r>
          </a:p>
          <a:p>
            <a:pPr algn="just" eaLnBrk="1" hangingPunct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Постановка эксперимента</a:t>
            </a:r>
          </a:p>
          <a:p>
            <a:pPr algn="just" eaLnBrk="1" hangingPunct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Алгоритм уточнения и отбраковки решений механизмов событий АЭ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en-US" alt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76456" y="6488113"/>
            <a:ext cx="4675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-32614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4-ступенчатый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уточнения механизма источника АЭ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7025" y="400110"/>
            <a:ext cx="8843203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вариаций углов простирания и падения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нодальных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плоскостей при исключении из расчетов механизмов источников АЭ одного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ПАЭ.</a:t>
            </a:r>
          </a:p>
          <a:p>
            <a:pPr algn="just" eaLnBrk="1" hangingPunct="1">
              <a:lnSpc>
                <a:spcPct val="130000"/>
              </a:lnSpc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Критерий: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5 определений пар углов должны находиться в секторе ±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55532"/>
            <a:ext cx="2520280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55532"/>
            <a:ext cx="2520280" cy="25202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55532"/>
            <a:ext cx="2448272" cy="2448272"/>
          </a:xfrm>
          <a:prstGeom prst="rect">
            <a:avLst/>
          </a:prstGeom>
        </p:spPr>
      </p:pic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179016" y="4848534"/>
            <a:ext cx="8424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Рис. 20.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Стереограммы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механизмов источников АЭ (проекция на нижнюю полусферу), удовлетворяющие заданному критерию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6135936" y="1866161"/>
            <a:ext cx="2056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# 6769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323528" y="1873495"/>
            <a:ext cx="2056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# 1649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3363628" y="1873495"/>
            <a:ext cx="2056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# 1649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79016" y="5728145"/>
            <a:ext cx="8843203" cy="4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Этап: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преобладающих решений механизмов источника АЭ.</a:t>
            </a:r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5456297" y="5411450"/>
            <a:ext cx="36956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Итого событий АЭ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377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76456" y="6488113"/>
            <a:ext cx="4675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7938" y="-50497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Итоговые механизмы источников АЭ</a:t>
            </a:r>
            <a:endParaRPr lang="ru-RU" altLang="ru-RU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4" r="19581"/>
          <a:stretch/>
        </p:blipFill>
        <p:spPr>
          <a:xfrm>
            <a:off x="1835696" y="522627"/>
            <a:ext cx="5833925" cy="5146803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351594" y="5751310"/>
            <a:ext cx="8424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Рис. 21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Диаграмма Хадсона с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итоговым решением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задачи определения механизмов источников АЭ.</a:t>
            </a:r>
          </a:p>
        </p:txBody>
      </p:sp>
    </p:spTree>
    <p:extLst>
      <p:ext uri="{BB962C8B-B14F-4D97-AF65-F5344CB8AC3E}">
        <p14:creationId xmlns:p14="http://schemas.microsoft.com/office/powerpoint/2010/main" val="29488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81483" y="6488113"/>
            <a:ext cx="4625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-7938" y="-50497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Итоговые механизмы источников АЭ</a:t>
            </a:r>
            <a:endParaRPr lang="ru-RU" altLang="ru-RU" sz="2000" b="1" dirty="0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140983" y="3049796"/>
            <a:ext cx="4404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23. Распределение относительных величин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компонент найденных решений.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" y="582301"/>
            <a:ext cx="4499979" cy="2375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01" y="563291"/>
            <a:ext cx="4500166" cy="2376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" y="3799569"/>
            <a:ext cx="4500167" cy="2376000"/>
          </a:xfrm>
          <a:prstGeom prst="rect">
            <a:avLst/>
          </a:prstGeom>
        </p:spPr>
      </p:pic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4577230" y="3049796"/>
            <a:ext cx="4404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2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 Распределение относительных величин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компонент найденных решений.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4567774" y="4732481"/>
            <a:ext cx="4404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2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 Распределение относительных величин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CLVD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компонент найденных решений.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81483" y="6488113"/>
            <a:ext cx="4625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-7938" y="-50497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Итоговые механизмы источников АЭ</a:t>
            </a:r>
            <a:endParaRPr lang="ru-RU" altLang="ru-RU" sz="20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5" y="3795940"/>
            <a:ext cx="4375335" cy="23100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2" r="13373" b="3121"/>
          <a:stretch/>
        </p:blipFill>
        <p:spPr>
          <a:xfrm>
            <a:off x="899592" y="572436"/>
            <a:ext cx="2448272" cy="24406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-1" r="12920" b="2591"/>
          <a:stretch/>
        </p:blipFill>
        <p:spPr>
          <a:xfrm>
            <a:off x="5580112" y="572437"/>
            <a:ext cx="2455782" cy="2440698"/>
          </a:xfrm>
          <a:prstGeom prst="rect">
            <a:avLst/>
          </a:prstGeom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4465" y="3048423"/>
            <a:ext cx="4305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6. Распределение углов простирания для одной из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нодальных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плоскостей.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655040" y="3049796"/>
            <a:ext cx="4305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7. Распределение углов погружения для одной из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нодальных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плоскостей.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4655040" y="4689376"/>
            <a:ext cx="4305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 Распределение направлений подвижки для одной из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нодальных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плоскостей.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76456" y="6488113"/>
            <a:ext cx="4675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-7938" y="-50497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Итоговые механизмы источников АЭ</a:t>
            </a:r>
            <a:endParaRPr lang="ru-RU" alt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34" y="575597"/>
            <a:ext cx="5904656" cy="3117544"/>
          </a:xfrm>
          <a:prstGeom prst="rect">
            <a:avLst/>
          </a:prstGeom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36513"/>
              </p:ext>
            </p:extLst>
          </p:nvPr>
        </p:nvGraphicFramePr>
        <p:xfrm>
          <a:off x="394179" y="4513645"/>
          <a:ext cx="7705726" cy="1973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724"/>
                <a:gridCol w="2809049"/>
                <a:gridCol w="3959953"/>
              </a:tblGrid>
              <a:tr h="432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источника АЭ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 anchor="ctr"/>
                </a:tc>
              </a:tr>
              <a:tr h="4894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&gt; 60%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Трещина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сдвига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мода 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</a:tr>
              <a:tr h="54737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&lt; 40%,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CLVD+ISO&gt;60%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Трещина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отрыва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мода 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I)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&lt; 60%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Трещина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смешанного типа (мода 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I+II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</a:tr>
            </a:tbl>
          </a:graphicData>
        </a:graphic>
      </p:graphicFrame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323528" y="4172044"/>
            <a:ext cx="4897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АЭ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409020" y="3748669"/>
            <a:ext cx="83259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9. Изменение количества источников АЭ различных типов с течением времени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76456" y="6488113"/>
            <a:ext cx="4675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2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61937" y="-25926"/>
            <a:ext cx="8521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Выводы</a:t>
            </a:r>
            <a:endParaRPr lang="ru-RU" altLang="ru-RU" sz="2000" b="1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9184" y="620688"/>
            <a:ext cx="830325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Проведена серия экспериментов по трехточечному изгибу образцов мрамора месторождения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Коелга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регистрацией акустической эмиссии антенной из восьми датчиков. В результате проведенных экспериментов показано, что возникающие трещины характеризуются нецентральным расположением относительно точки приложения нагрузки и сложной геометрией (существенно отличающейся от плоской). </a:t>
            </a:r>
          </a:p>
          <a:p>
            <a:pPr marL="457200" indent="-457200" algn="just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Проведена программная реализация алгоритма восстановления компонент тензора сейсмического момента (в абсолютных величинах) для трехмерного случая (произвольного расположения источников акустической эмиссии в трехмерном пространстве). Разработанный программный комплекс базируется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протестированных и отлаженных алгоритмах: трехмерной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локации источников акустической эмиссии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USBM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метод)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двухстадийным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уточнением решения, процедуре определения момента вступления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-волны с использованием классического информационного критерия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Акайке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процедуре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деконволюции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волновой формы для определения амплитуды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-волны. </a:t>
            </a: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Предложен 4-ступенчатый алгоритм уточнения механизмов источников АЭ, основанный на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гибридном алгоритме инверсии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тензора сейсмического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момента, проверки устойчивости решения для Р, Т осей и углов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нодальных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плоскостей при исключении из расчетов одного из ПАЭ.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результате анализа и уточнения механизмов АЭ показано, что при трех-точечном изгибе мрамора преобладают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сдиговые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трещины и трещины смешанного типа. Полученные распределения событий АЭ по углам простирания, погружения и направления подвижки качественно соответствуют геометрии магистральной трещины.</a:t>
            </a:r>
          </a:p>
        </p:txBody>
      </p:sp>
    </p:spTree>
    <p:extLst>
      <p:ext uri="{BB962C8B-B14F-4D97-AF65-F5344CB8AC3E}">
        <p14:creationId xmlns:p14="http://schemas.microsoft.com/office/powerpoint/2010/main" val="12026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75688" y="6488113"/>
            <a:ext cx="468312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31</a:t>
            </a:r>
          </a:p>
        </p:txBody>
      </p:sp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882650" y="2627313"/>
            <a:ext cx="7361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СПАСИБО ЗА ВНИМАНИЕ !!!</a:t>
            </a:r>
            <a:endParaRPr lang="en-US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8" descr="DSC_49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1547813" y="2859088"/>
            <a:ext cx="655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</a:rPr>
              <a:t>СПАСИБО ЗА ВНИМАНИЕ!!</a:t>
            </a:r>
            <a:r>
              <a:rPr lang="ru-RU" altLang="ru-RU" sz="32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69888" y="-54799"/>
            <a:ext cx="860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Введение</a:t>
            </a:r>
            <a:endParaRPr lang="ru-RU" alt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83638" y="6488113"/>
            <a:ext cx="360362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22171" y="345311"/>
            <a:ext cx="86996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en-US" sz="1600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Влияние слабого электрического поля на процесс трещинообразования при одноосном сжатии гранита по данным акустической эмиссии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4498" r="6787"/>
          <a:stretch/>
        </p:blipFill>
        <p:spPr bwMode="auto">
          <a:xfrm>
            <a:off x="4962098" y="925327"/>
            <a:ext cx="3870403" cy="217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3" y="958186"/>
            <a:ext cx="4383034" cy="206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t="4345" r="12571" b="4361"/>
          <a:stretch/>
        </p:blipFill>
        <p:spPr bwMode="auto">
          <a:xfrm>
            <a:off x="439666" y="3601602"/>
            <a:ext cx="1273491" cy="275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04294" y="3078382"/>
            <a:ext cx="4558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Рис.1. </a:t>
            </a:r>
            <a:r>
              <a:rPr lang="ru-RU" altLang="ru-RU" sz="1400" dirty="0">
                <a:latin typeface="Times New Roman Cyr" pitchFamily="18" charset="0"/>
              </a:rPr>
              <a:t>Зависимость медианной частоты импульсов АЭ от частоты максимума спектра.</a:t>
            </a:r>
            <a:endParaRPr lang="en-US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4614881" y="3084691"/>
            <a:ext cx="4558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Рис.2. </a:t>
            </a:r>
            <a:r>
              <a:rPr lang="ru-RU" altLang="ru-RU" sz="1400" dirty="0" smtClean="0">
                <a:latin typeface="Times New Roman Cyr" pitchFamily="18" charset="0"/>
              </a:rPr>
              <a:t>Изменение относительного количества импульсов в кластерах импульсов АЭ при слабом воздействии</a:t>
            </a:r>
            <a:endParaRPr lang="en-US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4662585" y="5442489"/>
            <a:ext cx="43702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Пространственное расположение источников импульсов акустической эмиссии, зарегистрированной в течение всего эксперимента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случае непрерывного воздействия. </a:t>
            </a: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59" y="3606620"/>
            <a:ext cx="1206321" cy="27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64" y="3606928"/>
            <a:ext cx="1205598" cy="278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46" y="3676854"/>
            <a:ext cx="1497496" cy="155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2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783638" y="6488113"/>
            <a:ext cx="360362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9888" y="-54799"/>
            <a:ext cx="860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Введение</a:t>
            </a:r>
            <a:endParaRPr lang="ru-RU" altLang="ru-RU" sz="2000" b="1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22171" y="345311"/>
            <a:ext cx="86996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Пространственно-временные вариации акустической эмиссии в деформируемом граните при различных режимах </a:t>
            </a:r>
            <a:r>
              <a:rPr lang="ru-RU" altLang="ru-RU" sz="160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вибровоздействия</a:t>
            </a:r>
            <a:endParaRPr lang="ru-RU" altLang="ru-RU" sz="1600" b="1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54" y="961511"/>
            <a:ext cx="5386288" cy="239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685801" y="3338731"/>
            <a:ext cx="8097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событий АЭ по кластерам в плоскости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Ra-</a:t>
            </a:r>
            <a:r>
              <a:rPr lang="en-US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Fmax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642010"/>
            <a:ext cx="5760640" cy="255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4"/>
          <p:cNvSpPr>
            <a:spLocks noChangeArrowheads="1"/>
          </p:cNvSpPr>
          <p:nvPr/>
        </p:nvSpPr>
        <p:spPr bwMode="auto">
          <a:xfrm>
            <a:off x="789791" y="6212903"/>
            <a:ext cx="8097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событий АЭ по кластерам в плоскости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Ra-</a:t>
            </a:r>
            <a:r>
              <a:rPr lang="en-US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Fgrav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783638" y="6488113"/>
            <a:ext cx="360362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5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9888" y="-54799"/>
            <a:ext cx="860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Введение</a:t>
            </a:r>
            <a:endParaRPr lang="ru-RU" altLang="ru-RU" sz="2000" b="1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22171" y="345311"/>
            <a:ext cx="86996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Пространственно-временные вариации акустической эмиссии в деформируемом граните при различных режимах </a:t>
            </a:r>
            <a:r>
              <a:rPr lang="ru-RU" altLang="ru-RU" sz="160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вибровоздействия</a:t>
            </a:r>
            <a:endParaRPr lang="ru-RU" altLang="ru-RU" sz="1600" b="1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04150" y="3680433"/>
            <a:ext cx="8353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atin typeface="Arial" panose="020B0604020202020204" pitchFamily="34" charset="0"/>
              </a:rPr>
              <a:t>Нормативный документ:</a:t>
            </a:r>
            <a:r>
              <a:rPr lang="en-US" altLang="ru-RU" sz="1400" b="1" i="1" dirty="0">
                <a:latin typeface="Arial" panose="020B0604020202020204" pitchFamily="34" charset="0"/>
              </a:rPr>
              <a:t> JCMS-III B5706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r="2762" b="9413"/>
          <a:stretch>
            <a:fillRect/>
          </a:stretch>
        </p:blipFill>
        <p:spPr bwMode="auto">
          <a:xfrm>
            <a:off x="4758679" y="3646540"/>
            <a:ext cx="3063515" cy="250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37" y="976850"/>
            <a:ext cx="5949176" cy="255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95835" y="3990191"/>
            <a:ext cx="38274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 i="1" dirty="0">
                <a:latin typeface="Arial" panose="020B0604020202020204" pitchFamily="34" charset="0"/>
              </a:rPr>
              <a:t>RA = rise time / maximum amplitude, [</a:t>
            </a:r>
            <a:r>
              <a:rPr lang="en-US" altLang="ru-RU" sz="1400" b="1" i="1" dirty="0" err="1">
                <a:latin typeface="Arial" panose="020B0604020202020204" pitchFamily="34" charset="0"/>
              </a:rPr>
              <a:t>ms</a:t>
            </a:r>
            <a:r>
              <a:rPr lang="en-US" altLang="ru-RU" sz="1400" b="1" i="1" dirty="0">
                <a:latin typeface="Arial" panose="020B0604020202020204" pitchFamily="34" charset="0"/>
              </a:rPr>
              <a:t>/V];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400" b="1" i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 i="1" dirty="0">
                <a:latin typeface="Arial" panose="020B0604020202020204" pitchFamily="34" charset="0"/>
              </a:rPr>
              <a:t>AF = count / duration time, [kHz];</a:t>
            </a:r>
            <a:endParaRPr lang="ru-RU" altLang="ru-RU" sz="1400" b="1" i="1" dirty="0">
              <a:latin typeface="Arial" panose="020B0604020202020204" pitchFamily="34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4150" y="4947641"/>
            <a:ext cx="4321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Ono K. Application Of Acoustic Emission For Structure Diagnosis //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Diagnostyka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diagnostics and structural health monitoring. 2011. V. 2. N. 58.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3-18.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Ohtsu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Isoda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T., </a:t>
            </a: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Tomoda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Y. Acoustic emission techniques standardized for concrete structures // J. Acoustic Emission. 2007. V. 25. P. 21-32.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783638" y="6488113"/>
            <a:ext cx="360362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9888" y="-54799"/>
            <a:ext cx="860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Введение</a:t>
            </a:r>
            <a:endParaRPr lang="ru-RU" altLang="ru-RU" sz="2000" b="1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22171" y="345311"/>
            <a:ext cx="86996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Пространственно-временные вариации акустической эмиссии в деформируемом граните при различных режимах </a:t>
            </a:r>
            <a:r>
              <a:rPr lang="ru-RU" altLang="ru-RU" sz="1600" b="1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вибровоздействия</a:t>
            </a:r>
            <a:endParaRPr lang="ru-RU" altLang="ru-RU" sz="1600" b="1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674943" y="3622873"/>
            <a:ext cx="8097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1400" dirty="0">
                <a:latin typeface="Times New Roman Cyr" panose="02020603050405020304" pitchFamily="18" charset="0"/>
              </a:rPr>
              <a:t>Разделение событий АЭ по кластерам в плоскости </a:t>
            </a:r>
            <a:r>
              <a:rPr lang="en-US" altLang="ru-RU" sz="1400" dirty="0" err="1">
                <a:latin typeface="Times New Roman Cyr" panose="02020603050405020304" pitchFamily="18" charset="0"/>
              </a:rPr>
              <a:t>Faver</a:t>
            </a:r>
            <a:r>
              <a:rPr lang="en-US" altLang="ru-RU" sz="1400" dirty="0">
                <a:latin typeface="Times New Roman Cyr" panose="02020603050405020304" pitchFamily="18" charset="0"/>
              </a:rPr>
              <a:t>/Ra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62049"/>
              </p:ext>
            </p:extLst>
          </p:nvPr>
        </p:nvGraphicFramePr>
        <p:xfrm>
          <a:off x="322171" y="4275426"/>
          <a:ext cx="7705725" cy="2101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724"/>
                <a:gridCol w="6769001"/>
              </a:tblGrid>
              <a:tr h="432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кластера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Параметрические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признаки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3" marB="45713" anchor="ctr"/>
                </a:tc>
              </a:tr>
              <a:tr h="48944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Высокочастотные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события с широким диапазоном по энергии, источники – преимущественно трещины нормального отрыва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</a:tr>
              <a:tr h="54737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Низкочастотные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события с широким диапазоном по энергии, источники – преимущественно трещины нормального отрыва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Слабо- и среднее-энергетические события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источники – преимущественно трещины сдвига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07" marB="45707"/>
                </a:tc>
              </a:tr>
            </a:tbl>
          </a:graphicData>
        </a:graphic>
      </p:graphicFrame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251520" y="3933825"/>
            <a:ext cx="4897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найденных кластеров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04" y="1004883"/>
            <a:ext cx="5544616" cy="25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783638" y="6488113"/>
            <a:ext cx="360362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69888" y="404664"/>
            <a:ext cx="8316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механизмы источников акустической эмиссии,  инициируемых воздействием слабых физических полей???</a:t>
            </a:r>
            <a:endParaRPr lang="en-US" alt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9888" y="-54799"/>
            <a:ext cx="860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Введение</a:t>
            </a:r>
            <a:endParaRPr lang="ru-RU" altLang="ru-RU" sz="2000" b="1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2220" y="1456153"/>
            <a:ext cx="9003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Тензор сейсмического момента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585345"/>
              </p:ext>
            </p:extLst>
          </p:nvPr>
        </p:nvGraphicFramePr>
        <p:xfrm>
          <a:off x="3122613" y="1833872"/>
          <a:ext cx="3098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5" name="Equation" r:id="rId4" imgW="3098520" imgH="761760" progId="Equation.DSMT4">
                  <p:embed/>
                </p:oleObj>
              </mc:Choice>
              <mc:Fallback>
                <p:oleObj name="Equation" r:id="rId4" imgW="30985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2613" y="1833872"/>
                        <a:ext cx="3098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31" y="2812333"/>
            <a:ext cx="3672408" cy="3249919"/>
          </a:xfrm>
          <a:prstGeom prst="rect">
            <a:avLst/>
          </a:prstGeom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080164" y="1999019"/>
            <a:ext cx="1141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977" y="2812333"/>
            <a:ext cx="3410908" cy="3252507"/>
          </a:xfrm>
          <a:prstGeom prst="rect">
            <a:avLst/>
          </a:prstGeom>
        </p:spPr>
      </p:pic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-1853183" y="6101092"/>
            <a:ext cx="8097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dirty="0" smtClean="0">
                <a:latin typeface="Times New Roman Cyr" panose="02020603050405020304" pitchFamily="18" charset="0"/>
              </a:rPr>
              <a:t>Генерация упругих волн одиночной трещиной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4501843" y="6028588"/>
            <a:ext cx="4297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altLang="ru-RU" sz="1400" dirty="0" smtClean="0">
                <a:latin typeface="Times New Roman Cyr" panose="02020603050405020304" pitchFamily="18" charset="0"/>
              </a:rPr>
              <a:t>Девять пар сил для описания силового эквивалента произвольно ориентированного разрыва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251520" y="1123499"/>
            <a:ext cx="9505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None/>
            </a:pPr>
            <a:r>
              <a:rPr lang="en-US" sz="1400" dirty="0" smtClean="0">
                <a:latin typeface="Times New Roman Cyr" panose="02020603050405020304" pitchFamily="18" charset="0"/>
              </a:rPr>
              <a:t>Aki K</a:t>
            </a:r>
            <a:r>
              <a:rPr lang="en-US" sz="1400" dirty="0">
                <a:latin typeface="Times New Roman Cyr" panose="02020603050405020304" pitchFamily="18" charset="0"/>
              </a:rPr>
              <a:t>., </a:t>
            </a:r>
            <a:r>
              <a:rPr lang="en-US" sz="1400" dirty="0" smtClean="0">
                <a:latin typeface="Times New Roman Cyr" panose="02020603050405020304" pitchFamily="18" charset="0"/>
              </a:rPr>
              <a:t>P.G</a:t>
            </a:r>
            <a:r>
              <a:rPr lang="en-US" sz="1400" dirty="0">
                <a:latin typeface="Times New Roman Cyr" panose="02020603050405020304" pitchFamily="18" charset="0"/>
              </a:rPr>
              <a:t>. </a:t>
            </a:r>
            <a:r>
              <a:rPr lang="en-US" sz="1400" dirty="0" smtClean="0">
                <a:latin typeface="Times New Roman Cyr" panose="02020603050405020304" pitchFamily="18" charset="0"/>
              </a:rPr>
              <a:t>Richards Quantitative seismology: Theory and Methods</a:t>
            </a:r>
            <a:r>
              <a:rPr lang="en-US" sz="1400" dirty="0">
                <a:latin typeface="Times New Roman Cyr" panose="02020603050405020304" pitchFamily="18" charset="0"/>
              </a:rPr>
              <a:t>, </a:t>
            </a:r>
            <a:r>
              <a:rPr lang="en-US" sz="1400" dirty="0" smtClean="0">
                <a:latin typeface="Times New Roman Cyr" panose="02020603050405020304" pitchFamily="18" charset="0"/>
              </a:rPr>
              <a:t>Vols</a:t>
            </a:r>
            <a:r>
              <a:rPr lang="en-US" sz="1400" dirty="0">
                <a:latin typeface="Times New Roman Cyr" panose="02020603050405020304" pitchFamily="18" charset="0"/>
              </a:rPr>
              <a:t>. I and II, W. H. Freeman, New York, 1980.</a:t>
            </a:r>
            <a:endParaRPr lang="ru-RU" sz="1400" dirty="0">
              <a:latin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783638" y="6488113"/>
            <a:ext cx="360362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9888" y="-54799"/>
            <a:ext cx="860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Тензор </a:t>
            </a:r>
            <a:r>
              <a:rPr lang="ru-RU" altLang="ru-RU" sz="2000" b="1" dirty="0"/>
              <a:t>сейсмического </a:t>
            </a:r>
            <a:r>
              <a:rPr lang="ru-RU" altLang="ru-RU" sz="2000" b="1" dirty="0" smtClean="0"/>
              <a:t>момента</a:t>
            </a:r>
            <a:endParaRPr lang="ru-RU" altLang="ru-RU" sz="2000" b="1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583247"/>
              </p:ext>
            </p:extLst>
          </p:nvPr>
        </p:nvGraphicFramePr>
        <p:xfrm>
          <a:off x="2599060" y="1008292"/>
          <a:ext cx="313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0" name="Equation" r:id="rId4" imgW="3136680" imgH="291960" progId="Equation.DSMT4">
                  <p:embed/>
                </p:oleObj>
              </mc:Choice>
              <mc:Fallback>
                <p:oleObj name="Equation" r:id="rId4" imgW="3136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9060" y="1008292"/>
                        <a:ext cx="3136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012160" y="994897"/>
            <a:ext cx="11411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16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62220" y="476672"/>
            <a:ext cx="9003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Декомпозиция тензора сейсмического момента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5" name="Picture 5" descr="https://www.ndt.net/article/ndtce03/papers/p008/equ7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8"/>
          <a:stretch/>
        </p:blipFill>
        <p:spPr bwMode="auto">
          <a:xfrm>
            <a:off x="728476" y="1621565"/>
            <a:ext cx="8024002" cy="43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938" y="6665913"/>
            <a:ext cx="9144001" cy="188912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  <a:effectLst>
            <a:outerShdw blurRad="76200" dist="38100" sx="127000" sy="127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783638" y="6488113"/>
            <a:ext cx="360362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9888" y="-54799"/>
            <a:ext cx="860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/>
              <a:t>Анализ механизмов источников АЭ</a:t>
            </a:r>
            <a:endParaRPr lang="ru-RU" altLang="ru-RU" sz="2000" b="1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27835" y="523111"/>
            <a:ext cx="9003684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программно-аппаратная реализация метода восстановления компонент тензора сейсмического момента событий акустической эмиссии и его апробация на модельном эксперименте.</a:t>
            </a:r>
          </a:p>
          <a:p>
            <a:pPr>
              <a:lnSpc>
                <a:spcPct val="130000"/>
              </a:lnSpc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подготовительного этапа работы:</a:t>
            </a:r>
          </a:p>
          <a:p>
            <a:pPr marL="10287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прецизионное определение времени вступления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волны;</a:t>
            </a:r>
          </a:p>
          <a:p>
            <a:pPr marL="10287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локация источников акустической эмиссии;</a:t>
            </a:r>
          </a:p>
          <a:p>
            <a:pPr marL="10287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калибровка преобразователей акустической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эмисссии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28700" lvl="1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этапа работы: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реализация алгоритма восстановления тензора сейсмического момента;</a:t>
            </a:r>
          </a:p>
          <a:p>
            <a:pPr marL="10287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алгоритмов уточнения механизма источника АЭ и выбраковки неустойчивый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решений;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разработанного подхода на модельном эксперименте.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22463</TotalTime>
  <Words>1839</Words>
  <Application>Microsoft Office PowerPoint</Application>
  <PresentationFormat>Экран (4:3)</PresentationFormat>
  <Paragraphs>204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Times New Roman</vt:lpstr>
      <vt:lpstr>Times New Roman Cyr</vt:lpstr>
      <vt:lpstr>Wingdings</vt:lpstr>
      <vt:lpstr>Wingdings 2</vt:lpstr>
      <vt:lpstr>Diseño predeterminado</vt:lpstr>
      <vt:lpstr>Equation</vt:lpstr>
      <vt:lpstr>Определение тензора сейсмического момента событий акустической эмиссии при трехточечном изгибе мрамора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Иван Пантелеев</cp:lastModifiedBy>
  <cp:revision>1226</cp:revision>
  <dcterms:created xsi:type="dcterms:W3CDTF">2010-05-23T14:28:12Z</dcterms:created>
  <dcterms:modified xsi:type="dcterms:W3CDTF">2019-06-06T05:19:04Z</dcterms:modified>
</cp:coreProperties>
</file>