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Default Extension="bin" ContentType="application/vnd.openxmlformats-officedocument.oleObject"/>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10.xml" ContentType="application/vnd.openxmlformats-officedocument.presentationml.slideLayout+xml"/>
  <Default Extension="vml" ContentType="application/vnd.openxmlformats-officedocument.vmlDrawing"/>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Default Extension="wmf" ContentType="image/x-wmf"/>
  <Default Extension="xls" ContentType="application/vnd.ms-excel"/>
  <Default Extension="rels" ContentType="application/vnd.openxmlformats-package.relationship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48" r:id="rId1"/>
  </p:sldMasterIdLst>
  <p:notesMasterIdLst>
    <p:notesMasterId r:id="rId76"/>
  </p:notesMasterIdLst>
  <p:sldIdLst>
    <p:sldId id="286" r:id="rId2"/>
    <p:sldId id="345" r:id="rId3"/>
    <p:sldId id="257" r:id="rId4"/>
    <p:sldId id="310" r:id="rId5"/>
    <p:sldId id="261" r:id="rId6"/>
    <p:sldId id="260" r:id="rId7"/>
    <p:sldId id="311" r:id="rId8"/>
    <p:sldId id="297" r:id="rId9"/>
    <p:sldId id="346" r:id="rId10"/>
    <p:sldId id="353" r:id="rId11"/>
    <p:sldId id="351" r:id="rId12"/>
    <p:sldId id="354" r:id="rId13"/>
    <p:sldId id="357" r:id="rId14"/>
    <p:sldId id="347" r:id="rId15"/>
    <p:sldId id="364" r:id="rId16"/>
    <p:sldId id="352" r:id="rId17"/>
    <p:sldId id="362" r:id="rId18"/>
    <p:sldId id="361" r:id="rId19"/>
    <p:sldId id="358" r:id="rId20"/>
    <p:sldId id="270" r:id="rId21"/>
    <p:sldId id="271" r:id="rId22"/>
    <p:sldId id="272" r:id="rId23"/>
    <p:sldId id="273" r:id="rId24"/>
    <p:sldId id="274" r:id="rId25"/>
    <p:sldId id="262" r:id="rId26"/>
    <p:sldId id="263" r:id="rId27"/>
    <p:sldId id="264" r:id="rId28"/>
    <p:sldId id="265" r:id="rId29"/>
    <p:sldId id="266" r:id="rId30"/>
    <p:sldId id="360" r:id="rId31"/>
    <p:sldId id="348" r:id="rId32"/>
    <p:sldId id="349" r:id="rId33"/>
    <p:sldId id="268" r:id="rId34"/>
    <p:sldId id="277" r:id="rId35"/>
    <p:sldId id="278" r:id="rId36"/>
    <p:sldId id="290" r:id="rId37"/>
    <p:sldId id="366" r:id="rId38"/>
    <p:sldId id="359" r:id="rId39"/>
    <p:sldId id="280" r:id="rId40"/>
    <p:sldId id="301" r:id="rId41"/>
    <p:sldId id="356" r:id="rId42"/>
    <p:sldId id="365" r:id="rId43"/>
    <p:sldId id="355" r:id="rId44"/>
    <p:sldId id="308" r:id="rId45"/>
    <p:sldId id="307" r:id="rId46"/>
    <p:sldId id="306" r:id="rId47"/>
    <p:sldId id="305" r:id="rId48"/>
    <p:sldId id="304" r:id="rId49"/>
    <p:sldId id="303" r:id="rId50"/>
    <p:sldId id="302" r:id="rId51"/>
    <p:sldId id="309" r:id="rId52"/>
    <p:sldId id="318" r:id="rId53"/>
    <p:sldId id="319" r:id="rId54"/>
    <p:sldId id="320" r:id="rId55"/>
    <p:sldId id="322" r:id="rId56"/>
    <p:sldId id="323" r:id="rId57"/>
    <p:sldId id="326" r:id="rId58"/>
    <p:sldId id="327" r:id="rId59"/>
    <p:sldId id="328" r:id="rId60"/>
    <p:sldId id="329" r:id="rId61"/>
    <p:sldId id="330" r:id="rId62"/>
    <p:sldId id="331" r:id="rId63"/>
    <p:sldId id="332" r:id="rId64"/>
    <p:sldId id="334" r:id="rId65"/>
    <p:sldId id="335" r:id="rId66"/>
    <p:sldId id="336" r:id="rId67"/>
    <p:sldId id="337" r:id="rId68"/>
    <p:sldId id="338" r:id="rId69"/>
    <p:sldId id="339" r:id="rId70"/>
    <p:sldId id="340" r:id="rId71"/>
    <p:sldId id="341" r:id="rId72"/>
    <p:sldId id="342" r:id="rId73"/>
    <p:sldId id="343" r:id="rId74"/>
    <p:sldId id="344" r:id="rId75"/>
  </p:sldIdLst>
  <p:sldSz cx="9144000" cy="6858000" type="screen4x3"/>
  <p:notesSz cx="6858000" cy="9144000"/>
  <p:defaultTextStyle>
    <a:defPPr>
      <a:defRPr lang="ru-RU"/>
    </a:defPPr>
    <a:lvl1pPr algn="l" rtl="0" fontAlgn="base">
      <a:spcBef>
        <a:spcPct val="0"/>
      </a:spcBef>
      <a:spcAft>
        <a:spcPct val="0"/>
      </a:spcAft>
      <a:defRPr kern="1200">
        <a:solidFill>
          <a:schemeClr val="tx1"/>
        </a:solidFill>
        <a:latin typeface="Arial" pitchFamily="34" charset="0"/>
        <a:ea typeface="+mn-ea"/>
        <a:cs typeface="Arial" pitchFamily="34" charset="0"/>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843" autoAdjust="0"/>
    <p:restoredTop sz="94660"/>
  </p:normalViewPr>
  <p:slideViewPr>
    <p:cSldViewPr>
      <p:cViewPr varScale="1">
        <p:scale>
          <a:sx n="68" d="100"/>
          <a:sy n="68" d="100"/>
        </p:scale>
        <p:origin x="-570" y="-96"/>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5.w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68.w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69.w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70.w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71.w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72.wmf"/></Relationships>
</file>

<file path=ppt/drawings/_rels/vmlDrawing15.vml.rels><?xml version="1.0" encoding="UTF-8" standalone="yes"?>
<Relationships xmlns="http://schemas.openxmlformats.org/package/2006/relationships"><Relationship Id="rId3" Type="http://schemas.openxmlformats.org/officeDocument/2006/relationships/image" Target="../media/image78.wmf"/><Relationship Id="rId2" Type="http://schemas.openxmlformats.org/officeDocument/2006/relationships/image" Target="../media/image77.wmf"/><Relationship Id="rId1" Type="http://schemas.openxmlformats.org/officeDocument/2006/relationships/image" Target="../media/image76.wmf"/></Relationships>
</file>

<file path=ppt/drawings/_rels/vmlDrawing16.vml.rels><?xml version="1.0" encoding="UTF-8" standalone="yes"?>
<Relationships xmlns="http://schemas.openxmlformats.org/package/2006/relationships"><Relationship Id="rId2" Type="http://schemas.openxmlformats.org/officeDocument/2006/relationships/image" Target="../media/image80.wmf"/><Relationship Id="rId1" Type="http://schemas.openxmlformats.org/officeDocument/2006/relationships/image" Target="../media/image79.wmf"/></Relationships>
</file>

<file path=ppt/drawings/_rels/vmlDrawing17.vml.rels><?xml version="1.0" encoding="UTF-8" standalone="yes"?>
<Relationships xmlns="http://schemas.openxmlformats.org/package/2006/relationships"><Relationship Id="rId2" Type="http://schemas.openxmlformats.org/officeDocument/2006/relationships/image" Target="../media/image83.wmf"/><Relationship Id="rId1" Type="http://schemas.openxmlformats.org/officeDocument/2006/relationships/image" Target="../media/image82.wmf"/></Relationships>
</file>

<file path=ppt/drawings/_rels/vmlDrawing18.vml.rels><?xml version="1.0" encoding="UTF-8" standalone="yes"?>
<Relationships xmlns="http://schemas.openxmlformats.org/package/2006/relationships"><Relationship Id="rId3" Type="http://schemas.openxmlformats.org/officeDocument/2006/relationships/image" Target="../media/image112.wmf"/><Relationship Id="rId2" Type="http://schemas.openxmlformats.org/officeDocument/2006/relationships/image" Target="../media/image111.wmf"/><Relationship Id="rId1" Type="http://schemas.openxmlformats.org/officeDocument/2006/relationships/image" Target="../media/image110.w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15.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24.wmf"/><Relationship Id="rId2" Type="http://schemas.openxmlformats.org/officeDocument/2006/relationships/image" Target="../media/image23.wmf"/><Relationship Id="rId1" Type="http://schemas.openxmlformats.org/officeDocument/2006/relationships/image" Target="../media/image22.wmf"/><Relationship Id="rId5" Type="http://schemas.openxmlformats.org/officeDocument/2006/relationships/image" Target="../media/image26.wmf"/><Relationship Id="rId4" Type="http://schemas.openxmlformats.org/officeDocument/2006/relationships/image" Target="../media/image25.w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72.wmf"/></Relationships>
</file>

<file path=ppt/drawings/_rels/vmlDrawing21.vml.rels><?xml version="1.0" encoding="UTF-8" standalone="yes"?>
<Relationships xmlns="http://schemas.openxmlformats.org/package/2006/relationships"><Relationship Id="rId2" Type="http://schemas.openxmlformats.org/officeDocument/2006/relationships/image" Target="../media/image80.wmf"/><Relationship Id="rId1" Type="http://schemas.openxmlformats.org/officeDocument/2006/relationships/image" Target="../media/image79.wmf"/></Relationships>
</file>

<file path=ppt/drawings/_rels/vmlDrawing22.vml.rels><?xml version="1.0" encoding="UTF-8" standalone="yes"?>
<Relationships xmlns="http://schemas.openxmlformats.org/package/2006/relationships"><Relationship Id="rId2" Type="http://schemas.openxmlformats.org/officeDocument/2006/relationships/image" Target="../media/image83.wmf"/><Relationship Id="rId1" Type="http://schemas.openxmlformats.org/officeDocument/2006/relationships/image" Target="../media/image82.wmf"/></Relationships>
</file>

<file path=ppt/drawings/_rels/vmlDrawing23.vml.rels><?xml version="1.0" encoding="UTF-8" standalone="yes"?>
<Relationships xmlns="http://schemas.openxmlformats.org/package/2006/relationships"><Relationship Id="rId3" Type="http://schemas.openxmlformats.org/officeDocument/2006/relationships/image" Target="../media/image58.wmf"/><Relationship Id="rId2" Type="http://schemas.openxmlformats.org/officeDocument/2006/relationships/image" Target="../media/image57.wmf"/><Relationship Id="rId1" Type="http://schemas.openxmlformats.org/officeDocument/2006/relationships/image" Target="../media/image113.wmf"/><Relationship Id="rId4" Type="http://schemas.openxmlformats.org/officeDocument/2006/relationships/image" Target="../media/image59.wmf"/></Relationships>
</file>

<file path=ppt/drawings/_rels/vmlDrawing24.vml.rels><?xml version="1.0" encoding="UTF-8" standalone="yes"?>
<Relationships xmlns="http://schemas.openxmlformats.org/package/2006/relationships"><Relationship Id="rId1" Type="http://schemas.openxmlformats.org/officeDocument/2006/relationships/image" Target="../media/image114.wmf"/></Relationships>
</file>

<file path=ppt/drawings/_rels/vmlDrawing25.vml.rels><?xml version="1.0" encoding="UTF-8" standalone="yes"?>
<Relationships xmlns="http://schemas.openxmlformats.org/package/2006/relationships"><Relationship Id="rId1" Type="http://schemas.openxmlformats.org/officeDocument/2006/relationships/image" Target="../media/image117.wmf"/></Relationships>
</file>

<file path=ppt/drawings/_rels/vmlDrawing26.vml.rels><?xml version="1.0" encoding="UTF-8" standalone="yes"?>
<Relationships xmlns="http://schemas.openxmlformats.org/package/2006/relationships"><Relationship Id="rId1" Type="http://schemas.openxmlformats.org/officeDocument/2006/relationships/image" Target="../media/image118.wmf"/></Relationships>
</file>

<file path=ppt/drawings/_rels/vmlDrawing27.vml.rels><?xml version="1.0" encoding="UTF-8" standalone="yes"?>
<Relationships xmlns="http://schemas.openxmlformats.org/package/2006/relationships"><Relationship Id="rId3" Type="http://schemas.openxmlformats.org/officeDocument/2006/relationships/image" Target="../media/image120.wmf"/><Relationship Id="rId2" Type="http://schemas.openxmlformats.org/officeDocument/2006/relationships/image" Target="../media/image119.wmf"/><Relationship Id="rId1" Type="http://schemas.openxmlformats.org/officeDocument/2006/relationships/image" Target="../media/image110.wmf"/></Relationships>
</file>

<file path=ppt/drawings/_rels/vmlDrawing28.vml.rels><?xml version="1.0" encoding="UTF-8" standalone="yes"?>
<Relationships xmlns="http://schemas.openxmlformats.org/package/2006/relationships"><Relationship Id="rId3" Type="http://schemas.openxmlformats.org/officeDocument/2006/relationships/image" Target="../media/image34.wmf"/><Relationship Id="rId2" Type="http://schemas.openxmlformats.org/officeDocument/2006/relationships/image" Target="../media/image33.wmf"/><Relationship Id="rId1" Type="http://schemas.openxmlformats.org/officeDocument/2006/relationships/image" Target="../media/image32.wmf"/><Relationship Id="rId6" Type="http://schemas.openxmlformats.org/officeDocument/2006/relationships/image" Target="../media/image37.wmf"/><Relationship Id="rId5" Type="http://schemas.openxmlformats.org/officeDocument/2006/relationships/image" Target="../media/image36.wmf"/><Relationship Id="rId4" Type="http://schemas.openxmlformats.org/officeDocument/2006/relationships/image" Target="../media/image35.wmf"/></Relationships>
</file>

<file path=ppt/drawings/_rels/vmlDrawing29.vml.rels><?xml version="1.0" encoding="UTF-8" standalone="yes"?>
<Relationships xmlns="http://schemas.openxmlformats.org/package/2006/relationships"><Relationship Id="rId1" Type="http://schemas.openxmlformats.org/officeDocument/2006/relationships/image" Target="../media/image52.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34.wmf"/><Relationship Id="rId2" Type="http://schemas.openxmlformats.org/officeDocument/2006/relationships/image" Target="../media/image33.wmf"/><Relationship Id="rId1" Type="http://schemas.openxmlformats.org/officeDocument/2006/relationships/image" Target="../media/image32.wmf"/><Relationship Id="rId6" Type="http://schemas.openxmlformats.org/officeDocument/2006/relationships/image" Target="../media/image37.wmf"/><Relationship Id="rId5" Type="http://schemas.openxmlformats.org/officeDocument/2006/relationships/image" Target="../media/image36.wmf"/><Relationship Id="rId4" Type="http://schemas.openxmlformats.org/officeDocument/2006/relationships/image" Target="../media/image35.wmf"/></Relationships>
</file>

<file path=ppt/drawings/_rels/vmlDrawing30.vml.rels><?xml version="1.0" encoding="UTF-8" standalone="yes"?>
<Relationships xmlns="http://schemas.openxmlformats.org/package/2006/relationships"><Relationship Id="rId3" Type="http://schemas.openxmlformats.org/officeDocument/2006/relationships/image" Target="../media/image110.wmf"/><Relationship Id="rId2" Type="http://schemas.openxmlformats.org/officeDocument/2006/relationships/image" Target="../media/image126.wmf"/><Relationship Id="rId1" Type="http://schemas.openxmlformats.org/officeDocument/2006/relationships/image" Target="../media/image119.wmf"/><Relationship Id="rId4" Type="http://schemas.openxmlformats.org/officeDocument/2006/relationships/image" Target="../media/image111.wmf"/></Relationships>
</file>

<file path=ppt/drawings/_rels/vmlDrawing31.vml.rels><?xml version="1.0" encoding="UTF-8" standalone="yes"?>
<Relationships xmlns="http://schemas.openxmlformats.org/package/2006/relationships"><Relationship Id="rId2" Type="http://schemas.openxmlformats.org/officeDocument/2006/relationships/image" Target="../media/image112.wmf"/><Relationship Id="rId1" Type="http://schemas.openxmlformats.org/officeDocument/2006/relationships/image" Target="../media/image127.wmf"/></Relationships>
</file>

<file path=ppt/drawings/_rels/vmlDrawing4.vml.rels><?xml version="1.0" encoding="UTF-8" standalone="yes"?>
<Relationships xmlns="http://schemas.openxmlformats.org/package/2006/relationships"><Relationship Id="rId8" Type="http://schemas.openxmlformats.org/officeDocument/2006/relationships/image" Target="../media/image48.emf"/><Relationship Id="rId3" Type="http://schemas.openxmlformats.org/officeDocument/2006/relationships/image" Target="../media/image43.emf"/><Relationship Id="rId7" Type="http://schemas.openxmlformats.org/officeDocument/2006/relationships/image" Target="../media/image47.emf"/><Relationship Id="rId2" Type="http://schemas.openxmlformats.org/officeDocument/2006/relationships/image" Target="../media/image42.emf"/><Relationship Id="rId1" Type="http://schemas.openxmlformats.org/officeDocument/2006/relationships/image" Target="../media/image41.emf"/><Relationship Id="rId6" Type="http://schemas.openxmlformats.org/officeDocument/2006/relationships/image" Target="../media/image46.emf"/><Relationship Id="rId5" Type="http://schemas.openxmlformats.org/officeDocument/2006/relationships/image" Target="../media/image45.emf"/><Relationship Id="rId4" Type="http://schemas.openxmlformats.org/officeDocument/2006/relationships/image" Target="../media/image44.emf"/><Relationship Id="rId9" Type="http://schemas.openxmlformats.org/officeDocument/2006/relationships/image" Target="../media/image49.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52.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56.wmf"/></Relationships>
</file>

<file path=ppt/drawings/_rels/vmlDrawing7.vml.rels><?xml version="1.0" encoding="UTF-8" standalone="yes"?>
<Relationships xmlns="http://schemas.openxmlformats.org/package/2006/relationships"><Relationship Id="rId3" Type="http://schemas.openxmlformats.org/officeDocument/2006/relationships/image" Target="../media/image59.wmf"/><Relationship Id="rId2" Type="http://schemas.openxmlformats.org/officeDocument/2006/relationships/image" Target="../media/image58.wmf"/><Relationship Id="rId1" Type="http://schemas.openxmlformats.org/officeDocument/2006/relationships/image" Target="../media/image57.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66.w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67.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ru-RU"/>
          </a:p>
        </p:txBody>
      </p:sp>
      <p:sp>
        <p:nvSpPr>
          <p:cNvPr id="9219"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endParaRPr lang="ru-RU"/>
          </a:p>
        </p:txBody>
      </p:sp>
      <p:sp>
        <p:nvSpPr>
          <p:cNvPr id="922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p:spPr>
      </p:sp>
      <p:sp>
        <p:nvSpPr>
          <p:cNvPr id="9221"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p>
        </p:txBody>
      </p:sp>
      <p:sp>
        <p:nvSpPr>
          <p:cNvPr id="9222"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endParaRPr lang="ru-RU"/>
          </a:p>
        </p:txBody>
      </p:sp>
      <p:sp>
        <p:nvSpPr>
          <p:cNvPr id="9223"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343D8DAA-29D3-4EF3-9B43-1565855E11D0}" type="slidenum">
              <a:rPr lang="ru-RU"/>
              <a:pPr/>
              <a:t>‹#›</a:t>
            </a:fld>
            <a:endParaRPr lang="ru-RU"/>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pitchFamily="34" charset="0"/>
        <a:ea typeface="+mn-ea"/>
        <a:cs typeface="Arial" pitchFamily="34" charset="0"/>
      </a:defRPr>
    </a:lvl1pPr>
    <a:lvl2pPr marL="457200" algn="l" rtl="0" fontAlgn="base">
      <a:spcBef>
        <a:spcPct val="30000"/>
      </a:spcBef>
      <a:spcAft>
        <a:spcPct val="0"/>
      </a:spcAft>
      <a:defRPr sz="1200" kern="1200">
        <a:solidFill>
          <a:schemeClr val="tx1"/>
        </a:solidFill>
        <a:latin typeface="Arial" pitchFamily="34" charset="0"/>
        <a:ea typeface="+mn-ea"/>
        <a:cs typeface="Arial" pitchFamily="34" charset="0"/>
      </a:defRPr>
    </a:lvl2pPr>
    <a:lvl3pPr marL="914400" algn="l" rtl="0" fontAlgn="base">
      <a:spcBef>
        <a:spcPct val="30000"/>
      </a:spcBef>
      <a:spcAft>
        <a:spcPct val="0"/>
      </a:spcAft>
      <a:defRPr sz="1200" kern="1200">
        <a:solidFill>
          <a:schemeClr val="tx1"/>
        </a:solidFill>
        <a:latin typeface="Arial" pitchFamily="34" charset="0"/>
        <a:ea typeface="+mn-ea"/>
        <a:cs typeface="Arial" pitchFamily="34" charset="0"/>
      </a:defRPr>
    </a:lvl3pPr>
    <a:lvl4pPr marL="1371600" algn="l" rtl="0" fontAlgn="base">
      <a:spcBef>
        <a:spcPct val="30000"/>
      </a:spcBef>
      <a:spcAft>
        <a:spcPct val="0"/>
      </a:spcAft>
      <a:defRPr sz="1200" kern="1200">
        <a:solidFill>
          <a:schemeClr val="tx1"/>
        </a:solidFill>
        <a:latin typeface="Arial" pitchFamily="34" charset="0"/>
        <a:ea typeface="+mn-ea"/>
        <a:cs typeface="Arial" pitchFamily="34" charset="0"/>
      </a:defRPr>
    </a:lvl4pPr>
    <a:lvl5pPr marL="1828800" algn="l" rtl="0" fontAlgn="base">
      <a:spcBef>
        <a:spcPct val="30000"/>
      </a:spcBef>
      <a:spcAft>
        <a:spcPct val="0"/>
      </a:spcAft>
      <a:defRPr sz="1200" kern="1200">
        <a:solidFill>
          <a:schemeClr val="tx1"/>
        </a:solidFill>
        <a:latin typeface="Arial" pitchFamily="34" charset="0"/>
        <a:ea typeface="+mn-ea"/>
        <a:cs typeface="Arial"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2268B763-9503-40C2-B0A0-86DE180188BF}" type="slidenum">
              <a:rPr lang="ru-RU"/>
              <a:pPr/>
              <a:t>1</a:t>
            </a:fld>
            <a:endParaRPr lang="ru-RU"/>
          </a:p>
        </p:txBody>
      </p:sp>
      <p:sp>
        <p:nvSpPr>
          <p:cNvPr id="36866"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eaLnBrk="0" hangingPunct="0"/>
            <a:fld id="{E38D7841-18D2-4DDC-B622-40B6DD12DDA9}" type="slidenum">
              <a:rPr lang="ru-RU" altLang="ru-RU" sz="1200"/>
              <a:pPr algn="r" eaLnBrk="0" hangingPunct="0"/>
              <a:t>1</a:t>
            </a:fld>
            <a:endParaRPr lang="ru-RU" altLang="ru-RU" sz="1200"/>
          </a:p>
        </p:txBody>
      </p:sp>
      <p:sp>
        <p:nvSpPr>
          <p:cNvPr id="36867" name="Rectangle 2"/>
          <p:cNvSpPr>
            <a:spLocks noGrp="1" noRot="1" noChangeAspect="1" noChangeArrowheads="1" noTextEdit="1"/>
          </p:cNvSpPr>
          <p:nvPr>
            <p:ph type="sldImg"/>
          </p:nvPr>
        </p:nvSpPr>
        <p:spPr>
          <a:ln/>
        </p:spPr>
      </p:sp>
      <p:sp>
        <p:nvSpPr>
          <p:cNvPr id="36868" name="Rectangle 3"/>
          <p:cNvSpPr>
            <a:spLocks noGrp="1" noChangeArrowheads="1"/>
          </p:cNvSpPr>
          <p:nvPr>
            <p:ph type="body" idx="1"/>
          </p:nvPr>
        </p:nvSpPr>
        <p:spPr/>
        <p:txBody>
          <a:bodyPr/>
          <a:lstStyle/>
          <a:p>
            <a:r>
              <a:rPr lang="ru-RU" altLang="ru-RU"/>
              <a:t>Добавить логотип ИТГ РАН</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p:spPr>
        <p:txBody>
          <a:bodyPr/>
          <a:lstStyle/>
          <a:p>
            <a:fld id="{A165E94F-8594-412D-8681-88D234191423}" type="slidenum">
              <a:rPr lang="ru-RU"/>
              <a:pPr/>
              <a:t>9</a:t>
            </a:fld>
            <a:endParaRPr lang="ru-RU"/>
          </a:p>
        </p:txBody>
      </p:sp>
      <p:sp>
        <p:nvSpPr>
          <p:cNvPr id="50179" name="Образ слайда 1"/>
          <p:cNvSpPr>
            <a:spLocks noGrp="1" noRot="1" noChangeAspect="1" noTextEdit="1"/>
          </p:cNvSpPr>
          <p:nvPr>
            <p:ph type="sldImg"/>
          </p:nvPr>
        </p:nvSpPr>
        <p:spPr>
          <a:ln/>
        </p:spPr>
      </p:sp>
      <p:sp>
        <p:nvSpPr>
          <p:cNvPr id="50180" name="Заметки 2"/>
          <p:cNvSpPr>
            <a:spLocks noGrp="1"/>
          </p:cNvSpPr>
          <p:nvPr>
            <p:ph type="body" idx="1"/>
          </p:nvPr>
        </p:nvSpPr>
        <p:spPr>
          <a:noFill/>
          <a:ln/>
        </p:spPr>
        <p:txBody>
          <a:bodyPr/>
          <a:lstStyle/>
          <a:p>
            <a:pPr eaLnBrk="1" hangingPunct="1"/>
            <a:endParaRPr lang="ru-RU" smtClean="0"/>
          </a:p>
        </p:txBody>
      </p:sp>
      <p:sp>
        <p:nvSpPr>
          <p:cNvPr id="50181" name="Номер слайда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eaLnBrk="0" hangingPunct="0"/>
            <a:fld id="{112F1920-4464-4229-9FF4-05377DC05F27}" type="slidenum">
              <a:rPr lang="ru-RU" sz="1200"/>
              <a:pPr algn="r" eaLnBrk="0" hangingPunct="0"/>
              <a:t>9</a:t>
            </a:fld>
            <a:endParaRPr lang="ru-RU" sz="12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B4702FC8-96C1-4AA6-81A6-E8D9F77E3D44}" type="slidenum">
              <a:rPr lang="ru-RU"/>
              <a:pPr/>
              <a:t>25</a:t>
            </a:fld>
            <a:endParaRPr lang="ru-RU"/>
          </a:p>
        </p:txBody>
      </p:sp>
      <p:sp>
        <p:nvSpPr>
          <p:cNvPr id="10242"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eaLnBrk="0" hangingPunct="0"/>
            <a:fld id="{CEC3D5C0-A9DA-4D10-98E4-668A709B37A3}" type="slidenum">
              <a:rPr lang="ru-RU" altLang="ru-RU" sz="1200"/>
              <a:pPr algn="r" eaLnBrk="0" hangingPunct="0"/>
              <a:t>25</a:t>
            </a:fld>
            <a:endParaRPr lang="ru-RU" altLang="ru-RU" sz="1200"/>
          </a:p>
        </p:txBody>
      </p:sp>
      <p:sp>
        <p:nvSpPr>
          <p:cNvPr id="10243" name="Rectangle 2"/>
          <p:cNvSpPr>
            <a:spLocks noGrp="1" noRot="1" noChangeAspect="1" noChangeArrowheads="1" noTextEdit="1"/>
          </p:cNvSpPr>
          <p:nvPr>
            <p:ph type="sldImg"/>
          </p:nvPr>
        </p:nvSpPr>
        <p:spPr>
          <a:ln/>
        </p:spPr>
      </p:sp>
      <p:sp>
        <p:nvSpPr>
          <p:cNvPr id="10244" name="Rectangle 3"/>
          <p:cNvSpPr>
            <a:spLocks noGrp="1" noChangeArrowheads="1"/>
          </p:cNvSpPr>
          <p:nvPr>
            <p:ph type="body" idx="1"/>
          </p:nvPr>
        </p:nvSpPr>
        <p:spPr/>
        <p:txBody>
          <a:bodyPr/>
          <a:lstStyle/>
          <a:p>
            <a:r>
              <a:rPr lang="ru-RU" altLang="ru-RU"/>
              <a:t>Модельные представления и алгоритм пояснять на независимом событии, подчеркивая универсальность критерия.</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EA98E0AB-FB0D-4094-B6CF-F580A9AFAFBB}" type="slidenum">
              <a:rPr lang="ru-RU"/>
              <a:pPr/>
              <a:t>26</a:t>
            </a:fld>
            <a:endParaRPr lang="ru-RU"/>
          </a:p>
        </p:txBody>
      </p:sp>
      <p:sp>
        <p:nvSpPr>
          <p:cNvPr id="12290" name="Образ слайда 1"/>
          <p:cNvSpPr>
            <a:spLocks noGrp="1" noRot="1" noChangeAspect="1" noTextEdit="1"/>
          </p:cNvSpPr>
          <p:nvPr>
            <p:ph type="sldImg"/>
          </p:nvPr>
        </p:nvSpPr>
        <p:spPr>
          <a:ln/>
        </p:spPr>
      </p:sp>
      <p:sp>
        <p:nvSpPr>
          <p:cNvPr id="12291" name="Заметки 2"/>
          <p:cNvSpPr>
            <a:spLocks noGrp="1"/>
          </p:cNvSpPr>
          <p:nvPr>
            <p:ph type="body" idx="1"/>
          </p:nvPr>
        </p:nvSpPr>
        <p:spPr/>
        <p:txBody>
          <a:bodyPr/>
          <a:lstStyle/>
          <a:p>
            <a:endParaRPr lang="ru-RU" altLang="ru-RU"/>
          </a:p>
        </p:txBody>
      </p:sp>
      <p:sp>
        <p:nvSpPr>
          <p:cNvPr id="12292" name="Номер слайда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eaLnBrk="0" hangingPunct="0"/>
            <a:fld id="{BAD7C04C-7912-49C4-A534-C1A561CC1790}" type="slidenum">
              <a:rPr lang="ru-RU" altLang="ru-RU" sz="1200"/>
              <a:pPr algn="r" eaLnBrk="0" hangingPunct="0"/>
              <a:t>26</a:t>
            </a:fld>
            <a:endParaRPr lang="ru-RU" altLang="ru-RU" sz="120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p:spPr>
        <p:txBody>
          <a:bodyPr/>
          <a:lstStyle/>
          <a:p>
            <a:fld id="{857F0167-60AB-465F-AC15-660D8BD35679}" type="slidenum">
              <a:rPr lang="ru-RU"/>
              <a:pPr/>
              <a:t>53</a:t>
            </a:fld>
            <a:endParaRPr lang="ru-RU"/>
          </a:p>
        </p:txBody>
      </p:sp>
      <p:sp>
        <p:nvSpPr>
          <p:cNvPr id="48131"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eaLnBrk="0" hangingPunct="0"/>
            <a:fld id="{5CF1A172-E632-413C-813D-3565FEF3C2B4}" type="slidenum">
              <a:rPr lang="ru-RU" altLang="ru-RU" sz="1200"/>
              <a:pPr algn="r" eaLnBrk="0" hangingPunct="0"/>
              <a:t>53</a:t>
            </a:fld>
            <a:endParaRPr lang="ru-RU" altLang="ru-RU" sz="1200"/>
          </a:p>
        </p:txBody>
      </p:sp>
      <p:sp>
        <p:nvSpPr>
          <p:cNvPr id="48132" name="Rectangle 2"/>
          <p:cNvSpPr>
            <a:spLocks noGrp="1" noRot="1" noChangeAspect="1" noChangeArrowheads="1" noTextEdit="1"/>
          </p:cNvSpPr>
          <p:nvPr>
            <p:ph type="sldImg"/>
          </p:nvPr>
        </p:nvSpPr>
        <p:spPr>
          <a:ln/>
        </p:spPr>
      </p:sp>
      <p:sp>
        <p:nvSpPr>
          <p:cNvPr id="48133" name="Rectangle 3"/>
          <p:cNvSpPr>
            <a:spLocks noGrp="1" noChangeArrowheads="1"/>
          </p:cNvSpPr>
          <p:nvPr>
            <p:ph type="body" idx="1"/>
          </p:nvPr>
        </p:nvSpPr>
        <p:spPr>
          <a:noFill/>
          <a:ln/>
        </p:spPr>
        <p:txBody>
          <a:bodyPr/>
          <a:lstStyle/>
          <a:p>
            <a:pPr eaLnBrk="1" hangingPunct="1"/>
            <a:r>
              <a:rPr lang="ru-RU" altLang="ru-RU" smtClean="0"/>
              <a:t>Модельные представления и алгоритм пояснять на независимом событии, подчеркивая универсальность критерия.</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p:spPr>
        <p:txBody>
          <a:bodyPr/>
          <a:lstStyle/>
          <a:p>
            <a:fld id="{62A76E06-A045-47EE-9FF6-707D20DF4565}" type="slidenum">
              <a:rPr lang="ru-RU"/>
              <a:pPr/>
              <a:t>54</a:t>
            </a:fld>
            <a:endParaRPr lang="ru-RU"/>
          </a:p>
        </p:txBody>
      </p:sp>
      <p:sp>
        <p:nvSpPr>
          <p:cNvPr id="49155" name="Образ слайда 1"/>
          <p:cNvSpPr>
            <a:spLocks noGrp="1" noRot="1" noChangeAspect="1" noTextEdit="1"/>
          </p:cNvSpPr>
          <p:nvPr>
            <p:ph type="sldImg"/>
          </p:nvPr>
        </p:nvSpPr>
        <p:spPr>
          <a:ln/>
        </p:spPr>
      </p:sp>
      <p:sp>
        <p:nvSpPr>
          <p:cNvPr id="49156" name="Заметки 2"/>
          <p:cNvSpPr>
            <a:spLocks noGrp="1"/>
          </p:cNvSpPr>
          <p:nvPr>
            <p:ph type="body" idx="1"/>
          </p:nvPr>
        </p:nvSpPr>
        <p:spPr>
          <a:noFill/>
          <a:ln/>
        </p:spPr>
        <p:txBody>
          <a:bodyPr/>
          <a:lstStyle/>
          <a:p>
            <a:pPr eaLnBrk="1" hangingPunct="1"/>
            <a:endParaRPr lang="ru-RU" altLang="ru-RU" smtClean="0"/>
          </a:p>
        </p:txBody>
      </p:sp>
      <p:sp>
        <p:nvSpPr>
          <p:cNvPr id="49157" name="Номер слайда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eaLnBrk="0" hangingPunct="0"/>
            <a:fld id="{B469EDF9-C107-40AF-BB7B-B648A34AA53A}" type="slidenum">
              <a:rPr lang="ru-RU" altLang="ru-RU" sz="1200"/>
              <a:pPr algn="r" eaLnBrk="0" hangingPunct="0"/>
              <a:t>54</a:t>
            </a:fld>
            <a:endParaRPr lang="ru-RU" altLang="ru-RU" sz="12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lvl1pPr>
              <a:defRPr/>
            </a:lvl1pPr>
          </a:lstStyle>
          <a:p>
            <a:endParaRPr lang="ru-RU"/>
          </a:p>
        </p:txBody>
      </p:sp>
      <p:sp>
        <p:nvSpPr>
          <p:cNvPr id="5" name="Нижний колонтитул 4"/>
          <p:cNvSpPr>
            <a:spLocks noGrp="1"/>
          </p:cNvSpPr>
          <p:nvPr>
            <p:ph type="ftr" sz="quarter" idx="11"/>
          </p:nvPr>
        </p:nvSpPr>
        <p:spPr/>
        <p:txBody>
          <a:bodyPr/>
          <a:lstStyle>
            <a:lvl1pPr>
              <a:defRPr/>
            </a:lvl1pPr>
          </a:lstStyle>
          <a:p>
            <a:endParaRPr lang="ru-RU"/>
          </a:p>
        </p:txBody>
      </p:sp>
      <p:sp>
        <p:nvSpPr>
          <p:cNvPr id="6" name="Номер слайда 5"/>
          <p:cNvSpPr>
            <a:spLocks noGrp="1"/>
          </p:cNvSpPr>
          <p:nvPr>
            <p:ph type="sldNum" sz="quarter" idx="12"/>
          </p:nvPr>
        </p:nvSpPr>
        <p:spPr/>
        <p:txBody>
          <a:bodyPr/>
          <a:lstStyle>
            <a:lvl1pPr>
              <a:defRPr/>
            </a:lvl1pPr>
          </a:lstStyle>
          <a:p>
            <a:fld id="{B776C030-F735-4160-B09B-009700FA71AC}" type="slidenum">
              <a:rPr lang="ru-RU"/>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endParaRPr lang="ru-RU"/>
          </a:p>
        </p:txBody>
      </p:sp>
      <p:sp>
        <p:nvSpPr>
          <p:cNvPr id="5" name="Нижний колонтитул 4"/>
          <p:cNvSpPr>
            <a:spLocks noGrp="1"/>
          </p:cNvSpPr>
          <p:nvPr>
            <p:ph type="ftr" sz="quarter" idx="11"/>
          </p:nvPr>
        </p:nvSpPr>
        <p:spPr/>
        <p:txBody>
          <a:bodyPr/>
          <a:lstStyle>
            <a:lvl1pPr>
              <a:defRPr/>
            </a:lvl1pPr>
          </a:lstStyle>
          <a:p>
            <a:endParaRPr lang="ru-RU"/>
          </a:p>
        </p:txBody>
      </p:sp>
      <p:sp>
        <p:nvSpPr>
          <p:cNvPr id="6" name="Номер слайда 5"/>
          <p:cNvSpPr>
            <a:spLocks noGrp="1"/>
          </p:cNvSpPr>
          <p:nvPr>
            <p:ph type="sldNum" sz="quarter" idx="12"/>
          </p:nvPr>
        </p:nvSpPr>
        <p:spPr/>
        <p:txBody>
          <a:bodyPr/>
          <a:lstStyle>
            <a:lvl1pPr>
              <a:defRPr/>
            </a:lvl1pPr>
          </a:lstStyle>
          <a:p>
            <a:fld id="{E58D38D3-0737-473D-B6C9-708407E26AD0}" type="slidenum">
              <a:rPr lang="ru-RU"/>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endParaRPr lang="ru-RU"/>
          </a:p>
        </p:txBody>
      </p:sp>
      <p:sp>
        <p:nvSpPr>
          <p:cNvPr id="5" name="Нижний колонтитул 4"/>
          <p:cNvSpPr>
            <a:spLocks noGrp="1"/>
          </p:cNvSpPr>
          <p:nvPr>
            <p:ph type="ftr" sz="quarter" idx="11"/>
          </p:nvPr>
        </p:nvSpPr>
        <p:spPr/>
        <p:txBody>
          <a:bodyPr/>
          <a:lstStyle>
            <a:lvl1pPr>
              <a:defRPr/>
            </a:lvl1pPr>
          </a:lstStyle>
          <a:p>
            <a:endParaRPr lang="ru-RU"/>
          </a:p>
        </p:txBody>
      </p:sp>
      <p:sp>
        <p:nvSpPr>
          <p:cNvPr id="6" name="Номер слайда 5"/>
          <p:cNvSpPr>
            <a:spLocks noGrp="1"/>
          </p:cNvSpPr>
          <p:nvPr>
            <p:ph type="sldNum" sz="quarter" idx="12"/>
          </p:nvPr>
        </p:nvSpPr>
        <p:spPr/>
        <p:txBody>
          <a:bodyPr/>
          <a:lstStyle>
            <a:lvl1pPr>
              <a:defRPr/>
            </a:lvl1pPr>
          </a:lstStyle>
          <a:p>
            <a:fld id="{2DF958B8-6527-418C-B2DE-FF0DCF98727D}" type="slidenum">
              <a:rPr lang="ru-RU"/>
              <a:pPr/>
              <a:t>‹#›</a:t>
            </a:fld>
            <a:endParaRPr lang="ru-RU"/>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woObj">
  <p:cSld name="Заголовок, 1 большой объект и 2 маленьких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quarter" idx="2"/>
          </p:nvPr>
        </p:nvSpPr>
        <p:spPr>
          <a:xfrm>
            <a:off x="4648200" y="1600200"/>
            <a:ext cx="4038600" cy="21859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Содержимое 4"/>
          <p:cNvSpPr>
            <a:spLocks noGrp="1"/>
          </p:cNvSpPr>
          <p:nvPr>
            <p:ph sz="quarter" idx="3"/>
          </p:nvPr>
        </p:nvSpPr>
        <p:spPr>
          <a:xfrm>
            <a:off x="4648200" y="3938588"/>
            <a:ext cx="4038600" cy="2187575"/>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Дата 5"/>
          <p:cNvSpPr>
            <a:spLocks noGrp="1"/>
          </p:cNvSpPr>
          <p:nvPr>
            <p:ph type="dt" sz="half" idx="10"/>
          </p:nvPr>
        </p:nvSpPr>
        <p:spPr>
          <a:xfrm>
            <a:off x="457200" y="6245225"/>
            <a:ext cx="2133600" cy="476250"/>
          </a:xfrm>
        </p:spPr>
        <p:txBody>
          <a:bodyPr/>
          <a:lstStyle>
            <a:lvl1pPr>
              <a:defRPr/>
            </a:lvl1pPr>
          </a:lstStyle>
          <a:p>
            <a:endParaRPr lang="ru-RU"/>
          </a:p>
        </p:txBody>
      </p:sp>
      <p:sp>
        <p:nvSpPr>
          <p:cNvPr id="7" name="Нижний колонтитул 6"/>
          <p:cNvSpPr>
            <a:spLocks noGrp="1"/>
          </p:cNvSpPr>
          <p:nvPr>
            <p:ph type="ftr" sz="quarter" idx="11"/>
          </p:nvPr>
        </p:nvSpPr>
        <p:spPr>
          <a:xfrm>
            <a:off x="3124200" y="6245225"/>
            <a:ext cx="2895600" cy="476250"/>
          </a:xfrm>
        </p:spPr>
        <p:txBody>
          <a:bodyPr/>
          <a:lstStyle>
            <a:lvl1pPr>
              <a:defRPr/>
            </a:lvl1pPr>
          </a:lstStyle>
          <a:p>
            <a:endParaRPr lang="ru-RU"/>
          </a:p>
        </p:txBody>
      </p:sp>
      <p:sp>
        <p:nvSpPr>
          <p:cNvPr id="8" name="Номер слайда 7"/>
          <p:cNvSpPr>
            <a:spLocks noGrp="1"/>
          </p:cNvSpPr>
          <p:nvPr>
            <p:ph type="sldNum" sz="quarter" idx="12"/>
          </p:nvPr>
        </p:nvSpPr>
        <p:spPr>
          <a:xfrm>
            <a:off x="6553200" y="6245225"/>
            <a:ext cx="2133600" cy="476250"/>
          </a:xfrm>
        </p:spPr>
        <p:txBody>
          <a:bodyPr/>
          <a:lstStyle>
            <a:lvl1pPr>
              <a:defRPr/>
            </a:lvl1pPr>
          </a:lstStyle>
          <a:p>
            <a:fld id="{C3179102-DE3A-4822-B118-30C89D2BE3B3}" type="slidenum">
              <a:rPr lang="ru-RU"/>
              <a:pPr/>
              <a:t>‹#›</a:t>
            </a:fld>
            <a:endParaRPr lang="ru-RU"/>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Заголовок, текст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p>
            <a:r>
              <a:rPr lang="ru-RU" smtClean="0"/>
              <a:t>Образец заголовка</a:t>
            </a:r>
            <a:endParaRPr lang="ru-RU"/>
          </a:p>
        </p:txBody>
      </p:sp>
      <p:sp>
        <p:nvSpPr>
          <p:cNvPr id="3" name="Текст 2"/>
          <p:cNvSpPr>
            <a:spLocks noGrp="1"/>
          </p:cNvSpPr>
          <p:nvPr>
            <p:ph type="body" sz="half" idx="1"/>
          </p:nvPr>
        </p:nvSpPr>
        <p:spPr>
          <a:xfrm>
            <a:off x="457200" y="1600200"/>
            <a:ext cx="4038600" cy="452596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4"/>
          <p:cNvSpPr>
            <a:spLocks noGrp="1" noChangeArrowheads="1"/>
          </p:cNvSpPr>
          <p:nvPr>
            <p:ph type="dt" sz="half" idx="10"/>
          </p:nvPr>
        </p:nvSpPr>
        <p:spPr>
          <a:ln/>
        </p:spPr>
        <p:txBody>
          <a:bodyPr/>
          <a:lstStyle>
            <a:lvl1pPr>
              <a:defRPr/>
            </a:lvl1pPr>
          </a:lstStyle>
          <a:p>
            <a:pPr>
              <a:defRPr/>
            </a:pPr>
            <a:endParaRPr lang="ru-RU"/>
          </a:p>
        </p:txBody>
      </p:sp>
      <p:sp>
        <p:nvSpPr>
          <p:cNvPr id="6" name="Rectangle 5"/>
          <p:cNvSpPr>
            <a:spLocks noGrp="1" noChangeArrowheads="1"/>
          </p:cNvSpPr>
          <p:nvPr>
            <p:ph type="ftr" sz="quarter" idx="11"/>
          </p:nvPr>
        </p:nvSpPr>
        <p:spPr>
          <a:ln/>
        </p:spPr>
        <p:txBody>
          <a:bodyPr/>
          <a:lstStyle>
            <a:lvl1pPr>
              <a:defRPr/>
            </a:lvl1pPr>
          </a:lstStyle>
          <a:p>
            <a:pPr>
              <a:defRPr/>
            </a:pPr>
            <a:endParaRPr lang="ru-RU"/>
          </a:p>
        </p:txBody>
      </p:sp>
      <p:sp>
        <p:nvSpPr>
          <p:cNvPr id="7" name="Rectangle 6"/>
          <p:cNvSpPr>
            <a:spLocks noGrp="1" noChangeArrowheads="1"/>
          </p:cNvSpPr>
          <p:nvPr>
            <p:ph type="sldNum" sz="quarter" idx="12"/>
          </p:nvPr>
        </p:nvSpPr>
        <p:spPr>
          <a:ln/>
        </p:spPr>
        <p:txBody>
          <a:bodyPr/>
          <a:lstStyle>
            <a:lvl1pPr>
              <a:defRPr/>
            </a:lvl1pPr>
          </a:lstStyle>
          <a:p>
            <a:pPr>
              <a:defRPr/>
            </a:pPr>
            <a:fld id="{613E57B3-01B3-440C-9B6D-531C5D5B42DE}" type="slidenum">
              <a:rPr lang="ru-RU" altLang="ru-RU"/>
              <a:pPr>
                <a:defRPr/>
              </a:pPr>
              <a:t>‹#›</a:t>
            </a:fld>
            <a:endParaRPr lang="ru-RU" alt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endParaRPr lang="ru-RU"/>
          </a:p>
        </p:txBody>
      </p:sp>
      <p:sp>
        <p:nvSpPr>
          <p:cNvPr id="5" name="Нижний колонтитул 4"/>
          <p:cNvSpPr>
            <a:spLocks noGrp="1"/>
          </p:cNvSpPr>
          <p:nvPr>
            <p:ph type="ftr" sz="quarter" idx="11"/>
          </p:nvPr>
        </p:nvSpPr>
        <p:spPr/>
        <p:txBody>
          <a:bodyPr/>
          <a:lstStyle>
            <a:lvl1pPr>
              <a:defRPr/>
            </a:lvl1pPr>
          </a:lstStyle>
          <a:p>
            <a:endParaRPr lang="ru-RU"/>
          </a:p>
        </p:txBody>
      </p:sp>
      <p:sp>
        <p:nvSpPr>
          <p:cNvPr id="6" name="Номер слайда 5"/>
          <p:cNvSpPr>
            <a:spLocks noGrp="1"/>
          </p:cNvSpPr>
          <p:nvPr>
            <p:ph type="sldNum" sz="quarter" idx="12"/>
          </p:nvPr>
        </p:nvSpPr>
        <p:spPr/>
        <p:txBody>
          <a:bodyPr/>
          <a:lstStyle>
            <a:lvl1pPr>
              <a:defRPr/>
            </a:lvl1pPr>
          </a:lstStyle>
          <a:p>
            <a:fld id="{0CE033AB-50A5-42CB-9E1A-DD81DD1D8345}" type="slidenum">
              <a:rPr lang="ru-RU"/>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Дата 3"/>
          <p:cNvSpPr>
            <a:spLocks noGrp="1"/>
          </p:cNvSpPr>
          <p:nvPr>
            <p:ph type="dt" sz="half" idx="10"/>
          </p:nvPr>
        </p:nvSpPr>
        <p:spPr/>
        <p:txBody>
          <a:bodyPr/>
          <a:lstStyle>
            <a:lvl1pPr>
              <a:defRPr/>
            </a:lvl1pPr>
          </a:lstStyle>
          <a:p>
            <a:endParaRPr lang="ru-RU"/>
          </a:p>
        </p:txBody>
      </p:sp>
      <p:sp>
        <p:nvSpPr>
          <p:cNvPr id="5" name="Нижний колонтитул 4"/>
          <p:cNvSpPr>
            <a:spLocks noGrp="1"/>
          </p:cNvSpPr>
          <p:nvPr>
            <p:ph type="ftr" sz="quarter" idx="11"/>
          </p:nvPr>
        </p:nvSpPr>
        <p:spPr/>
        <p:txBody>
          <a:bodyPr/>
          <a:lstStyle>
            <a:lvl1pPr>
              <a:defRPr/>
            </a:lvl1pPr>
          </a:lstStyle>
          <a:p>
            <a:endParaRPr lang="ru-RU"/>
          </a:p>
        </p:txBody>
      </p:sp>
      <p:sp>
        <p:nvSpPr>
          <p:cNvPr id="6" name="Номер слайда 5"/>
          <p:cNvSpPr>
            <a:spLocks noGrp="1"/>
          </p:cNvSpPr>
          <p:nvPr>
            <p:ph type="sldNum" sz="quarter" idx="12"/>
          </p:nvPr>
        </p:nvSpPr>
        <p:spPr/>
        <p:txBody>
          <a:bodyPr/>
          <a:lstStyle>
            <a:lvl1pPr>
              <a:defRPr/>
            </a:lvl1pPr>
          </a:lstStyle>
          <a:p>
            <a:fld id="{709AF17B-A4EC-4E78-9C47-E2EFFBA4DE00}" type="slidenum">
              <a:rPr lang="ru-RU"/>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lvl1pPr>
              <a:defRPr/>
            </a:lvl1pPr>
          </a:lstStyle>
          <a:p>
            <a:endParaRPr lang="ru-RU"/>
          </a:p>
        </p:txBody>
      </p:sp>
      <p:sp>
        <p:nvSpPr>
          <p:cNvPr id="6" name="Нижний колонтитул 5"/>
          <p:cNvSpPr>
            <a:spLocks noGrp="1"/>
          </p:cNvSpPr>
          <p:nvPr>
            <p:ph type="ftr" sz="quarter" idx="11"/>
          </p:nvPr>
        </p:nvSpPr>
        <p:spPr/>
        <p:txBody>
          <a:bodyPr/>
          <a:lstStyle>
            <a:lvl1pPr>
              <a:defRPr/>
            </a:lvl1pPr>
          </a:lstStyle>
          <a:p>
            <a:endParaRPr lang="ru-RU"/>
          </a:p>
        </p:txBody>
      </p:sp>
      <p:sp>
        <p:nvSpPr>
          <p:cNvPr id="7" name="Номер слайда 6"/>
          <p:cNvSpPr>
            <a:spLocks noGrp="1"/>
          </p:cNvSpPr>
          <p:nvPr>
            <p:ph type="sldNum" sz="quarter" idx="12"/>
          </p:nvPr>
        </p:nvSpPr>
        <p:spPr/>
        <p:txBody>
          <a:bodyPr/>
          <a:lstStyle>
            <a:lvl1pPr>
              <a:defRPr/>
            </a:lvl1pPr>
          </a:lstStyle>
          <a:p>
            <a:fld id="{CB354298-8547-46ED-9372-3533ED79CA5C}" type="slidenum">
              <a:rPr lang="ru-RU"/>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lvl1pPr>
              <a:defRPr/>
            </a:lvl1pPr>
          </a:lstStyle>
          <a:p>
            <a:endParaRPr lang="ru-RU"/>
          </a:p>
        </p:txBody>
      </p:sp>
      <p:sp>
        <p:nvSpPr>
          <p:cNvPr id="8" name="Нижний колонтитул 7"/>
          <p:cNvSpPr>
            <a:spLocks noGrp="1"/>
          </p:cNvSpPr>
          <p:nvPr>
            <p:ph type="ftr" sz="quarter" idx="11"/>
          </p:nvPr>
        </p:nvSpPr>
        <p:spPr/>
        <p:txBody>
          <a:bodyPr/>
          <a:lstStyle>
            <a:lvl1pPr>
              <a:defRPr/>
            </a:lvl1pPr>
          </a:lstStyle>
          <a:p>
            <a:endParaRPr lang="ru-RU"/>
          </a:p>
        </p:txBody>
      </p:sp>
      <p:sp>
        <p:nvSpPr>
          <p:cNvPr id="9" name="Номер слайда 8"/>
          <p:cNvSpPr>
            <a:spLocks noGrp="1"/>
          </p:cNvSpPr>
          <p:nvPr>
            <p:ph type="sldNum" sz="quarter" idx="12"/>
          </p:nvPr>
        </p:nvSpPr>
        <p:spPr/>
        <p:txBody>
          <a:bodyPr/>
          <a:lstStyle>
            <a:lvl1pPr>
              <a:defRPr/>
            </a:lvl1pPr>
          </a:lstStyle>
          <a:p>
            <a:fld id="{02F2ED3F-63F3-4A79-A100-B3E620120C4C}" type="slidenum">
              <a:rPr lang="ru-RU"/>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lvl1pPr>
              <a:defRPr/>
            </a:lvl1pPr>
          </a:lstStyle>
          <a:p>
            <a:endParaRPr lang="ru-RU"/>
          </a:p>
        </p:txBody>
      </p:sp>
      <p:sp>
        <p:nvSpPr>
          <p:cNvPr id="4" name="Нижний колонтитул 3"/>
          <p:cNvSpPr>
            <a:spLocks noGrp="1"/>
          </p:cNvSpPr>
          <p:nvPr>
            <p:ph type="ftr" sz="quarter" idx="11"/>
          </p:nvPr>
        </p:nvSpPr>
        <p:spPr/>
        <p:txBody>
          <a:bodyPr/>
          <a:lstStyle>
            <a:lvl1pPr>
              <a:defRPr/>
            </a:lvl1pPr>
          </a:lstStyle>
          <a:p>
            <a:endParaRPr lang="ru-RU"/>
          </a:p>
        </p:txBody>
      </p:sp>
      <p:sp>
        <p:nvSpPr>
          <p:cNvPr id="5" name="Номер слайда 4"/>
          <p:cNvSpPr>
            <a:spLocks noGrp="1"/>
          </p:cNvSpPr>
          <p:nvPr>
            <p:ph type="sldNum" sz="quarter" idx="12"/>
          </p:nvPr>
        </p:nvSpPr>
        <p:spPr/>
        <p:txBody>
          <a:bodyPr/>
          <a:lstStyle>
            <a:lvl1pPr>
              <a:defRPr/>
            </a:lvl1pPr>
          </a:lstStyle>
          <a:p>
            <a:fld id="{091AB93B-64EB-4FF4-BA54-EE06296CADBC}" type="slidenum">
              <a:rPr lang="ru-RU"/>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lvl1pPr>
              <a:defRPr/>
            </a:lvl1pPr>
          </a:lstStyle>
          <a:p>
            <a:endParaRPr lang="ru-RU"/>
          </a:p>
        </p:txBody>
      </p:sp>
      <p:sp>
        <p:nvSpPr>
          <p:cNvPr id="3" name="Нижний колонтитул 2"/>
          <p:cNvSpPr>
            <a:spLocks noGrp="1"/>
          </p:cNvSpPr>
          <p:nvPr>
            <p:ph type="ftr" sz="quarter" idx="11"/>
          </p:nvPr>
        </p:nvSpPr>
        <p:spPr/>
        <p:txBody>
          <a:bodyPr/>
          <a:lstStyle>
            <a:lvl1pPr>
              <a:defRPr/>
            </a:lvl1pPr>
          </a:lstStyle>
          <a:p>
            <a:endParaRPr lang="ru-RU"/>
          </a:p>
        </p:txBody>
      </p:sp>
      <p:sp>
        <p:nvSpPr>
          <p:cNvPr id="4" name="Номер слайда 3"/>
          <p:cNvSpPr>
            <a:spLocks noGrp="1"/>
          </p:cNvSpPr>
          <p:nvPr>
            <p:ph type="sldNum" sz="quarter" idx="12"/>
          </p:nvPr>
        </p:nvSpPr>
        <p:spPr/>
        <p:txBody>
          <a:bodyPr/>
          <a:lstStyle>
            <a:lvl1pPr>
              <a:defRPr/>
            </a:lvl1pPr>
          </a:lstStyle>
          <a:p>
            <a:fld id="{83AB22BA-331C-4599-B3DC-7BC145736E67}" type="slidenum">
              <a:rPr lang="ru-RU"/>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lvl1pPr>
              <a:defRPr/>
            </a:lvl1pPr>
          </a:lstStyle>
          <a:p>
            <a:endParaRPr lang="ru-RU"/>
          </a:p>
        </p:txBody>
      </p:sp>
      <p:sp>
        <p:nvSpPr>
          <p:cNvPr id="6" name="Нижний колонтитул 5"/>
          <p:cNvSpPr>
            <a:spLocks noGrp="1"/>
          </p:cNvSpPr>
          <p:nvPr>
            <p:ph type="ftr" sz="quarter" idx="11"/>
          </p:nvPr>
        </p:nvSpPr>
        <p:spPr/>
        <p:txBody>
          <a:bodyPr/>
          <a:lstStyle>
            <a:lvl1pPr>
              <a:defRPr/>
            </a:lvl1pPr>
          </a:lstStyle>
          <a:p>
            <a:endParaRPr lang="ru-RU"/>
          </a:p>
        </p:txBody>
      </p:sp>
      <p:sp>
        <p:nvSpPr>
          <p:cNvPr id="7" name="Номер слайда 6"/>
          <p:cNvSpPr>
            <a:spLocks noGrp="1"/>
          </p:cNvSpPr>
          <p:nvPr>
            <p:ph type="sldNum" sz="quarter" idx="12"/>
          </p:nvPr>
        </p:nvSpPr>
        <p:spPr/>
        <p:txBody>
          <a:bodyPr/>
          <a:lstStyle>
            <a:lvl1pPr>
              <a:defRPr/>
            </a:lvl1pPr>
          </a:lstStyle>
          <a:p>
            <a:fld id="{6E04782F-0FA9-4DEE-9E14-D7961DEE2224}" type="slidenum">
              <a:rPr lang="ru-RU"/>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lvl1pPr>
              <a:defRPr/>
            </a:lvl1pPr>
          </a:lstStyle>
          <a:p>
            <a:endParaRPr lang="ru-RU"/>
          </a:p>
        </p:txBody>
      </p:sp>
      <p:sp>
        <p:nvSpPr>
          <p:cNvPr id="6" name="Нижний колонтитул 5"/>
          <p:cNvSpPr>
            <a:spLocks noGrp="1"/>
          </p:cNvSpPr>
          <p:nvPr>
            <p:ph type="ftr" sz="quarter" idx="11"/>
          </p:nvPr>
        </p:nvSpPr>
        <p:spPr/>
        <p:txBody>
          <a:bodyPr/>
          <a:lstStyle>
            <a:lvl1pPr>
              <a:defRPr/>
            </a:lvl1pPr>
          </a:lstStyle>
          <a:p>
            <a:endParaRPr lang="ru-RU"/>
          </a:p>
        </p:txBody>
      </p:sp>
      <p:sp>
        <p:nvSpPr>
          <p:cNvPr id="7" name="Номер слайда 6"/>
          <p:cNvSpPr>
            <a:spLocks noGrp="1"/>
          </p:cNvSpPr>
          <p:nvPr>
            <p:ph type="sldNum" sz="quarter" idx="12"/>
          </p:nvPr>
        </p:nvSpPr>
        <p:spPr/>
        <p:txBody>
          <a:bodyPr/>
          <a:lstStyle>
            <a:lvl1pPr>
              <a:defRPr/>
            </a:lvl1pPr>
          </a:lstStyle>
          <a:p>
            <a:fld id="{903CEEFA-B0CD-4204-8D53-4C3ED1C534A1}" type="slidenum">
              <a:rPr lang="ru-RU"/>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ru-RU" smtClean="0"/>
              <a:t>Образец заголовка</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ru-RU"/>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ru-RU"/>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8CC6587A-437A-4F36-ACC4-2B1B3A25C881}" type="slidenum">
              <a:rPr lang="ru-RU"/>
              <a:pPr/>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2" r:id="rId13"/>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34" charset="0"/>
          <a:cs typeface="Arial" pitchFamily="34" charset="0"/>
        </a:defRPr>
      </a:lvl2pPr>
      <a:lvl3pPr algn="ctr" rtl="0" fontAlgn="base">
        <a:spcBef>
          <a:spcPct val="0"/>
        </a:spcBef>
        <a:spcAft>
          <a:spcPct val="0"/>
        </a:spcAft>
        <a:defRPr sz="4400">
          <a:solidFill>
            <a:schemeClr val="tx2"/>
          </a:solidFill>
          <a:latin typeface="Arial" pitchFamily="34" charset="0"/>
          <a:cs typeface="Arial" pitchFamily="34" charset="0"/>
        </a:defRPr>
      </a:lvl3pPr>
      <a:lvl4pPr algn="ctr" rtl="0" fontAlgn="base">
        <a:spcBef>
          <a:spcPct val="0"/>
        </a:spcBef>
        <a:spcAft>
          <a:spcPct val="0"/>
        </a:spcAft>
        <a:defRPr sz="4400">
          <a:solidFill>
            <a:schemeClr val="tx2"/>
          </a:solidFill>
          <a:latin typeface="Arial" pitchFamily="34" charset="0"/>
          <a:cs typeface="Arial" pitchFamily="34" charset="0"/>
        </a:defRPr>
      </a:lvl4pPr>
      <a:lvl5pPr algn="ctr" rtl="0" fontAlgn="base">
        <a:spcBef>
          <a:spcPct val="0"/>
        </a:spcBef>
        <a:spcAft>
          <a:spcPct val="0"/>
        </a:spcAft>
        <a:defRPr sz="4400">
          <a:solidFill>
            <a:schemeClr val="tx2"/>
          </a:solidFill>
          <a:latin typeface="Arial" pitchFamily="34" charset="0"/>
          <a:cs typeface="Arial" pitchFamily="34" charset="0"/>
        </a:defRPr>
      </a:lvl5pPr>
      <a:lvl6pPr marL="457200" algn="ctr" rtl="0" fontAlgn="base">
        <a:spcBef>
          <a:spcPct val="0"/>
        </a:spcBef>
        <a:spcAft>
          <a:spcPct val="0"/>
        </a:spcAft>
        <a:defRPr sz="4400">
          <a:solidFill>
            <a:schemeClr val="tx2"/>
          </a:solidFill>
          <a:latin typeface="Arial" pitchFamily="34" charset="0"/>
          <a:cs typeface="Arial" pitchFamily="34" charset="0"/>
        </a:defRPr>
      </a:lvl6pPr>
      <a:lvl7pPr marL="914400" algn="ctr" rtl="0" fontAlgn="base">
        <a:spcBef>
          <a:spcPct val="0"/>
        </a:spcBef>
        <a:spcAft>
          <a:spcPct val="0"/>
        </a:spcAft>
        <a:defRPr sz="4400">
          <a:solidFill>
            <a:schemeClr val="tx2"/>
          </a:solidFill>
          <a:latin typeface="Arial" pitchFamily="34" charset="0"/>
          <a:cs typeface="Arial" pitchFamily="34" charset="0"/>
        </a:defRPr>
      </a:lvl7pPr>
      <a:lvl8pPr marL="1371600" algn="ctr" rtl="0" fontAlgn="base">
        <a:spcBef>
          <a:spcPct val="0"/>
        </a:spcBef>
        <a:spcAft>
          <a:spcPct val="0"/>
        </a:spcAft>
        <a:defRPr sz="4400">
          <a:solidFill>
            <a:schemeClr val="tx2"/>
          </a:solidFill>
          <a:latin typeface="Arial" pitchFamily="34" charset="0"/>
          <a:cs typeface="Arial" pitchFamily="34" charset="0"/>
        </a:defRPr>
      </a:lvl8pPr>
      <a:lvl9pPr marL="1828800" algn="ctr" rtl="0" fontAlgn="base">
        <a:spcBef>
          <a:spcPct val="0"/>
        </a:spcBef>
        <a:spcAft>
          <a:spcPct val="0"/>
        </a:spcAft>
        <a:defRPr sz="4400">
          <a:solidFill>
            <a:schemeClr val="tx2"/>
          </a:solidFill>
          <a:latin typeface="Arial" pitchFamily="34" charset="0"/>
          <a:cs typeface="Arial"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cs typeface="+mn-cs"/>
        </a:defRPr>
      </a:lvl2pPr>
      <a:lvl3pPr marL="1143000" indent="-228600" algn="l" rtl="0" fontAlgn="base">
        <a:spcBef>
          <a:spcPct val="20000"/>
        </a:spcBef>
        <a:spcAft>
          <a:spcPct val="0"/>
        </a:spcAft>
        <a:buChar char="•"/>
        <a:defRPr sz="2400">
          <a:solidFill>
            <a:schemeClr val="tx1"/>
          </a:solidFill>
          <a:latin typeface="+mn-lt"/>
          <a:cs typeface="+mn-cs"/>
        </a:defRPr>
      </a:lvl3pPr>
      <a:lvl4pPr marL="1600200" indent="-228600" algn="l" rtl="0" fontAlgn="base">
        <a:spcBef>
          <a:spcPct val="20000"/>
        </a:spcBef>
        <a:spcAft>
          <a:spcPct val="0"/>
        </a:spcAft>
        <a:buChar char="–"/>
        <a:defRPr sz="2000">
          <a:solidFill>
            <a:schemeClr val="tx1"/>
          </a:solidFill>
          <a:latin typeface="+mn-lt"/>
          <a:cs typeface="+mn-cs"/>
        </a:defRPr>
      </a:lvl4pPr>
      <a:lvl5pPr marL="2057400" indent="-228600" algn="l" rtl="0" fontAlgn="base">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h.machmoudov@mail.ioffe.ru" TargetMode="External"/><Relationship Id="rId7"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8" Type="http://schemas.openxmlformats.org/officeDocument/2006/relationships/oleObject" Target="../embeddings/oleObject7.bin"/><Relationship Id="rId3" Type="http://schemas.openxmlformats.org/officeDocument/2006/relationships/image" Target="../media/image38.jpeg"/><Relationship Id="rId7" Type="http://schemas.openxmlformats.org/officeDocument/2006/relationships/oleObject" Target="../embeddings/_____Microsoft_Office_Excel_97-20032.xls"/><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oleObject" Target="../embeddings/_____Microsoft_Office_Excel_97-20031.xls"/><Relationship Id="rId11" Type="http://schemas.openxmlformats.org/officeDocument/2006/relationships/oleObject" Target="../embeddings/_____Microsoft_Office_Excel_97-20033.xls"/><Relationship Id="rId5" Type="http://schemas.openxmlformats.org/officeDocument/2006/relationships/image" Target="../media/image40.png"/><Relationship Id="rId10" Type="http://schemas.openxmlformats.org/officeDocument/2006/relationships/oleObject" Target="../embeddings/oleObject9.bin"/><Relationship Id="rId4" Type="http://schemas.openxmlformats.org/officeDocument/2006/relationships/image" Target="../media/image39.png"/><Relationship Id="rId9" Type="http://schemas.openxmlformats.org/officeDocument/2006/relationships/oleObject" Target="../embeddings/oleObject8.bin"/></Relationships>
</file>

<file path=ppt/slides/_rels/slide11.xml.rels><?xml version="1.0" encoding="UTF-8" standalone="yes"?>
<Relationships xmlns="http://schemas.openxmlformats.org/package/2006/relationships"><Relationship Id="rId8" Type="http://schemas.openxmlformats.org/officeDocument/2006/relationships/oleObject" Target="../embeddings/_____Microsoft_Office_Excel_97-20037.xls"/><Relationship Id="rId13" Type="http://schemas.openxmlformats.org/officeDocument/2006/relationships/oleObject" Target="../embeddings/_____Microsoft_Office_Excel_97-200312.xls"/><Relationship Id="rId3" Type="http://schemas.openxmlformats.org/officeDocument/2006/relationships/oleObject" Target="../embeddings/_____Microsoft_Office_Excel_97-20034.xls"/><Relationship Id="rId7" Type="http://schemas.openxmlformats.org/officeDocument/2006/relationships/image" Target="../media/image51.png"/><Relationship Id="rId12" Type="http://schemas.openxmlformats.org/officeDocument/2006/relationships/oleObject" Target="../embeddings/_____Microsoft_Office_Excel_97-200311.xls"/><Relationship Id="rId2" Type="http://schemas.openxmlformats.org/officeDocument/2006/relationships/slideLayout" Target="../slideLayouts/slideLayout12.xml"/><Relationship Id="rId1" Type="http://schemas.openxmlformats.org/officeDocument/2006/relationships/vmlDrawing" Target="../drawings/vmlDrawing4.vml"/><Relationship Id="rId6" Type="http://schemas.openxmlformats.org/officeDocument/2006/relationships/oleObject" Target="../embeddings/_____Microsoft_Office_Excel_97-20036.xls"/><Relationship Id="rId11" Type="http://schemas.openxmlformats.org/officeDocument/2006/relationships/oleObject" Target="../embeddings/_____Microsoft_Office_Excel_97-200310.xls"/><Relationship Id="rId5" Type="http://schemas.openxmlformats.org/officeDocument/2006/relationships/image" Target="../media/image50.emf"/><Relationship Id="rId10" Type="http://schemas.openxmlformats.org/officeDocument/2006/relationships/oleObject" Target="../embeddings/_____Microsoft_Office_Excel_97-20039.xls"/><Relationship Id="rId4" Type="http://schemas.openxmlformats.org/officeDocument/2006/relationships/oleObject" Target="../embeddings/_____Microsoft_Office_Excel_97-20035.xls"/><Relationship Id="rId9" Type="http://schemas.openxmlformats.org/officeDocument/2006/relationships/oleObject" Target="../embeddings/_____Microsoft_Office_Excel_97-20038.xls"/></Relationships>
</file>

<file path=ppt/slides/_rels/slide12.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Layout" Target="../slideLayouts/slideLayout7.xml"/><Relationship Id="rId1" Type="http://schemas.openxmlformats.org/officeDocument/2006/relationships/vmlDrawing" Target="../drawings/vmlDrawing5.vml"/><Relationship Id="rId4" Type="http://schemas.openxmlformats.org/officeDocument/2006/relationships/image" Target="../media/image53.png"/></Relationships>
</file>

<file path=ppt/slides/_rels/slide1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Layout" Target="../slideLayouts/slideLayout7.xml"/><Relationship Id="rId1" Type="http://schemas.openxmlformats.org/officeDocument/2006/relationships/vmlDrawing" Target="../drawings/vmlDrawing6.vml"/></Relationships>
</file>

<file path=ppt/slides/_rels/slide16.xml.rels><?xml version="1.0" encoding="UTF-8" standalone="yes"?>
<Relationships xmlns="http://schemas.openxmlformats.org/package/2006/relationships"><Relationship Id="rId8" Type="http://schemas.openxmlformats.org/officeDocument/2006/relationships/image" Target="../media/image61.jpeg"/><Relationship Id="rId3" Type="http://schemas.openxmlformats.org/officeDocument/2006/relationships/image" Target="../media/image60.png"/><Relationship Id="rId7" Type="http://schemas.openxmlformats.org/officeDocument/2006/relationships/oleObject" Target="../embeddings/oleObject15.bin"/><Relationship Id="rId2" Type="http://schemas.openxmlformats.org/officeDocument/2006/relationships/slideLayout" Target="../slideLayouts/slideLayout7.xml"/><Relationship Id="rId1" Type="http://schemas.openxmlformats.org/officeDocument/2006/relationships/vmlDrawing" Target="../drawings/vmlDrawing7.vml"/><Relationship Id="rId6" Type="http://schemas.openxmlformats.org/officeDocument/2006/relationships/oleObject" Target="../embeddings/oleObject14.bin"/><Relationship Id="rId5" Type="http://schemas.openxmlformats.org/officeDocument/2006/relationships/oleObject" Target="../embeddings/oleObject13.bin"/><Relationship Id="rId10" Type="http://schemas.openxmlformats.org/officeDocument/2006/relationships/image" Target="../media/image63.jpeg"/><Relationship Id="rId4" Type="http://schemas.openxmlformats.org/officeDocument/2006/relationships/oleObject" Target="../embeddings/oleObject12.bin"/><Relationship Id="rId9" Type="http://schemas.openxmlformats.org/officeDocument/2006/relationships/image" Target="../media/image62.jpeg"/></Relationships>
</file>

<file path=ppt/slides/_rels/slide17.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Layout" Target="../slideLayouts/slideLayout7.xml"/><Relationship Id="rId1" Type="http://schemas.openxmlformats.org/officeDocument/2006/relationships/vmlDrawing" Target="../drawings/vmlDrawing8.vml"/></Relationships>
</file>

<file path=ppt/slides/_rels/slide2.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6.jpeg"/><Relationship Id="rId7" Type="http://schemas.openxmlformats.org/officeDocument/2006/relationships/image" Target="../media/image10.jpeg"/><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image" Target="../media/image9.jpeg"/><Relationship Id="rId5" Type="http://schemas.openxmlformats.org/officeDocument/2006/relationships/image" Target="../media/image8.jpeg"/><Relationship Id="rId10" Type="http://schemas.openxmlformats.org/officeDocument/2006/relationships/image" Target="../media/image13.jpeg"/><Relationship Id="rId4" Type="http://schemas.openxmlformats.org/officeDocument/2006/relationships/image" Target="../media/image7.png"/><Relationship Id="rId9" Type="http://schemas.openxmlformats.org/officeDocument/2006/relationships/image" Target="../media/image12.jpeg"/></Relationships>
</file>

<file path=ppt/slides/_rels/slide20.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slideLayout" Target="../slideLayouts/slideLayout7.xml"/><Relationship Id="rId1" Type="http://schemas.openxmlformats.org/officeDocument/2006/relationships/vmlDrawing" Target="../drawings/vmlDrawing9.vml"/></Relationships>
</file>

<file path=ppt/slides/_rels/slide21.xml.rels><?xml version="1.0" encoding="UTF-8" standalone="yes"?>
<Relationships xmlns="http://schemas.openxmlformats.org/package/2006/relationships"><Relationship Id="rId3" Type="http://schemas.openxmlformats.org/officeDocument/2006/relationships/oleObject" Target="../embeddings/oleObject18.bin"/><Relationship Id="rId2" Type="http://schemas.openxmlformats.org/officeDocument/2006/relationships/slideLayout" Target="../slideLayouts/slideLayout7.xml"/><Relationship Id="rId1" Type="http://schemas.openxmlformats.org/officeDocument/2006/relationships/vmlDrawing" Target="../drawings/vmlDrawing10.vml"/></Relationships>
</file>

<file path=ppt/slides/_rels/slide22.xml.rels><?xml version="1.0" encoding="UTF-8" standalone="yes"?>
<Relationships xmlns="http://schemas.openxmlformats.org/package/2006/relationships"><Relationship Id="rId3" Type="http://schemas.openxmlformats.org/officeDocument/2006/relationships/oleObject" Target="../embeddings/oleObject19.bin"/><Relationship Id="rId2" Type="http://schemas.openxmlformats.org/officeDocument/2006/relationships/slideLayout" Target="../slideLayouts/slideLayout7.xml"/><Relationship Id="rId1" Type="http://schemas.openxmlformats.org/officeDocument/2006/relationships/vmlDrawing" Target="../drawings/vmlDrawing11.vml"/></Relationships>
</file>

<file path=ppt/slides/_rels/slide23.xml.rels><?xml version="1.0" encoding="UTF-8" standalone="yes"?>
<Relationships xmlns="http://schemas.openxmlformats.org/package/2006/relationships"><Relationship Id="rId3" Type="http://schemas.openxmlformats.org/officeDocument/2006/relationships/oleObject" Target="../embeddings/oleObject20.bin"/><Relationship Id="rId2" Type="http://schemas.openxmlformats.org/officeDocument/2006/relationships/slideLayout" Target="../slideLayouts/slideLayout7.xml"/><Relationship Id="rId1" Type="http://schemas.openxmlformats.org/officeDocument/2006/relationships/vmlDrawing" Target="../drawings/vmlDrawing12.vml"/></Relationships>
</file>

<file path=ppt/slides/_rels/slide24.xml.rels><?xml version="1.0" encoding="UTF-8" standalone="yes"?>
<Relationships xmlns="http://schemas.openxmlformats.org/package/2006/relationships"><Relationship Id="rId3" Type="http://schemas.openxmlformats.org/officeDocument/2006/relationships/oleObject" Target="../embeddings/oleObject21.bin"/><Relationship Id="rId2" Type="http://schemas.openxmlformats.org/officeDocument/2006/relationships/slideLayout" Target="../slideLayouts/slideLayout7.xml"/><Relationship Id="rId1" Type="http://schemas.openxmlformats.org/officeDocument/2006/relationships/vmlDrawing" Target="../drawings/vmlDrawing13.v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vmlDrawing" Target="../drawings/vmlDrawing14.vml"/><Relationship Id="rId4" Type="http://schemas.openxmlformats.org/officeDocument/2006/relationships/oleObject" Target="../embeddings/oleObject22.bin"/></Relationships>
</file>

<file path=ppt/slides/_rels/slide2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75.png"/><Relationship Id="rId4" Type="http://schemas.openxmlformats.org/officeDocument/2006/relationships/image" Target="../media/image74.jpeg"/></Relationships>
</file>

<file path=ppt/slides/_rels/slide27.xml.rels><?xml version="1.0" encoding="UTF-8" standalone="yes"?>
<Relationships xmlns="http://schemas.openxmlformats.org/package/2006/relationships"><Relationship Id="rId3" Type="http://schemas.openxmlformats.org/officeDocument/2006/relationships/oleObject" Target="../embeddings/oleObject23.bin"/><Relationship Id="rId2" Type="http://schemas.openxmlformats.org/officeDocument/2006/relationships/slideLayout" Target="../slideLayouts/slideLayout7.xml"/><Relationship Id="rId1" Type="http://schemas.openxmlformats.org/officeDocument/2006/relationships/vmlDrawing" Target="../drawings/vmlDrawing15.vml"/><Relationship Id="rId5" Type="http://schemas.openxmlformats.org/officeDocument/2006/relationships/oleObject" Target="../embeddings/oleObject25.bin"/><Relationship Id="rId4" Type="http://schemas.openxmlformats.org/officeDocument/2006/relationships/oleObject" Target="../embeddings/oleObject24.bin"/></Relationships>
</file>

<file path=ppt/slides/_rels/slide28.xml.rels><?xml version="1.0" encoding="UTF-8" standalone="yes"?>
<Relationships xmlns="http://schemas.openxmlformats.org/package/2006/relationships"><Relationship Id="rId3" Type="http://schemas.openxmlformats.org/officeDocument/2006/relationships/oleObject" Target="../embeddings/oleObject26.bin"/><Relationship Id="rId2" Type="http://schemas.openxmlformats.org/officeDocument/2006/relationships/slideLayout" Target="../slideLayouts/slideLayout7.xml"/><Relationship Id="rId1" Type="http://schemas.openxmlformats.org/officeDocument/2006/relationships/vmlDrawing" Target="../drawings/vmlDrawing16.vml"/><Relationship Id="rId6" Type="http://schemas.openxmlformats.org/officeDocument/2006/relationships/oleObject" Target="../embeddings/oleObject27.bin"/><Relationship Id="rId5" Type="http://schemas.openxmlformats.org/officeDocument/2006/relationships/image" Target="../media/image81.png"/><Relationship Id="rId4" Type="http://schemas.openxmlformats.org/officeDocument/2006/relationships/image" Target="../media/image73.png"/></Relationships>
</file>

<file path=ppt/slides/_rels/slide29.xml.rels><?xml version="1.0" encoding="UTF-8" standalone="yes"?>
<Relationships xmlns="http://schemas.openxmlformats.org/package/2006/relationships"><Relationship Id="rId3" Type="http://schemas.openxmlformats.org/officeDocument/2006/relationships/oleObject" Target="../embeddings/oleObject28.bin"/><Relationship Id="rId2" Type="http://schemas.openxmlformats.org/officeDocument/2006/relationships/slideLayout" Target="../slideLayouts/slideLayout7.xml"/><Relationship Id="rId1" Type="http://schemas.openxmlformats.org/officeDocument/2006/relationships/vmlDrawing" Target="../drawings/vmlDrawing17.vml"/><Relationship Id="rId5" Type="http://schemas.openxmlformats.org/officeDocument/2006/relationships/image" Target="../media/image84.png"/><Relationship Id="rId4" Type="http://schemas.openxmlformats.org/officeDocument/2006/relationships/oleObject" Target="../embeddings/oleObject29.bin"/></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7.xml"/><Relationship Id="rId5" Type="http://schemas.openxmlformats.org/officeDocument/2006/relationships/image" Target="../media/image94.png"/><Relationship Id="rId4" Type="http://schemas.openxmlformats.org/officeDocument/2006/relationships/image" Target="../media/image93.png"/></Relationships>
</file>

<file path=ppt/slides/_rels/slide39.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7.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hyperlink" Target="mailto:h.machmoudov@mail.ioffe.ru" TargetMode="External"/><Relationship Id="rId1" Type="http://schemas.openxmlformats.org/officeDocument/2006/relationships/slideLayout" Target="../slideLayouts/slideLayout7.xml"/><Relationship Id="rId6" Type="http://schemas.openxmlformats.org/officeDocument/2006/relationships/image" Target="../media/image102.png"/><Relationship Id="rId5" Type="http://schemas.openxmlformats.org/officeDocument/2006/relationships/image" Target="../media/image101.png"/><Relationship Id="rId4" Type="http://schemas.openxmlformats.org/officeDocument/2006/relationships/image" Target="../media/image100.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103.jpeg"/><Relationship Id="rId1" Type="http://schemas.openxmlformats.org/officeDocument/2006/relationships/slideLayout" Target="../slideLayouts/slideLayout7.xml"/><Relationship Id="rId4" Type="http://schemas.openxmlformats.org/officeDocument/2006/relationships/image" Target="../media/image105.jpeg"/></Relationships>
</file>

<file path=ppt/slides/_rels/slide45.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oleObject" Target="../embeddings/oleObject30.bin"/><Relationship Id="rId2" Type="http://schemas.openxmlformats.org/officeDocument/2006/relationships/slideLayout" Target="../slideLayouts/slideLayout7.xml"/><Relationship Id="rId1" Type="http://schemas.openxmlformats.org/officeDocument/2006/relationships/vmlDrawing" Target="../drawings/vmlDrawing18.vml"/><Relationship Id="rId5" Type="http://schemas.openxmlformats.org/officeDocument/2006/relationships/oleObject" Target="../embeddings/oleObject32.bin"/><Relationship Id="rId4" Type="http://schemas.openxmlformats.org/officeDocument/2006/relationships/oleObject" Target="../embeddings/oleObject31.bin"/></Relationships>
</file>

<file path=ppt/slides/_rels/slide52.xml.rels><?xml version="1.0" encoding="UTF-8" standalone="yes"?>
<Relationships xmlns="http://schemas.openxmlformats.org/package/2006/relationships"><Relationship Id="rId3" Type="http://schemas.openxmlformats.org/officeDocument/2006/relationships/oleObject" Target="../embeddings/oleObject33.bin"/><Relationship Id="rId2" Type="http://schemas.openxmlformats.org/officeDocument/2006/relationships/slideLayout" Target="../slideLayouts/slideLayout7.xml"/><Relationship Id="rId1" Type="http://schemas.openxmlformats.org/officeDocument/2006/relationships/vmlDrawing" Target="../drawings/vmlDrawing19.vml"/><Relationship Id="rId4" Type="http://schemas.openxmlformats.org/officeDocument/2006/relationships/image" Target="../media/image16.jpeg"/></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vmlDrawing" Target="../drawings/vmlDrawing20.vml"/><Relationship Id="rId4" Type="http://schemas.openxmlformats.org/officeDocument/2006/relationships/oleObject" Target="../embeddings/oleObject34.bin"/></Relationships>
</file>

<file path=ppt/slides/_rels/slide5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75.png"/><Relationship Id="rId4" Type="http://schemas.openxmlformats.org/officeDocument/2006/relationships/image" Target="../media/image74.jpeg"/></Relationships>
</file>

<file path=ppt/slides/_rels/slide55.xml.rels><?xml version="1.0" encoding="UTF-8" standalone="yes"?>
<Relationships xmlns="http://schemas.openxmlformats.org/package/2006/relationships"><Relationship Id="rId3" Type="http://schemas.openxmlformats.org/officeDocument/2006/relationships/oleObject" Target="../embeddings/oleObject35.bin"/><Relationship Id="rId2" Type="http://schemas.openxmlformats.org/officeDocument/2006/relationships/slideLayout" Target="../slideLayouts/slideLayout7.xml"/><Relationship Id="rId1" Type="http://schemas.openxmlformats.org/officeDocument/2006/relationships/vmlDrawing" Target="../drawings/vmlDrawing21.vml"/><Relationship Id="rId6" Type="http://schemas.openxmlformats.org/officeDocument/2006/relationships/oleObject" Target="../embeddings/oleObject36.bin"/><Relationship Id="rId5" Type="http://schemas.openxmlformats.org/officeDocument/2006/relationships/image" Target="../media/image81.png"/><Relationship Id="rId4" Type="http://schemas.openxmlformats.org/officeDocument/2006/relationships/image" Target="../media/image73.png"/></Relationships>
</file>

<file path=ppt/slides/_rels/slide56.xml.rels><?xml version="1.0" encoding="UTF-8" standalone="yes"?>
<Relationships xmlns="http://schemas.openxmlformats.org/package/2006/relationships"><Relationship Id="rId3" Type="http://schemas.openxmlformats.org/officeDocument/2006/relationships/oleObject" Target="../embeddings/oleObject37.bin"/><Relationship Id="rId2" Type="http://schemas.openxmlformats.org/officeDocument/2006/relationships/slideLayout" Target="../slideLayouts/slideLayout7.xml"/><Relationship Id="rId1" Type="http://schemas.openxmlformats.org/officeDocument/2006/relationships/vmlDrawing" Target="../drawings/vmlDrawing22.vml"/><Relationship Id="rId5" Type="http://schemas.openxmlformats.org/officeDocument/2006/relationships/image" Target="../media/image84.png"/><Relationship Id="rId4" Type="http://schemas.openxmlformats.org/officeDocument/2006/relationships/oleObject" Target="../embeddings/oleObject38.bin"/></Relationships>
</file>

<file path=ppt/slides/_rels/slide57.xml.rels><?xml version="1.0" encoding="UTF-8" standalone="yes"?>
<Relationships xmlns="http://schemas.openxmlformats.org/package/2006/relationships"><Relationship Id="rId8" Type="http://schemas.openxmlformats.org/officeDocument/2006/relationships/oleObject" Target="../embeddings/oleObject43.bin"/><Relationship Id="rId3" Type="http://schemas.openxmlformats.org/officeDocument/2006/relationships/oleObject" Target="../embeddings/oleObject39.bin"/><Relationship Id="rId7" Type="http://schemas.openxmlformats.org/officeDocument/2006/relationships/oleObject" Target="../embeddings/oleObject42.bin"/><Relationship Id="rId2" Type="http://schemas.openxmlformats.org/officeDocument/2006/relationships/slideLayout" Target="../slideLayouts/slideLayout7.xml"/><Relationship Id="rId1" Type="http://schemas.openxmlformats.org/officeDocument/2006/relationships/vmlDrawing" Target="../drawings/vmlDrawing23.vml"/><Relationship Id="rId6" Type="http://schemas.openxmlformats.org/officeDocument/2006/relationships/oleObject" Target="../embeddings/oleObject41.bin"/><Relationship Id="rId5" Type="http://schemas.openxmlformats.org/officeDocument/2006/relationships/oleObject" Target="../embeddings/oleObject40.bin"/><Relationship Id="rId10" Type="http://schemas.openxmlformats.org/officeDocument/2006/relationships/image" Target="../media/image62.jpeg"/><Relationship Id="rId4" Type="http://schemas.openxmlformats.org/officeDocument/2006/relationships/image" Target="../media/image60.png"/><Relationship Id="rId9" Type="http://schemas.openxmlformats.org/officeDocument/2006/relationships/image" Target="../media/image61.jpeg"/></Relationships>
</file>

<file path=ppt/slides/_rels/slide58.xml.rels><?xml version="1.0" encoding="UTF-8" standalone="yes"?>
<Relationships xmlns="http://schemas.openxmlformats.org/package/2006/relationships"><Relationship Id="rId3" Type="http://schemas.openxmlformats.org/officeDocument/2006/relationships/image" Target="../media/image115.emf"/><Relationship Id="rId2" Type="http://schemas.openxmlformats.org/officeDocument/2006/relationships/slideLayout" Target="../slideLayouts/slideLayout7.xml"/><Relationship Id="rId1" Type="http://schemas.openxmlformats.org/officeDocument/2006/relationships/vmlDrawing" Target="../drawings/vmlDrawing24.vml"/><Relationship Id="rId5" Type="http://schemas.openxmlformats.org/officeDocument/2006/relationships/oleObject" Target="../embeddings/oleObject44.bin"/><Relationship Id="rId4" Type="http://schemas.openxmlformats.org/officeDocument/2006/relationships/image" Target="../media/image116.jpeg"/></Relationships>
</file>

<file path=ppt/slides/_rels/slide59.xml.rels><?xml version="1.0" encoding="UTF-8" standalone="yes"?>
<Relationships xmlns="http://schemas.openxmlformats.org/package/2006/relationships"><Relationship Id="rId3" Type="http://schemas.openxmlformats.org/officeDocument/2006/relationships/oleObject" Target="../embeddings/oleObject45.bin"/><Relationship Id="rId2" Type="http://schemas.openxmlformats.org/officeDocument/2006/relationships/slideLayout" Target="../slideLayouts/slideLayout7.xml"/><Relationship Id="rId1" Type="http://schemas.openxmlformats.org/officeDocument/2006/relationships/vmlDrawing" Target="../drawings/vmlDrawing25.vml"/></Relationships>
</file>

<file path=ppt/slides/_rels/slide6.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image" Target="../media/image16.jpeg"/></Relationships>
</file>

<file path=ppt/slides/_rels/slide60.xml.rels><?xml version="1.0" encoding="UTF-8" standalone="yes"?>
<Relationships xmlns="http://schemas.openxmlformats.org/package/2006/relationships"><Relationship Id="rId3" Type="http://schemas.openxmlformats.org/officeDocument/2006/relationships/oleObject" Target="../embeddings/oleObject46.bin"/><Relationship Id="rId2" Type="http://schemas.openxmlformats.org/officeDocument/2006/relationships/slideLayout" Target="../slideLayouts/slideLayout7.xml"/><Relationship Id="rId1" Type="http://schemas.openxmlformats.org/officeDocument/2006/relationships/vmlDrawing" Target="../drawings/vmlDrawing26.vml"/></Relationships>
</file>

<file path=ppt/slides/_rels/slide61.xml.rels><?xml version="1.0" encoding="UTF-8" standalone="yes"?>
<Relationships xmlns="http://schemas.openxmlformats.org/package/2006/relationships"><Relationship Id="rId3" Type="http://schemas.openxmlformats.org/officeDocument/2006/relationships/oleObject" Target="../embeddings/oleObject47.bin"/><Relationship Id="rId2" Type="http://schemas.openxmlformats.org/officeDocument/2006/relationships/slideLayout" Target="../slideLayouts/slideLayout7.xml"/><Relationship Id="rId1" Type="http://schemas.openxmlformats.org/officeDocument/2006/relationships/vmlDrawing" Target="../drawings/vmlDrawing27.vml"/><Relationship Id="rId5" Type="http://schemas.openxmlformats.org/officeDocument/2006/relationships/oleObject" Target="../embeddings/oleObject49.bin"/><Relationship Id="rId4" Type="http://schemas.openxmlformats.org/officeDocument/2006/relationships/oleObject" Target="../embeddings/oleObject48.bin"/></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8" Type="http://schemas.openxmlformats.org/officeDocument/2006/relationships/oleObject" Target="../embeddings/oleObject50.bin"/><Relationship Id="rId3" Type="http://schemas.openxmlformats.org/officeDocument/2006/relationships/image" Target="../media/image38.jpeg"/><Relationship Id="rId7" Type="http://schemas.openxmlformats.org/officeDocument/2006/relationships/oleObject" Target="../embeddings/_____Microsoft_Office_Excel_97-200314.xls"/><Relationship Id="rId2" Type="http://schemas.openxmlformats.org/officeDocument/2006/relationships/slideLayout" Target="../slideLayouts/slideLayout7.xml"/><Relationship Id="rId1" Type="http://schemas.openxmlformats.org/officeDocument/2006/relationships/vmlDrawing" Target="../drawings/vmlDrawing28.vml"/><Relationship Id="rId6" Type="http://schemas.openxmlformats.org/officeDocument/2006/relationships/oleObject" Target="../embeddings/_____Microsoft_Office_Excel_97-200313.xls"/><Relationship Id="rId11" Type="http://schemas.openxmlformats.org/officeDocument/2006/relationships/oleObject" Target="../embeddings/_____Microsoft_Office_Excel_97-200315.xls"/><Relationship Id="rId5" Type="http://schemas.openxmlformats.org/officeDocument/2006/relationships/image" Target="../media/image40.png"/><Relationship Id="rId10" Type="http://schemas.openxmlformats.org/officeDocument/2006/relationships/oleObject" Target="../embeddings/oleObject52.bin"/><Relationship Id="rId4" Type="http://schemas.openxmlformats.org/officeDocument/2006/relationships/image" Target="../media/image39.png"/><Relationship Id="rId9" Type="http://schemas.openxmlformats.org/officeDocument/2006/relationships/oleObject" Target="../embeddings/oleObject51.bin"/></Relationships>
</file>

<file path=ppt/slides/_rels/slide65.xml.rels><?xml version="1.0" encoding="UTF-8" standalone="yes"?>
<Relationships xmlns="http://schemas.openxmlformats.org/package/2006/relationships"><Relationship Id="rId3" Type="http://schemas.openxmlformats.org/officeDocument/2006/relationships/oleObject" Target="../embeddings/oleObject53.bin"/><Relationship Id="rId2" Type="http://schemas.openxmlformats.org/officeDocument/2006/relationships/slideLayout" Target="../slideLayouts/slideLayout7.xml"/><Relationship Id="rId1" Type="http://schemas.openxmlformats.org/officeDocument/2006/relationships/vmlDrawing" Target="../drawings/vmlDrawing29.vml"/><Relationship Id="rId4" Type="http://schemas.openxmlformats.org/officeDocument/2006/relationships/image" Target="../media/image53.png"/></Relationships>
</file>

<file path=ppt/slides/_rels/slide66.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hyperlink" Target="mailto:h.machmoudov@mail.ioffe.ru" TargetMode="External"/><Relationship Id="rId1" Type="http://schemas.openxmlformats.org/officeDocument/2006/relationships/slideLayout" Target="../slideLayouts/slideLayout7.xml"/><Relationship Id="rId6" Type="http://schemas.openxmlformats.org/officeDocument/2006/relationships/image" Target="../media/image102.png"/><Relationship Id="rId5" Type="http://schemas.openxmlformats.org/officeDocument/2006/relationships/image" Target="../media/image101.png"/><Relationship Id="rId4" Type="http://schemas.openxmlformats.org/officeDocument/2006/relationships/image" Target="../media/image125.png"/></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13.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oleObject" Target="../embeddings/oleObject54.bin"/><Relationship Id="rId2" Type="http://schemas.openxmlformats.org/officeDocument/2006/relationships/slideLayout" Target="../slideLayouts/slideLayout7.xml"/><Relationship Id="rId1" Type="http://schemas.openxmlformats.org/officeDocument/2006/relationships/vmlDrawing" Target="../drawings/vmlDrawing30.vml"/><Relationship Id="rId6" Type="http://schemas.openxmlformats.org/officeDocument/2006/relationships/oleObject" Target="../embeddings/oleObject57.bin"/><Relationship Id="rId5" Type="http://schemas.openxmlformats.org/officeDocument/2006/relationships/oleObject" Target="../embeddings/oleObject56.bin"/><Relationship Id="rId4" Type="http://schemas.openxmlformats.org/officeDocument/2006/relationships/oleObject" Target="../embeddings/oleObject55.bin"/></Relationships>
</file>

<file path=ppt/slides/_rels/slide72.xml.rels><?xml version="1.0" encoding="UTF-8" standalone="yes"?>
<Relationships xmlns="http://schemas.openxmlformats.org/package/2006/relationships"><Relationship Id="rId3" Type="http://schemas.openxmlformats.org/officeDocument/2006/relationships/oleObject" Target="../embeddings/oleObject58.bin"/><Relationship Id="rId2" Type="http://schemas.openxmlformats.org/officeDocument/2006/relationships/slideLayout" Target="../slideLayouts/slideLayout7.xml"/><Relationship Id="rId1" Type="http://schemas.openxmlformats.org/officeDocument/2006/relationships/vmlDrawing" Target="../drawings/vmlDrawing31.vml"/><Relationship Id="rId4" Type="http://schemas.openxmlformats.org/officeDocument/2006/relationships/oleObject" Target="../embeddings/oleObject59.bin"/></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7.xml"/><Relationship Id="rId4" Type="http://schemas.openxmlformats.org/officeDocument/2006/relationships/image" Target="../media/image21.jpeg"/></Relationships>
</file>

<file path=ppt/slides/_rels/slide9.xml.rels><?xml version="1.0" encoding="UTF-8" standalone="yes"?>
<Relationships xmlns="http://schemas.openxmlformats.org/package/2006/relationships"><Relationship Id="rId8" Type="http://schemas.openxmlformats.org/officeDocument/2006/relationships/oleObject" Target="../embeddings/oleObject2.bin"/><Relationship Id="rId13" Type="http://schemas.openxmlformats.org/officeDocument/2006/relationships/oleObject" Target="../embeddings/oleObject6.bin"/><Relationship Id="rId3" Type="http://schemas.openxmlformats.org/officeDocument/2006/relationships/notesSlide" Target="../notesSlides/notesSlide2.xml"/><Relationship Id="rId7" Type="http://schemas.openxmlformats.org/officeDocument/2006/relationships/image" Target="../media/image30.jpeg"/><Relationship Id="rId12" Type="http://schemas.openxmlformats.org/officeDocument/2006/relationships/oleObject" Target="../embeddings/oleObject5.bin"/><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image" Target="../media/image29.jpeg"/><Relationship Id="rId11" Type="http://schemas.openxmlformats.org/officeDocument/2006/relationships/oleObject" Target="../embeddings/oleObject4.bin"/><Relationship Id="rId5" Type="http://schemas.openxmlformats.org/officeDocument/2006/relationships/image" Target="../media/image28.jpeg"/><Relationship Id="rId10" Type="http://schemas.openxmlformats.org/officeDocument/2006/relationships/oleObject" Target="../embeddings/oleObject3.bin"/><Relationship Id="rId4" Type="http://schemas.openxmlformats.org/officeDocument/2006/relationships/image" Target="../media/image27.png"/><Relationship Id="rId9" Type="http://schemas.openxmlformats.org/officeDocument/2006/relationships/image" Target="../media/image3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ctrTitle" idx="4294967295"/>
          </p:nvPr>
        </p:nvSpPr>
        <p:spPr>
          <a:xfrm>
            <a:off x="755576" y="4869160"/>
            <a:ext cx="7772400" cy="1988840"/>
          </a:xfrm>
        </p:spPr>
        <p:txBody>
          <a:bodyPr/>
          <a:lstStyle/>
          <a:p>
            <a:r>
              <a:rPr lang="en-US" altLang="ru-RU" sz="1800" dirty="0"/>
              <a:t/>
            </a:r>
            <a:br>
              <a:rPr lang="en-US" altLang="ru-RU" sz="1800" dirty="0"/>
            </a:br>
            <a:r>
              <a:rPr lang="ru-RU" sz="1800" u="sng" dirty="0" smtClean="0">
                <a:solidFill>
                  <a:srgbClr val="00B0F0"/>
                </a:solidFill>
              </a:rPr>
              <a:t> </a:t>
            </a:r>
            <a:r>
              <a:rPr lang="ru-RU" sz="1800" i="1" u="sng" dirty="0" smtClean="0">
                <a:solidFill>
                  <a:srgbClr val="00B0F0"/>
                </a:solidFill>
              </a:rPr>
              <a:t>Махмудов Х.Ф</a:t>
            </a:r>
            <a:r>
              <a:rPr lang="ru-RU" sz="1800" i="1" baseline="30000" dirty="0" smtClean="0">
                <a:solidFill>
                  <a:srgbClr val="00B0F0"/>
                </a:solidFill>
              </a:rPr>
              <a:t>1</a:t>
            </a:r>
            <a:r>
              <a:rPr lang="ru-RU" sz="1800" i="1" dirty="0" smtClean="0">
                <a:solidFill>
                  <a:srgbClr val="00B0F0"/>
                </a:solidFill>
              </a:rPr>
              <a:t>, Савельев В. Н</a:t>
            </a:r>
            <a:r>
              <a:rPr lang="ru-RU" sz="1800" i="1" baseline="30000" dirty="0" smtClean="0">
                <a:solidFill>
                  <a:srgbClr val="00B0F0"/>
                </a:solidFill>
              </a:rPr>
              <a:t>2</a:t>
            </a:r>
            <a:r>
              <a:rPr lang="ru-RU" sz="1800" i="1" dirty="0" smtClean="0">
                <a:solidFill>
                  <a:srgbClr val="00B0F0"/>
                </a:solidFill>
              </a:rPr>
              <a:t> , Медведев В. Н</a:t>
            </a:r>
            <a:r>
              <a:rPr lang="ru-RU" sz="1800" i="1" baseline="30000" dirty="0" smtClean="0">
                <a:solidFill>
                  <a:srgbClr val="00B0F0"/>
                </a:solidFill>
              </a:rPr>
              <a:t>3</a:t>
            </a:r>
            <a:r>
              <a:rPr lang="ru-RU" sz="1800" i="1" dirty="0" smtClean="0">
                <a:solidFill>
                  <a:srgbClr val="00B0F0"/>
                </a:solidFill>
              </a:rPr>
              <a:t/>
            </a:r>
            <a:br>
              <a:rPr lang="ru-RU" sz="1800" i="1" dirty="0" smtClean="0">
                <a:solidFill>
                  <a:srgbClr val="00B0F0"/>
                </a:solidFill>
              </a:rPr>
            </a:br>
            <a:r>
              <a:rPr lang="ru-RU" sz="1800" i="1" dirty="0" smtClean="0">
                <a:solidFill>
                  <a:srgbClr val="00B0F0"/>
                </a:solidFill>
              </a:rPr>
              <a:t> </a:t>
            </a:r>
            <a:br>
              <a:rPr lang="ru-RU" sz="1800" i="1" dirty="0" smtClean="0">
                <a:solidFill>
                  <a:srgbClr val="00B0F0"/>
                </a:solidFill>
              </a:rPr>
            </a:br>
            <a:r>
              <a:rPr lang="ru-RU" sz="1400" i="1" baseline="30000" dirty="0" smtClean="0">
                <a:solidFill>
                  <a:srgbClr val="00B0F0"/>
                </a:solidFill>
              </a:rPr>
              <a:t>1 </a:t>
            </a:r>
            <a:r>
              <a:rPr lang="ru-RU" sz="1400" i="1" dirty="0" smtClean="0">
                <a:solidFill>
                  <a:srgbClr val="00B0F0"/>
                </a:solidFill>
              </a:rPr>
              <a:t>ФТИ им А. Ф Иоффе, Россия, г. Санкт-Петербург </a:t>
            </a:r>
            <a:br>
              <a:rPr lang="ru-RU" sz="1400" i="1" dirty="0" smtClean="0">
                <a:solidFill>
                  <a:srgbClr val="00B0F0"/>
                </a:solidFill>
              </a:rPr>
            </a:br>
            <a:r>
              <a:rPr lang="ru-RU" sz="1400" i="1" dirty="0" smtClean="0">
                <a:solidFill>
                  <a:srgbClr val="00B0F0"/>
                </a:solidFill>
              </a:rPr>
              <a:t> </a:t>
            </a:r>
            <a:br>
              <a:rPr lang="ru-RU" sz="1400" i="1" dirty="0" smtClean="0">
                <a:solidFill>
                  <a:srgbClr val="00B0F0"/>
                </a:solidFill>
              </a:rPr>
            </a:br>
            <a:r>
              <a:rPr lang="ru-RU" sz="1400" i="1" baseline="30000" dirty="0" smtClean="0">
                <a:solidFill>
                  <a:srgbClr val="00B0F0"/>
                </a:solidFill>
              </a:rPr>
              <a:t>2</a:t>
            </a:r>
            <a:r>
              <a:rPr lang="ru-RU" sz="1400" i="1" dirty="0" smtClean="0">
                <a:solidFill>
                  <a:srgbClr val="00B0F0"/>
                </a:solidFill>
              </a:rPr>
              <a:t> ООО «</a:t>
            </a:r>
            <a:r>
              <a:rPr lang="ru-RU" sz="1400" i="1" dirty="0" err="1" smtClean="0">
                <a:solidFill>
                  <a:srgbClr val="00B0F0"/>
                </a:solidFill>
              </a:rPr>
              <a:t>Прадиком</a:t>
            </a:r>
            <a:r>
              <a:rPr lang="ru-RU" sz="1400" i="1" dirty="0" smtClean="0">
                <a:solidFill>
                  <a:srgbClr val="00B0F0"/>
                </a:solidFill>
              </a:rPr>
              <a:t>», Россия, г. Санкт-Петербург </a:t>
            </a:r>
            <a:br>
              <a:rPr lang="ru-RU" sz="1400" i="1" dirty="0" smtClean="0">
                <a:solidFill>
                  <a:srgbClr val="00B0F0"/>
                </a:solidFill>
              </a:rPr>
            </a:br>
            <a:r>
              <a:rPr lang="ru-RU" sz="1400" i="1" dirty="0" smtClean="0">
                <a:solidFill>
                  <a:srgbClr val="00B0F0"/>
                </a:solidFill>
              </a:rPr>
              <a:t> </a:t>
            </a:r>
            <a:br>
              <a:rPr lang="ru-RU" sz="1400" i="1" dirty="0" smtClean="0">
                <a:solidFill>
                  <a:srgbClr val="00B0F0"/>
                </a:solidFill>
              </a:rPr>
            </a:br>
            <a:r>
              <a:rPr lang="ru-RU" sz="1400" i="1" baseline="30000" dirty="0" smtClean="0">
                <a:solidFill>
                  <a:srgbClr val="00B0F0"/>
                </a:solidFill>
              </a:rPr>
              <a:t>3 </a:t>
            </a:r>
            <a:r>
              <a:rPr lang="ru-RU" sz="1400" i="1" dirty="0" smtClean="0">
                <a:solidFill>
                  <a:srgbClr val="00B0F0"/>
                </a:solidFill>
              </a:rPr>
              <a:t>ФГУП «ГХК», Красноярский край, Россия</a:t>
            </a:r>
            <a:r>
              <a:rPr lang="ru-RU" sz="1800" i="1" dirty="0" smtClean="0">
                <a:solidFill>
                  <a:srgbClr val="00B0F0"/>
                </a:solidFill>
              </a:rPr>
              <a:t/>
            </a:r>
            <a:br>
              <a:rPr lang="ru-RU" sz="1800" i="1" dirty="0" smtClean="0">
                <a:solidFill>
                  <a:srgbClr val="00B0F0"/>
                </a:solidFill>
              </a:rPr>
            </a:br>
            <a:r>
              <a:rPr lang="en-US" sz="1800" i="1" u="sng" dirty="0" smtClean="0">
                <a:solidFill>
                  <a:srgbClr val="00B0F0"/>
                </a:solidFill>
                <a:hlinkClick r:id="rId3"/>
              </a:rPr>
              <a:t>h</a:t>
            </a:r>
            <a:r>
              <a:rPr lang="ru-RU" sz="1800" i="1" u="sng" dirty="0" smtClean="0">
                <a:solidFill>
                  <a:srgbClr val="00B0F0"/>
                </a:solidFill>
                <a:hlinkClick r:id="rId3"/>
              </a:rPr>
              <a:t>.</a:t>
            </a:r>
            <a:r>
              <a:rPr lang="en-US" sz="1800" i="1" u="sng" dirty="0" err="1" smtClean="0">
                <a:solidFill>
                  <a:srgbClr val="00B0F0"/>
                </a:solidFill>
                <a:hlinkClick r:id="rId3"/>
              </a:rPr>
              <a:t>machmoudov</a:t>
            </a:r>
            <a:r>
              <a:rPr lang="ru-RU" sz="1800" i="1" u="sng" dirty="0" smtClean="0">
                <a:solidFill>
                  <a:srgbClr val="00B0F0"/>
                </a:solidFill>
                <a:hlinkClick r:id="rId3"/>
              </a:rPr>
              <a:t>@</a:t>
            </a:r>
            <a:r>
              <a:rPr lang="en-US" sz="1800" i="1" u="sng" dirty="0" smtClean="0">
                <a:solidFill>
                  <a:srgbClr val="00B0F0"/>
                </a:solidFill>
                <a:hlinkClick r:id="rId3"/>
              </a:rPr>
              <a:t>mail</a:t>
            </a:r>
            <a:r>
              <a:rPr lang="ru-RU" sz="1800" i="1" u="sng" dirty="0" smtClean="0">
                <a:solidFill>
                  <a:srgbClr val="00B0F0"/>
                </a:solidFill>
                <a:hlinkClick r:id="rId3"/>
              </a:rPr>
              <a:t>.</a:t>
            </a:r>
            <a:r>
              <a:rPr lang="en-US" sz="1800" i="1" u="sng" dirty="0" err="1" smtClean="0">
                <a:solidFill>
                  <a:srgbClr val="00B0F0"/>
                </a:solidFill>
                <a:hlinkClick r:id="rId3"/>
              </a:rPr>
              <a:t>ioffe</a:t>
            </a:r>
            <a:r>
              <a:rPr lang="ru-RU" sz="1800" i="1" u="sng" dirty="0" smtClean="0">
                <a:solidFill>
                  <a:srgbClr val="00B0F0"/>
                </a:solidFill>
                <a:hlinkClick r:id="rId3"/>
              </a:rPr>
              <a:t>.</a:t>
            </a:r>
            <a:r>
              <a:rPr lang="en-US" sz="1800" i="1" u="sng" dirty="0" err="1" smtClean="0">
                <a:solidFill>
                  <a:srgbClr val="00B0F0"/>
                </a:solidFill>
                <a:hlinkClick r:id="rId3"/>
              </a:rPr>
              <a:t>ru</a:t>
            </a:r>
            <a:r>
              <a:rPr lang="ru-RU" sz="1800" dirty="0" smtClean="0">
                <a:solidFill>
                  <a:srgbClr val="00B050"/>
                </a:solidFill>
              </a:rPr>
              <a:t/>
            </a:r>
            <a:br>
              <a:rPr lang="ru-RU" sz="1800" dirty="0" smtClean="0">
                <a:solidFill>
                  <a:srgbClr val="00B050"/>
                </a:solidFill>
              </a:rPr>
            </a:br>
            <a:endParaRPr lang="ru-RU" altLang="ru-RU" sz="1800" i="1" dirty="0">
              <a:solidFill>
                <a:srgbClr val="00B050"/>
              </a:solidFill>
              <a:latin typeface="Times New Roman" pitchFamily="18" charset="0"/>
            </a:endParaRPr>
          </a:p>
        </p:txBody>
      </p:sp>
      <p:pic>
        <p:nvPicPr>
          <p:cNvPr id="35843" name="Picture 4" descr="ptilgold"/>
          <p:cNvPicPr>
            <a:picLocks noChangeAspect="1" noChangeArrowheads="1"/>
          </p:cNvPicPr>
          <p:nvPr/>
        </p:nvPicPr>
        <p:blipFill>
          <a:blip r:embed="rId4" cstate="print"/>
          <a:srcRect/>
          <a:stretch>
            <a:fillRect/>
          </a:stretch>
        </p:blipFill>
        <p:spPr bwMode="auto">
          <a:xfrm>
            <a:off x="1" y="2348880"/>
            <a:ext cx="1979712" cy="836712"/>
          </a:xfrm>
          <a:prstGeom prst="rect">
            <a:avLst/>
          </a:prstGeom>
          <a:noFill/>
          <a:ln w="9525">
            <a:noFill/>
            <a:miter lim="800000"/>
            <a:headEnd/>
            <a:tailEnd/>
          </a:ln>
        </p:spPr>
      </p:pic>
      <p:pic>
        <p:nvPicPr>
          <p:cNvPr id="35844" name="Picture 11" descr="http://www.pradicom.ru/i/logo_rus_iso.gif"/>
          <p:cNvPicPr>
            <a:picLocks noChangeAspect="1" noChangeArrowheads="1"/>
          </p:cNvPicPr>
          <p:nvPr/>
        </p:nvPicPr>
        <p:blipFill>
          <a:blip r:embed="rId5" cstate="print"/>
          <a:srcRect/>
          <a:stretch>
            <a:fillRect/>
          </a:stretch>
        </p:blipFill>
        <p:spPr bwMode="auto">
          <a:xfrm>
            <a:off x="2555776" y="2420888"/>
            <a:ext cx="2088232" cy="747718"/>
          </a:xfrm>
          <a:prstGeom prst="rect">
            <a:avLst/>
          </a:prstGeom>
          <a:noFill/>
          <a:ln w="9525">
            <a:noFill/>
            <a:miter lim="800000"/>
            <a:headEnd/>
            <a:tailEnd/>
          </a:ln>
        </p:spPr>
      </p:pic>
      <p:sp>
        <p:nvSpPr>
          <p:cNvPr id="35845" name="AutoShape 14" descr="https://upload.wikimedia.org/wikipedia/ru/thumb/a/a1/Ghk_logo.jpg/200px-Ghk_logo.jpg"/>
          <p:cNvSpPr>
            <a:spLocks noChangeAspect="1" noChangeArrowheads="1"/>
          </p:cNvSpPr>
          <p:nvPr/>
        </p:nvSpPr>
        <p:spPr bwMode="auto">
          <a:xfrm>
            <a:off x="755650" y="-387350"/>
            <a:ext cx="1905000" cy="1838325"/>
          </a:xfrm>
          <a:prstGeom prst="rect">
            <a:avLst/>
          </a:prstGeom>
          <a:noFill/>
          <a:ln w="9525">
            <a:noFill/>
            <a:miter lim="800000"/>
            <a:headEnd/>
            <a:tailEnd/>
          </a:ln>
        </p:spPr>
        <p:txBody>
          <a:bodyPr/>
          <a:lstStyle/>
          <a:p>
            <a:endParaRPr lang="ru-RU" altLang="ru-RU"/>
          </a:p>
        </p:txBody>
      </p:sp>
      <p:sp>
        <p:nvSpPr>
          <p:cNvPr id="12289" name="Rectangle 1"/>
          <p:cNvSpPr>
            <a:spLocks noChangeArrowheads="1"/>
          </p:cNvSpPr>
          <p:nvPr/>
        </p:nvSpPr>
        <p:spPr bwMode="auto">
          <a:xfrm>
            <a:off x="827584" y="3429000"/>
            <a:ext cx="7858180" cy="132343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600" b="1"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РАЗРАБОТКА МЕТОДОВ АКУСТИКО-ЭМИССИОННОГО (АЭ) МОНИТОРИНГА ГЕОМЕХАНИЧЕСКОЙ УСТОЙЧИВОСТИ И БЕЗОПАСНОСТИ ЭКСПЛУАТАЦИИ ПОДЗЕМНЫХ СООРУЖЕНИЙ ФГУП ГОРНО-ХИМИЧЕСКОГО КОМБИНАТА («ГХК») - ПРЕДПРИЯТИЕ ГОСКОРПОРАЦИИ</a:t>
            </a:r>
            <a:r>
              <a:rPr kumimoji="0" lang="ru-RU" sz="1200" b="1"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 "</a:t>
            </a:r>
            <a:r>
              <a:rPr kumimoji="0" lang="ru-RU" sz="1600" b="1"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РОСАТОМ</a:t>
            </a:r>
            <a:r>
              <a:rPr kumimoji="0" lang="ru-RU" sz="1200" b="1"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a:t>
            </a:r>
            <a:endParaRPr kumimoji="0" lang="ru-RU" sz="1800" b="0" i="0" u="none" strike="noStrike" cap="none" normalizeH="0" baseline="0" dirty="0" smtClean="0">
              <a:ln>
                <a:noFill/>
              </a:ln>
              <a:solidFill>
                <a:srgbClr val="002060"/>
              </a:solidFill>
              <a:effectLst/>
              <a:latin typeface="Arial" pitchFamily="34" charset="0"/>
            </a:endParaRPr>
          </a:p>
        </p:txBody>
      </p:sp>
      <p:sp>
        <p:nvSpPr>
          <p:cNvPr id="8" name="Прямоугольник 7"/>
          <p:cNvSpPr/>
          <p:nvPr/>
        </p:nvSpPr>
        <p:spPr>
          <a:xfrm>
            <a:off x="539552" y="1052736"/>
            <a:ext cx="8136904" cy="646331"/>
          </a:xfrm>
          <a:prstGeom prst="rect">
            <a:avLst/>
          </a:prstGeom>
        </p:spPr>
        <p:txBody>
          <a:bodyPr wrap="square">
            <a:spAutoFit/>
          </a:bodyPr>
          <a:lstStyle/>
          <a:p>
            <a:pPr algn="ctr"/>
            <a:r>
              <a:rPr lang="ru-RU" dirty="0" err="1" smtClean="0">
                <a:solidFill>
                  <a:srgbClr val="002060"/>
                </a:solidFill>
                <a:latin typeface="Times New Roman" pitchFamily="18" charset="0"/>
                <a:cs typeface="Times New Roman" pitchFamily="18" charset="0"/>
              </a:rPr>
              <a:t>Триггерные</a:t>
            </a:r>
            <a:r>
              <a:rPr lang="ru-RU" dirty="0" smtClean="0">
                <a:solidFill>
                  <a:srgbClr val="002060"/>
                </a:solidFill>
                <a:latin typeface="Times New Roman" pitchFamily="18" charset="0"/>
                <a:cs typeface="Times New Roman" pitchFamily="18" charset="0"/>
              </a:rPr>
              <a:t> эффекты в </a:t>
            </a:r>
            <a:r>
              <a:rPr lang="ru-RU" dirty="0" err="1" smtClean="0">
                <a:solidFill>
                  <a:srgbClr val="002060"/>
                </a:solidFill>
                <a:latin typeface="Times New Roman" pitchFamily="18" charset="0"/>
                <a:cs typeface="Times New Roman" pitchFamily="18" charset="0"/>
              </a:rPr>
              <a:t>геосистемах</a:t>
            </a:r>
            <a:r>
              <a:rPr lang="ru-RU" dirty="0" smtClean="0">
                <a:solidFill>
                  <a:srgbClr val="002060"/>
                </a:solidFill>
                <a:latin typeface="Times New Roman" pitchFamily="18" charset="0"/>
                <a:cs typeface="Times New Roman" pitchFamily="18" charset="0"/>
              </a:rPr>
              <a:t/>
            </a:r>
            <a:br>
              <a:rPr lang="ru-RU" dirty="0" smtClean="0">
                <a:solidFill>
                  <a:srgbClr val="002060"/>
                </a:solidFill>
                <a:latin typeface="Times New Roman" pitchFamily="18" charset="0"/>
                <a:cs typeface="Times New Roman" pitchFamily="18" charset="0"/>
              </a:rPr>
            </a:br>
            <a:r>
              <a:rPr lang="ru-RU" dirty="0" smtClean="0">
                <a:solidFill>
                  <a:srgbClr val="002060"/>
                </a:solidFill>
                <a:latin typeface="Times New Roman" pitchFamily="18" charset="0"/>
                <a:cs typeface="Times New Roman" pitchFamily="18" charset="0"/>
              </a:rPr>
              <a:t>4-7 Июня 2019 / Москва</a:t>
            </a:r>
            <a:endParaRPr lang="ru-RU" dirty="0">
              <a:solidFill>
                <a:srgbClr val="002060"/>
              </a:solidFill>
              <a:latin typeface="Times New Roman" pitchFamily="18" charset="0"/>
              <a:cs typeface="Times New Roman" pitchFamily="18" charset="0"/>
            </a:endParaRPr>
          </a:p>
        </p:txBody>
      </p:sp>
      <p:pic>
        <p:nvPicPr>
          <p:cNvPr id="106497" name="Picture 1"/>
          <p:cNvPicPr>
            <a:picLocks noChangeAspect="1" noChangeArrowheads="1"/>
          </p:cNvPicPr>
          <p:nvPr/>
        </p:nvPicPr>
        <p:blipFill>
          <a:blip r:embed="rId6" cstate="print"/>
          <a:srcRect/>
          <a:stretch>
            <a:fillRect/>
          </a:stretch>
        </p:blipFill>
        <p:spPr bwMode="auto">
          <a:xfrm>
            <a:off x="0" y="0"/>
            <a:ext cx="9144001" cy="1104900"/>
          </a:xfrm>
          <a:prstGeom prst="rect">
            <a:avLst/>
          </a:prstGeom>
          <a:noFill/>
          <a:ln w="9525">
            <a:noFill/>
            <a:miter lim="800000"/>
            <a:headEnd/>
            <a:tailEnd/>
          </a:ln>
        </p:spPr>
      </p:pic>
      <p:pic>
        <p:nvPicPr>
          <p:cNvPr id="10" name="Picture 9"/>
          <p:cNvPicPr>
            <a:picLocks noChangeAspect="1" noChangeArrowheads="1"/>
          </p:cNvPicPr>
          <p:nvPr/>
        </p:nvPicPr>
        <p:blipFill>
          <a:blip r:embed="rId7" cstate="print"/>
          <a:srcRect/>
          <a:stretch>
            <a:fillRect/>
          </a:stretch>
        </p:blipFill>
        <p:spPr bwMode="auto">
          <a:xfrm>
            <a:off x="5148064" y="2420888"/>
            <a:ext cx="3816424" cy="78625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6"/>
          <p:cNvSpPr>
            <a:spLocks noGrp="1" noChangeArrowheads="1"/>
          </p:cNvSpPr>
          <p:nvPr>
            <p:ph type="sldNum" sz="quarter" idx="12"/>
          </p:nvPr>
        </p:nvSpPr>
        <p:spPr>
          <a:ln/>
        </p:spPr>
        <p:txBody>
          <a:bodyPr/>
          <a:lstStyle/>
          <a:p>
            <a:pPr>
              <a:defRPr/>
            </a:pPr>
            <a:fld id="{291C04B2-7E8A-4F00-ACED-55AD3D05E5E8}" type="slidenum">
              <a:rPr lang="ru-RU"/>
              <a:pPr>
                <a:defRPr/>
              </a:pPr>
              <a:t>10</a:t>
            </a:fld>
            <a:endParaRPr lang="ru-RU"/>
          </a:p>
        </p:txBody>
      </p:sp>
      <p:pic>
        <p:nvPicPr>
          <p:cNvPr id="17416" name="Picture 4" descr="балка1_5"/>
          <p:cNvPicPr>
            <a:picLocks noChangeAspect="1" noChangeArrowheads="1"/>
          </p:cNvPicPr>
          <p:nvPr/>
        </p:nvPicPr>
        <p:blipFill>
          <a:blip r:embed="rId3" cstate="print"/>
          <a:srcRect/>
          <a:stretch>
            <a:fillRect/>
          </a:stretch>
        </p:blipFill>
        <p:spPr bwMode="auto">
          <a:xfrm>
            <a:off x="395288" y="1844675"/>
            <a:ext cx="2736850" cy="1819275"/>
          </a:xfrm>
          <a:prstGeom prst="rect">
            <a:avLst/>
          </a:prstGeom>
          <a:noFill/>
          <a:ln w="9525">
            <a:noFill/>
            <a:miter lim="800000"/>
            <a:headEnd/>
            <a:tailEnd/>
          </a:ln>
        </p:spPr>
      </p:pic>
      <p:pic>
        <p:nvPicPr>
          <p:cNvPr id="17417" name="Picture 5"/>
          <p:cNvPicPr>
            <a:picLocks noChangeAspect="1" noChangeArrowheads="1"/>
          </p:cNvPicPr>
          <p:nvPr/>
        </p:nvPicPr>
        <p:blipFill>
          <a:blip r:embed="rId4" cstate="print"/>
          <a:srcRect/>
          <a:stretch>
            <a:fillRect/>
          </a:stretch>
        </p:blipFill>
        <p:spPr bwMode="auto">
          <a:xfrm>
            <a:off x="3348038" y="476250"/>
            <a:ext cx="2951162" cy="1430338"/>
          </a:xfrm>
          <a:prstGeom prst="rect">
            <a:avLst/>
          </a:prstGeom>
          <a:noFill/>
          <a:ln w="9525">
            <a:noFill/>
            <a:miter lim="800000"/>
            <a:headEnd/>
            <a:tailEnd/>
          </a:ln>
        </p:spPr>
      </p:pic>
      <p:pic>
        <p:nvPicPr>
          <p:cNvPr id="17418" name="Picture 6"/>
          <p:cNvPicPr>
            <a:picLocks noChangeAspect="1" noChangeArrowheads="1"/>
          </p:cNvPicPr>
          <p:nvPr/>
        </p:nvPicPr>
        <p:blipFill>
          <a:blip r:embed="rId5" cstate="print"/>
          <a:srcRect/>
          <a:stretch>
            <a:fillRect/>
          </a:stretch>
        </p:blipFill>
        <p:spPr bwMode="auto">
          <a:xfrm>
            <a:off x="0" y="404813"/>
            <a:ext cx="3168650" cy="1417637"/>
          </a:xfrm>
          <a:prstGeom prst="rect">
            <a:avLst/>
          </a:prstGeom>
          <a:noFill/>
          <a:ln w="9525">
            <a:noFill/>
            <a:miter lim="800000"/>
            <a:headEnd/>
            <a:tailEnd/>
          </a:ln>
        </p:spPr>
      </p:pic>
      <p:sp>
        <p:nvSpPr>
          <p:cNvPr id="17419" name="Rectangle 8"/>
          <p:cNvSpPr>
            <a:spLocks noChangeArrowheads="1"/>
          </p:cNvSpPr>
          <p:nvPr/>
        </p:nvSpPr>
        <p:spPr bwMode="auto">
          <a:xfrm>
            <a:off x="0" y="2636838"/>
            <a:ext cx="9144000" cy="0"/>
          </a:xfrm>
          <a:prstGeom prst="rect">
            <a:avLst/>
          </a:prstGeom>
          <a:noFill/>
          <a:ln w="9525">
            <a:noFill/>
            <a:miter lim="800000"/>
            <a:headEnd/>
            <a:tailEnd/>
          </a:ln>
        </p:spPr>
        <p:txBody>
          <a:bodyPr wrap="none" anchor="ctr">
            <a:spAutoFit/>
          </a:bodyPr>
          <a:lstStyle/>
          <a:p>
            <a:endParaRPr lang="ru-RU"/>
          </a:p>
        </p:txBody>
      </p:sp>
      <p:graphicFrame>
        <p:nvGraphicFramePr>
          <p:cNvPr id="17410" name="Object 7"/>
          <p:cNvGraphicFramePr>
            <a:graphicFrameLocks noChangeAspect="1"/>
          </p:cNvGraphicFramePr>
          <p:nvPr/>
        </p:nvGraphicFramePr>
        <p:xfrm>
          <a:off x="3492500" y="4005263"/>
          <a:ext cx="3168650" cy="2016125"/>
        </p:xfrm>
        <a:graphic>
          <a:graphicData uri="http://schemas.openxmlformats.org/presentationml/2006/ole">
            <p:oleObj spid="_x0000_s179202" name="Диаграмма" r:id="rId6" imgW="5476875" imgH="3486150" progId="Excel.Sheet.8">
              <p:embed/>
            </p:oleObj>
          </a:graphicData>
        </a:graphic>
      </p:graphicFrame>
      <p:sp>
        <p:nvSpPr>
          <p:cNvPr id="17420" name="Rectangle 10"/>
          <p:cNvSpPr>
            <a:spLocks noChangeArrowheads="1"/>
          </p:cNvSpPr>
          <p:nvPr/>
        </p:nvSpPr>
        <p:spPr bwMode="auto">
          <a:xfrm>
            <a:off x="0" y="1268413"/>
            <a:ext cx="9144000" cy="0"/>
          </a:xfrm>
          <a:prstGeom prst="rect">
            <a:avLst/>
          </a:prstGeom>
          <a:noFill/>
          <a:ln w="9525">
            <a:noFill/>
            <a:miter lim="800000"/>
            <a:headEnd/>
            <a:tailEnd/>
          </a:ln>
        </p:spPr>
        <p:txBody>
          <a:bodyPr wrap="none" anchor="ctr">
            <a:spAutoFit/>
          </a:bodyPr>
          <a:lstStyle/>
          <a:p>
            <a:endParaRPr lang="ru-RU"/>
          </a:p>
        </p:txBody>
      </p:sp>
      <p:graphicFrame>
        <p:nvGraphicFramePr>
          <p:cNvPr id="17411" name="Object 9"/>
          <p:cNvGraphicFramePr>
            <a:graphicFrameLocks noChangeAspect="1"/>
          </p:cNvGraphicFramePr>
          <p:nvPr/>
        </p:nvGraphicFramePr>
        <p:xfrm>
          <a:off x="3635375" y="1989138"/>
          <a:ext cx="2879725" cy="1946275"/>
        </p:xfrm>
        <a:graphic>
          <a:graphicData uri="http://schemas.openxmlformats.org/presentationml/2006/ole">
            <p:oleObj spid="_x0000_s179203" name="Диаграмма" r:id="rId7" imgW="5257800" imgH="3552825" progId="Excel.Sheet.8">
              <p:embed/>
            </p:oleObj>
          </a:graphicData>
        </a:graphic>
      </p:graphicFrame>
      <p:sp>
        <p:nvSpPr>
          <p:cNvPr id="17421" name="Rectangle 12"/>
          <p:cNvSpPr>
            <a:spLocks noChangeArrowheads="1"/>
          </p:cNvSpPr>
          <p:nvPr/>
        </p:nvSpPr>
        <p:spPr bwMode="auto">
          <a:xfrm>
            <a:off x="0" y="2038350"/>
            <a:ext cx="9144000" cy="0"/>
          </a:xfrm>
          <a:prstGeom prst="rect">
            <a:avLst/>
          </a:prstGeom>
          <a:noFill/>
          <a:ln w="9525">
            <a:noFill/>
            <a:miter lim="800000"/>
            <a:headEnd/>
            <a:tailEnd/>
          </a:ln>
        </p:spPr>
        <p:txBody>
          <a:bodyPr wrap="none" anchor="ctr">
            <a:spAutoFit/>
          </a:bodyPr>
          <a:lstStyle/>
          <a:p>
            <a:endParaRPr lang="ru-RU"/>
          </a:p>
        </p:txBody>
      </p:sp>
      <p:graphicFrame>
        <p:nvGraphicFramePr>
          <p:cNvPr id="17412" name="Object 11"/>
          <p:cNvGraphicFramePr>
            <a:graphicFrameLocks noChangeAspect="1"/>
          </p:cNvGraphicFramePr>
          <p:nvPr/>
        </p:nvGraphicFramePr>
        <p:xfrm>
          <a:off x="6732588" y="981075"/>
          <a:ext cx="2225675" cy="1447800"/>
        </p:xfrm>
        <a:graphic>
          <a:graphicData uri="http://schemas.openxmlformats.org/presentationml/2006/ole">
            <p:oleObj spid="_x0000_s179204" r:id="rId8" imgW="4279392" imgH="2777947" progId="">
              <p:embed/>
            </p:oleObj>
          </a:graphicData>
        </a:graphic>
      </p:graphicFrame>
      <p:graphicFrame>
        <p:nvGraphicFramePr>
          <p:cNvPr id="17413" name="Object 14"/>
          <p:cNvGraphicFramePr>
            <a:graphicFrameLocks noChangeAspect="1"/>
          </p:cNvGraphicFramePr>
          <p:nvPr/>
        </p:nvGraphicFramePr>
        <p:xfrm>
          <a:off x="6659563" y="2852738"/>
          <a:ext cx="2268537" cy="1436687"/>
        </p:xfrm>
        <a:graphic>
          <a:graphicData uri="http://schemas.openxmlformats.org/presentationml/2006/ole">
            <p:oleObj spid="_x0000_s179205" r:id="rId9" imgW="4391863" imgH="2779776" progId="">
              <p:embed/>
            </p:oleObj>
          </a:graphicData>
        </a:graphic>
      </p:graphicFrame>
      <p:graphicFrame>
        <p:nvGraphicFramePr>
          <p:cNvPr id="17414" name="Object 13"/>
          <p:cNvGraphicFramePr>
            <a:graphicFrameLocks noChangeAspect="1"/>
          </p:cNvGraphicFramePr>
          <p:nvPr/>
        </p:nvGraphicFramePr>
        <p:xfrm>
          <a:off x="6732588" y="4724400"/>
          <a:ext cx="2087562" cy="1322388"/>
        </p:xfrm>
        <a:graphic>
          <a:graphicData uri="http://schemas.openxmlformats.org/presentationml/2006/ole">
            <p:oleObj spid="_x0000_s179206" r:id="rId10" imgW="4390949" imgH="2779776" progId="">
              <p:embed/>
            </p:oleObj>
          </a:graphicData>
        </a:graphic>
      </p:graphicFrame>
      <p:sp>
        <p:nvSpPr>
          <p:cNvPr id="17422" name="Rectangle 15"/>
          <p:cNvSpPr>
            <a:spLocks noChangeArrowheads="1"/>
          </p:cNvSpPr>
          <p:nvPr/>
        </p:nvSpPr>
        <p:spPr bwMode="auto">
          <a:xfrm>
            <a:off x="0" y="2038350"/>
            <a:ext cx="9144000" cy="0"/>
          </a:xfrm>
          <a:prstGeom prst="rect">
            <a:avLst/>
          </a:prstGeom>
          <a:noFill/>
          <a:ln w="9525">
            <a:noFill/>
            <a:miter lim="800000"/>
            <a:headEnd/>
            <a:tailEnd/>
          </a:ln>
        </p:spPr>
        <p:txBody>
          <a:bodyPr wrap="none">
            <a:spAutoFit/>
          </a:bodyPr>
          <a:lstStyle/>
          <a:p>
            <a:endParaRPr lang="ru-RU"/>
          </a:p>
        </p:txBody>
      </p:sp>
      <p:sp>
        <p:nvSpPr>
          <p:cNvPr id="17423" name="Rectangle 17"/>
          <p:cNvSpPr>
            <a:spLocks noChangeArrowheads="1"/>
          </p:cNvSpPr>
          <p:nvPr/>
        </p:nvSpPr>
        <p:spPr bwMode="auto">
          <a:xfrm>
            <a:off x="0" y="2038350"/>
            <a:ext cx="9144000" cy="0"/>
          </a:xfrm>
          <a:prstGeom prst="rect">
            <a:avLst/>
          </a:prstGeom>
          <a:noFill/>
          <a:ln w="9525">
            <a:noFill/>
            <a:miter lim="800000"/>
            <a:headEnd/>
            <a:tailEnd/>
          </a:ln>
        </p:spPr>
        <p:txBody>
          <a:bodyPr wrap="none">
            <a:spAutoFit/>
          </a:bodyPr>
          <a:lstStyle/>
          <a:p>
            <a:endParaRPr lang="ru-RU"/>
          </a:p>
        </p:txBody>
      </p:sp>
      <p:sp>
        <p:nvSpPr>
          <p:cNvPr id="17424" name="Rectangle 32"/>
          <p:cNvSpPr>
            <a:spLocks noChangeArrowheads="1"/>
          </p:cNvSpPr>
          <p:nvPr/>
        </p:nvSpPr>
        <p:spPr bwMode="auto">
          <a:xfrm>
            <a:off x="250825" y="6215063"/>
            <a:ext cx="8691563" cy="366712"/>
          </a:xfrm>
          <a:prstGeom prst="rect">
            <a:avLst/>
          </a:prstGeom>
          <a:noFill/>
          <a:ln w="9525">
            <a:noFill/>
            <a:miter lim="800000"/>
            <a:headEnd/>
            <a:tailEnd/>
          </a:ln>
        </p:spPr>
        <p:txBody>
          <a:bodyPr anchor="ctr">
            <a:spAutoFit/>
          </a:bodyPr>
          <a:lstStyle/>
          <a:p>
            <a:r>
              <a:rPr lang="ru-RU" sz="1600"/>
              <a:t>Переход из первой стадии во вторую, надежно регистрируется  методом акустической</a:t>
            </a:r>
            <a:r>
              <a:rPr lang="ru-RU"/>
              <a:t> </a:t>
            </a:r>
          </a:p>
        </p:txBody>
      </p:sp>
      <p:sp>
        <p:nvSpPr>
          <p:cNvPr id="17425" name="Rectangle 33"/>
          <p:cNvSpPr>
            <a:spLocks noChangeArrowheads="1"/>
          </p:cNvSpPr>
          <p:nvPr/>
        </p:nvSpPr>
        <p:spPr bwMode="auto">
          <a:xfrm>
            <a:off x="1908175" y="6021388"/>
            <a:ext cx="4202113" cy="366712"/>
          </a:xfrm>
          <a:prstGeom prst="rect">
            <a:avLst/>
          </a:prstGeom>
          <a:noFill/>
          <a:ln w="9525">
            <a:noFill/>
            <a:miter lim="800000"/>
            <a:headEnd/>
            <a:tailEnd/>
          </a:ln>
        </p:spPr>
        <p:txBody>
          <a:bodyPr wrap="none">
            <a:spAutoFit/>
          </a:bodyPr>
          <a:lstStyle/>
          <a:p>
            <a:r>
              <a:rPr lang="ru-RU">
                <a:solidFill>
                  <a:srgbClr val="FF0066"/>
                </a:solidFill>
              </a:rPr>
              <a:t>Потерю несущей способности балки. </a:t>
            </a:r>
          </a:p>
        </p:txBody>
      </p:sp>
      <p:sp>
        <p:nvSpPr>
          <p:cNvPr id="17426" name="Rectangle 35"/>
          <p:cNvSpPr>
            <a:spLocks noChangeArrowheads="1"/>
          </p:cNvSpPr>
          <p:nvPr/>
        </p:nvSpPr>
        <p:spPr bwMode="auto">
          <a:xfrm>
            <a:off x="0" y="1747838"/>
            <a:ext cx="9144000" cy="0"/>
          </a:xfrm>
          <a:prstGeom prst="rect">
            <a:avLst/>
          </a:prstGeom>
          <a:noFill/>
          <a:ln w="9525">
            <a:noFill/>
            <a:miter lim="800000"/>
            <a:headEnd/>
            <a:tailEnd/>
          </a:ln>
        </p:spPr>
        <p:txBody>
          <a:bodyPr wrap="none" anchor="ctr">
            <a:spAutoFit/>
          </a:bodyPr>
          <a:lstStyle/>
          <a:p>
            <a:endParaRPr lang="ru-RU"/>
          </a:p>
        </p:txBody>
      </p:sp>
      <p:graphicFrame>
        <p:nvGraphicFramePr>
          <p:cNvPr id="17415" name="Object 34"/>
          <p:cNvGraphicFramePr>
            <a:graphicFrameLocks noChangeAspect="1"/>
          </p:cNvGraphicFramePr>
          <p:nvPr/>
        </p:nvGraphicFramePr>
        <p:xfrm>
          <a:off x="0" y="4005263"/>
          <a:ext cx="3311525" cy="1876425"/>
        </p:xfrm>
        <a:graphic>
          <a:graphicData uri="http://schemas.openxmlformats.org/presentationml/2006/ole">
            <p:oleObj spid="_x0000_s179207" name="Диаграмма" r:id="rId11" imgW="5934075" imgH="3362325" progId="Excel.Sheet.8">
              <p:embed/>
            </p:oleObj>
          </a:graphicData>
        </a:graphic>
      </p:graphicFrame>
      <p:sp>
        <p:nvSpPr>
          <p:cNvPr id="17427" name="Rectangle 36"/>
          <p:cNvSpPr>
            <a:spLocks noChangeArrowheads="1"/>
          </p:cNvSpPr>
          <p:nvPr/>
        </p:nvSpPr>
        <p:spPr bwMode="auto">
          <a:xfrm>
            <a:off x="114300" y="188913"/>
            <a:ext cx="9029700" cy="336550"/>
          </a:xfrm>
          <a:prstGeom prst="rect">
            <a:avLst/>
          </a:prstGeom>
          <a:noFill/>
          <a:ln w="9525">
            <a:noFill/>
            <a:miter lim="800000"/>
            <a:headEnd/>
            <a:tailEnd/>
          </a:ln>
        </p:spPr>
        <p:txBody>
          <a:bodyPr wrap="none" anchor="ctr">
            <a:spAutoFit/>
          </a:bodyPr>
          <a:lstStyle/>
          <a:p>
            <a:r>
              <a:rPr lang="ru-RU" sz="1600" b="1">
                <a:solidFill>
                  <a:srgbClr val="FF0066"/>
                </a:solidFill>
              </a:rPr>
              <a:t>ДИАГНОСТИКА ПОТЕРИ УСТОЙЧИВОСТИ НАГРУЖЕННЫХ ЖЕЛЕЗОБЕТОННЫХ БАЛОК</a:t>
            </a:r>
            <a:r>
              <a:rPr lang="ru-RU" sz="1600"/>
              <a:t> </a:t>
            </a:r>
          </a:p>
        </p:txBody>
      </p:sp>
      <p:sp>
        <p:nvSpPr>
          <p:cNvPr id="17428" name="Прямоугольник 18"/>
          <p:cNvSpPr>
            <a:spLocks noChangeArrowheads="1"/>
          </p:cNvSpPr>
          <p:nvPr/>
        </p:nvSpPr>
        <p:spPr bwMode="auto">
          <a:xfrm>
            <a:off x="0" y="6611938"/>
            <a:ext cx="9144000" cy="246062"/>
          </a:xfrm>
          <a:prstGeom prst="rect">
            <a:avLst/>
          </a:prstGeom>
          <a:noFill/>
          <a:ln w="9525">
            <a:noFill/>
            <a:miter lim="800000"/>
            <a:headEnd/>
            <a:tailEnd/>
          </a:ln>
        </p:spPr>
        <p:txBody>
          <a:bodyPr>
            <a:spAutoFit/>
          </a:bodyPr>
          <a:lstStyle/>
          <a:p>
            <a:r>
              <a:rPr lang="ru-RU" sz="1000">
                <a:solidFill>
                  <a:srgbClr val="FF0066"/>
                </a:solidFill>
                <a:latin typeface="Times New Roman" pitchFamily="18" charset="0"/>
                <a:cs typeface="Times New Roman" pitchFamily="18" charset="0"/>
              </a:rPr>
              <a:t>                              Куксенко В.С., Томилин Н.Г., Махмудов Х.Ф., Бенин А.В. Письма в Журнал технической физики. 2007. Т. 33. № 2. С. 31-35.</a:t>
            </a:r>
          </a:p>
        </p:txBody>
      </p:sp>
      <p:sp>
        <p:nvSpPr>
          <p:cNvPr id="17429" name="Rectangle 38"/>
          <p:cNvSpPr>
            <a:spLocks noChangeArrowheads="1"/>
          </p:cNvSpPr>
          <p:nvPr/>
        </p:nvSpPr>
        <p:spPr bwMode="auto">
          <a:xfrm>
            <a:off x="395288" y="3573463"/>
            <a:ext cx="2771775" cy="549275"/>
          </a:xfrm>
          <a:prstGeom prst="rect">
            <a:avLst/>
          </a:prstGeom>
          <a:noFill/>
          <a:ln w="9525">
            <a:noFill/>
            <a:miter lim="800000"/>
            <a:headEnd/>
            <a:tailEnd/>
          </a:ln>
        </p:spPr>
        <p:txBody>
          <a:bodyPr anchor="ctr">
            <a:spAutoFit/>
          </a:bodyPr>
          <a:lstStyle/>
          <a:p>
            <a:r>
              <a:rPr lang="ru-RU" sz="1200" b="1"/>
              <a:t>Железобетонные балки длиной 1,7 м, сечением 0,3х0,1м</a:t>
            </a:r>
            <a:r>
              <a:rPr lang="ru-RU"/>
              <a:t> </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68" name="Rectangle 12"/>
          <p:cNvSpPr>
            <a:spLocks noGrp="1" noChangeArrowheads="1"/>
          </p:cNvSpPr>
          <p:nvPr>
            <p:ph type="title"/>
          </p:nvPr>
        </p:nvSpPr>
        <p:spPr>
          <a:xfrm>
            <a:off x="0" y="0"/>
            <a:ext cx="3826768" cy="764704"/>
          </a:xfrm>
        </p:spPr>
        <p:txBody>
          <a:bodyPr/>
          <a:lstStyle/>
          <a:p>
            <a:r>
              <a:rPr lang="ru-RU" sz="1400" dirty="0" smtClean="0">
                <a:latin typeface="Times New Roman" pitchFamily="18" charset="0"/>
                <a:cs typeface="Times New Roman" pitchFamily="18" charset="0"/>
              </a:rPr>
              <a:t>ПРОСКАЛЬЗЫВАНИЕ ДВУХ БЛОКОВ ГОРНЫХ ПОРОД И ЕГО АКУСТИЧЕСКИЙ ОБРАЗ.</a:t>
            </a:r>
            <a:endParaRPr lang="ru-RU" sz="1400" dirty="0">
              <a:latin typeface="Times New Roman" pitchFamily="18" charset="0"/>
              <a:cs typeface="Times New Roman" pitchFamily="18" charset="0"/>
            </a:endParaRPr>
          </a:p>
        </p:txBody>
      </p:sp>
      <p:graphicFrame>
        <p:nvGraphicFramePr>
          <p:cNvPr id="19467" name="Object 11"/>
          <p:cNvGraphicFramePr>
            <a:graphicFrameLocks noChangeAspect="1"/>
          </p:cNvGraphicFramePr>
          <p:nvPr>
            <p:ph sz="half" idx="1"/>
          </p:nvPr>
        </p:nvGraphicFramePr>
        <p:xfrm>
          <a:off x="0" y="1844824"/>
          <a:ext cx="4038600" cy="1532384"/>
        </p:xfrm>
        <a:graphic>
          <a:graphicData uri="http://schemas.openxmlformats.org/presentationml/2006/ole">
            <p:oleObj spid="_x0000_s177154" name="Диаграмма" r:id="rId3" imgW="6286286" imgH="2609826" progId="Excel.Sheet.8">
              <p:embed/>
            </p:oleObj>
          </a:graphicData>
        </a:graphic>
      </p:graphicFrame>
      <p:graphicFrame>
        <p:nvGraphicFramePr>
          <p:cNvPr id="19476" name="Object 20"/>
          <p:cNvGraphicFramePr>
            <a:graphicFrameLocks noChangeAspect="1"/>
          </p:cNvGraphicFramePr>
          <p:nvPr>
            <p:ph sz="quarter" idx="2"/>
          </p:nvPr>
        </p:nvGraphicFramePr>
        <p:xfrm>
          <a:off x="0" y="4725144"/>
          <a:ext cx="4038600" cy="1628800"/>
        </p:xfrm>
        <a:graphic>
          <a:graphicData uri="http://schemas.openxmlformats.org/presentationml/2006/ole">
            <p:oleObj spid="_x0000_s177155" name="Диаграмма" r:id="rId4" imgW="6286579" imgH="2609716" progId="Excel.Sheet.8">
              <p:embed/>
            </p:oleObj>
          </a:graphicData>
        </a:graphic>
      </p:graphicFrame>
      <p:pic>
        <p:nvPicPr>
          <p:cNvPr id="19465" name="Picture 9"/>
          <p:cNvPicPr>
            <a:picLocks noChangeAspect="1" noChangeArrowheads="1"/>
          </p:cNvPicPr>
          <p:nvPr/>
        </p:nvPicPr>
        <p:blipFill>
          <a:blip r:embed="rId5" cstate="print"/>
          <a:srcRect/>
          <a:stretch>
            <a:fillRect/>
          </a:stretch>
        </p:blipFill>
        <p:spPr bwMode="auto">
          <a:xfrm>
            <a:off x="899592" y="764704"/>
            <a:ext cx="1800200" cy="1152128"/>
          </a:xfrm>
          <a:prstGeom prst="rect">
            <a:avLst/>
          </a:prstGeom>
          <a:noFill/>
        </p:spPr>
      </p:pic>
      <p:graphicFrame>
        <p:nvGraphicFramePr>
          <p:cNvPr id="19477" name="Object 21"/>
          <p:cNvGraphicFramePr>
            <a:graphicFrameLocks noChangeAspect="1"/>
          </p:cNvGraphicFramePr>
          <p:nvPr>
            <p:ph sz="quarter" idx="3"/>
          </p:nvPr>
        </p:nvGraphicFramePr>
        <p:xfrm>
          <a:off x="0" y="3356992"/>
          <a:ext cx="3995936" cy="1460376"/>
        </p:xfrm>
        <a:graphic>
          <a:graphicData uri="http://schemas.openxmlformats.org/presentationml/2006/ole">
            <p:oleObj spid="_x0000_s177156" name="Диаграмма" r:id="rId6" imgW="6286579" imgH="2609716" progId="Excel.Sheet.8">
              <p:embed/>
            </p:oleObj>
          </a:graphicData>
        </a:graphic>
      </p:graphicFrame>
      <p:sp>
        <p:nvSpPr>
          <p:cNvPr id="7" name="Rectangle 13"/>
          <p:cNvSpPr txBox="1">
            <a:spLocks noChangeArrowheads="1"/>
          </p:cNvSpPr>
          <p:nvPr/>
        </p:nvSpPr>
        <p:spPr bwMode="auto">
          <a:xfrm>
            <a:off x="4788024" y="0"/>
            <a:ext cx="3754760" cy="141763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ru-RU" sz="1200" b="0" i="0" u="none" strike="noStrike" kern="0" cap="none" spc="0" normalizeH="0" baseline="0" noProof="0" smtClean="0">
                <a:ln>
                  <a:noFill/>
                </a:ln>
                <a:solidFill>
                  <a:schemeClr val="tx2"/>
                </a:solidFill>
                <a:effectLst/>
                <a:uLnTx/>
                <a:uFillTx/>
                <a:latin typeface="Times New Roman" pitchFamily="18" charset="0"/>
                <a:ea typeface="+mj-ea"/>
                <a:cs typeface="Times New Roman" pitchFamily="18" charset="0"/>
              </a:rPr>
              <a:t>АКУСТИЧЕСКИЕ ОБРАЗЫ, ЗАРЕГИСТРИРОВАННЫЕ. ОБЪЕДИНЕНИЕ ПЕРИОДИЧЕСКОЙ СТРУКТУРЫ МИКРОТРЕЩИН, ПРЕВРАЩЕНИЕ ИХ В ОДНУ ТРЕЩИНУ РАЗРЫВА И КОМБИНИРОВАННАЯ ТРЕЩИНА РАЗРЫВА-СДВИГА.</a:t>
            </a:r>
            <a:endParaRPr kumimoji="0" lang="ru-RU" sz="1200" b="0" i="0" u="none" strike="noStrike" kern="0" cap="none" spc="0" normalizeH="0" baseline="0" noProof="0" dirty="0">
              <a:ln>
                <a:noFill/>
              </a:ln>
              <a:solidFill>
                <a:schemeClr val="tx2"/>
              </a:solidFill>
              <a:effectLst/>
              <a:uLnTx/>
              <a:uFillTx/>
              <a:latin typeface="Times New Roman" pitchFamily="18" charset="0"/>
              <a:ea typeface="+mj-ea"/>
              <a:cs typeface="Times New Roman" pitchFamily="18" charset="0"/>
            </a:endParaRPr>
          </a:p>
        </p:txBody>
      </p:sp>
      <p:grpSp>
        <p:nvGrpSpPr>
          <p:cNvPr id="8" name="Group 18"/>
          <p:cNvGrpSpPr>
            <a:grpSpLocks/>
          </p:cNvGrpSpPr>
          <p:nvPr/>
        </p:nvGrpSpPr>
        <p:grpSpPr bwMode="auto">
          <a:xfrm>
            <a:off x="4211960" y="2420888"/>
            <a:ext cx="2974181" cy="2952328"/>
            <a:chOff x="68" y="1168"/>
            <a:chExt cx="5444" cy="2530"/>
          </a:xfrm>
        </p:grpSpPr>
        <p:pic>
          <p:nvPicPr>
            <p:cNvPr id="9" name="Picture 8" descr="Дайка"/>
            <p:cNvPicPr>
              <a:picLocks noChangeAspect="1" noChangeArrowheads="1"/>
            </p:cNvPicPr>
            <p:nvPr/>
          </p:nvPicPr>
          <p:blipFill>
            <a:blip r:embed="rId7" cstate="print"/>
            <a:srcRect/>
            <a:stretch>
              <a:fillRect/>
            </a:stretch>
          </p:blipFill>
          <p:spPr bwMode="auto">
            <a:xfrm>
              <a:off x="68" y="1314"/>
              <a:ext cx="2764" cy="2073"/>
            </a:xfrm>
            <a:prstGeom prst="rect">
              <a:avLst/>
            </a:prstGeom>
            <a:noFill/>
            <a:ln/>
            <a:effectLst/>
          </p:spPr>
        </p:pic>
        <p:graphicFrame>
          <p:nvGraphicFramePr>
            <p:cNvPr id="10" name="Object 9"/>
            <p:cNvGraphicFramePr>
              <a:graphicFrameLocks noChangeAspect="1"/>
            </p:cNvGraphicFramePr>
            <p:nvPr/>
          </p:nvGraphicFramePr>
          <p:xfrm>
            <a:off x="2968" y="1168"/>
            <a:ext cx="2544" cy="1056"/>
          </p:xfrm>
          <a:graphic>
            <a:graphicData uri="http://schemas.openxmlformats.org/presentationml/2006/ole">
              <p:oleObj spid="_x0000_s177157" name="Диаграмма" r:id="rId8" imgW="6286286" imgH="2609826" progId="Excel.Sheet.8">
                <p:embed/>
              </p:oleObj>
            </a:graphicData>
          </a:graphic>
        </p:graphicFrame>
        <p:graphicFrame>
          <p:nvGraphicFramePr>
            <p:cNvPr id="11" name="Object 12"/>
            <p:cNvGraphicFramePr>
              <a:graphicFrameLocks noChangeAspect="1"/>
            </p:cNvGraphicFramePr>
            <p:nvPr/>
          </p:nvGraphicFramePr>
          <p:xfrm>
            <a:off x="2928" y="2642"/>
            <a:ext cx="2544" cy="1056"/>
          </p:xfrm>
          <a:graphic>
            <a:graphicData uri="http://schemas.openxmlformats.org/presentationml/2006/ole">
              <p:oleObj spid="_x0000_s177158" name="Диаграмма" r:id="rId9" imgW="6286286" imgH="2609826" progId="Excel.Sheet.8">
                <p:embed/>
              </p:oleObj>
            </a:graphicData>
          </a:graphic>
        </p:graphicFrame>
        <p:sp>
          <p:nvSpPr>
            <p:cNvPr id="12" name="Line 15"/>
            <p:cNvSpPr>
              <a:spLocks noChangeShapeType="1"/>
            </p:cNvSpPr>
            <p:nvPr/>
          </p:nvSpPr>
          <p:spPr bwMode="auto">
            <a:xfrm flipH="1">
              <a:off x="1474" y="1706"/>
              <a:ext cx="1452" cy="590"/>
            </a:xfrm>
            <a:prstGeom prst="line">
              <a:avLst/>
            </a:prstGeom>
            <a:noFill/>
            <a:ln w="9525">
              <a:solidFill>
                <a:schemeClr val="tx1"/>
              </a:solidFill>
              <a:round/>
              <a:headEnd/>
              <a:tailEnd type="triangle" w="med" len="med"/>
            </a:ln>
            <a:effectLst/>
          </p:spPr>
          <p:txBody>
            <a:bodyPr/>
            <a:lstStyle/>
            <a:p>
              <a:endParaRPr lang="ru-RU"/>
            </a:p>
          </p:txBody>
        </p:sp>
        <p:sp>
          <p:nvSpPr>
            <p:cNvPr id="13" name="Line 16"/>
            <p:cNvSpPr>
              <a:spLocks noChangeShapeType="1"/>
            </p:cNvSpPr>
            <p:nvPr/>
          </p:nvSpPr>
          <p:spPr bwMode="auto">
            <a:xfrm flipH="1" flipV="1">
              <a:off x="1519" y="2750"/>
              <a:ext cx="1406" cy="453"/>
            </a:xfrm>
            <a:prstGeom prst="line">
              <a:avLst/>
            </a:prstGeom>
            <a:noFill/>
            <a:ln w="9525">
              <a:solidFill>
                <a:schemeClr val="tx1"/>
              </a:solidFill>
              <a:round/>
              <a:headEnd/>
              <a:tailEnd type="triangle" w="med" len="med"/>
            </a:ln>
            <a:effectLst/>
          </p:spPr>
          <p:txBody>
            <a:bodyPr/>
            <a:lstStyle/>
            <a:p>
              <a:endParaRPr lang="ru-RU"/>
            </a:p>
          </p:txBody>
        </p:sp>
      </p:grpSp>
      <p:graphicFrame>
        <p:nvGraphicFramePr>
          <p:cNvPr id="14" name="Object 21"/>
          <p:cNvGraphicFramePr>
            <a:graphicFrameLocks noChangeAspect="1"/>
          </p:cNvGraphicFramePr>
          <p:nvPr/>
        </p:nvGraphicFramePr>
        <p:xfrm>
          <a:off x="7380312" y="2348880"/>
          <a:ext cx="1763688" cy="1327150"/>
        </p:xfrm>
        <a:graphic>
          <a:graphicData uri="http://schemas.openxmlformats.org/presentationml/2006/ole">
            <p:oleObj spid="_x0000_s177159" name="Диаграмма" r:id="rId10" imgW="4248292" imgH="2609716" progId="Excel.Sheet.8">
              <p:embed/>
            </p:oleObj>
          </a:graphicData>
        </a:graphic>
      </p:graphicFrame>
      <p:graphicFrame>
        <p:nvGraphicFramePr>
          <p:cNvPr id="15" name="Object 23"/>
          <p:cNvGraphicFramePr>
            <a:graphicFrameLocks noGrp="1" noChangeAspect="1"/>
          </p:cNvGraphicFramePr>
          <p:nvPr/>
        </p:nvGraphicFramePr>
        <p:xfrm>
          <a:off x="7236296" y="1124744"/>
          <a:ext cx="1907704" cy="1100137"/>
        </p:xfrm>
        <a:graphic>
          <a:graphicData uri="http://schemas.openxmlformats.org/presentationml/2006/ole">
            <p:oleObj spid="_x0000_s177160" name="Диаграмма" r:id="rId11" imgW="4248292" imgH="2095390" progId="Excel.Sheet.8">
              <p:embed/>
            </p:oleObj>
          </a:graphicData>
        </a:graphic>
      </p:graphicFrame>
      <p:graphicFrame>
        <p:nvGraphicFramePr>
          <p:cNvPr id="16" name="Object 24"/>
          <p:cNvGraphicFramePr>
            <a:graphicFrameLocks noChangeAspect="1"/>
          </p:cNvGraphicFramePr>
          <p:nvPr/>
        </p:nvGraphicFramePr>
        <p:xfrm>
          <a:off x="7380311" y="3789041"/>
          <a:ext cx="1763689" cy="1224136"/>
        </p:xfrm>
        <a:graphic>
          <a:graphicData uri="http://schemas.openxmlformats.org/presentationml/2006/ole">
            <p:oleObj spid="_x0000_s177161" name="Диаграмма" r:id="rId12" imgW="4267203" imgH="2609716" progId="Excel.Sheet.8">
              <p:embed/>
            </p:oleObj>
          </a:graphicData>
        </a:graphic>
      </p:graphicFrame>
      <p:sp>
        <p:nvSpPr>
          <p:cNvPr id="17" name="Line 26"/>
          <p:cNvSpPr>
            <a:spLocks noChangeShapeType="1"/>
          </p:cNvSpPr>
          <p:nvPr/>
        </p:nvSpPr>
        <p:spPr bwMode="auto">
          <a:xfrm flipH="1">
            <a:off x="7020272" y="2276872"/>
            <a:ext cx="215900" cy="215900"/>
          </a:xfrm>
          <a:prstGeom prst="line">
            <a:avLst/>
          </a:prstGeom>
          <a:noFill/>
          <a:ln w="9525">
            <a:solidFill>
              <a:schemeClr val="tx1"/>
            </a:solidFill>
            <a:round/>
            <a:headEnd/>
            <a:tailEnd type="triangle" w="med" len="med"/>
          </a:ln>
          <a:effectLst/>
        </p:spPr>
        <p:txBody>
          <a:bodyPr/>
          <a:lstStyle/>
          <a:p>
            <a:endParaRPr lang="ru-RU"/>
          </a:p>
        </p:txBody>
      </p:sp>
      <p:sp>
        <p:nvSpPr>
          <p:cNvPr id="18" name="Line 28"/>
          <p:cNvSpPr>
            <a:spLocks noChangeShapeType="1"/>
          </p:cNvSpPr>
          <p:nvPr/>
        </p:nvSpPr>
        <p:spPr bwMode="auto">
          <a:xfrm flipH="1" flipV="1">
            <a:off x="7092280" y="3429000"/>
            <a:ext cx="287337" cy="215900"/>
          </a:xfrm>
          <a:prstGeom prst="line">
            <a:avLst/>
          </a:prstGeom>
          <a:noFill/>
          <a:ln w="9525">
            <a:solidFill>
              <a:schemeClr val="tx1"/>
            </a:solidFill>
            <a:round/>
            <a:headEnd/>
            <a:tailEnd type="triangle" w="med" len="med"/>
          </a:ln>
          <a:effectLst/>
        </p:spPr>
        <p:txBody>
          <a:bodyPr/>
          <a:lstStyle/>
          <a:p>
            <a:endParaRPr lang="ru-RU"/>
          </a:p>
        </p:txBody>
      </p:sp>
      <p:sp>
        <p:nvSpPr>
          <p:cNvPr id="19" name="Line 29"/>
          <p:cNvSpPr>
            <a:spLocks noChangeShapeType="1"/>
          </p:cNvSpPr>
          <p:nvPr/>
        </p:nvSpPr>
        <p:spPr bwMode="auto">
          <a:xfrm flipH="1">
            <a:off x="7092280" y="4365104"/>
            <a:ext cx="287337" cy="288925"/>
          </a:xfrm>
          <a:prstGeom prst="line">
            <a:avLst/>
          </a:prstGeom>
          <a:noFill/>
          <a:ln w="9525">
            <a:solidFill>
              <a:schemeClr val="tx1"/>
            </a:solidFill>
            <a:round/>
            <a:headEnd/>
            <a:tailEnd type="triangle" w="med" len="med"/>
          </a:ln>
          <a:effectLst/>
        </p:spPr>
        <p:txBody>
          <a:bodyPr/>
          <a:lstStyle/>
          <a:p>
            <a:endParaRPr lang="ru-RU"/>
          </a:p>
        </p:txBody>
      </p:sp>
      <p:sp>
        <p:nvSpPr>
          <p:cNvPr id="20" name="Line 30"/>
          <p:cNvSpPr>
            <a:spLocks noChangeShapeType="1"/>
          </p:cNvSpPr>
          <p:nvPr/>
        </p:nvSpPr>
        <p:spPr bwMode="auto">
          <a:xfrm flipH="1" flipV="1">
            <a:off x="7092280" y="5229200"/>
            <a:ext cx="504825" cy="504825"/>
          </a:xfrm>
          <a:prstGeom prst="line">
            <a:avLst/>
          </a:prstGeom>
          <a:noFill/>
          <a:ln w="9525">
            <a:solidFill>
              <a:schemeClr val="tx1"/>
            </a:solidFill>
            <a:round/>
            <a:headEnd/>
            <a:tailEnd type="triangle" w="med" len="med"/>
          </a:ln>
          <a:effectLst/>
        </p:spPr>
        <p:txBody>
          <a:bodyPr/>
          <a:lstStyle/>
          <a:p>
            <a:endParaRPr lang="ru-RU"/>
          </a:p>
        </p:txBody>
      </p:sp>
      <p:graphicFrame>
        <p:nvGraphicFramePr>
          <p:cNvPr id="21" name="Object 31"/>
          <p:cNvGraphicFramePr>
            <a:graphicFrameLocks noChangeAspect="1"/>
          </p:cNvGraphicFramePr>
          <p:nvPr/>
        </p:nvGraphicFramePr>
        <p:xfrm>
          <a:off x="7452320" y="5157192"/>
          <a:ext cx="1691680" cy="1295400"/>
        </p:xfrm>
        <a:graphic>
          <a:graphicData uri="http://schemas.openxmlformats.org/presentationml/2006/ole">
            <p:oleObj spid="_x0000_s177162" name="Диаграмма" r:id="rId13" imgW="4267203" imgH="2609716" progId="Excel.Sheet.8">
              <p:embed/>
            </p:oleObj>
          </a:graphicData>
        </a:graphic>
      </p:graphicFrame>
      <p:sp>
        <p:nvSpPr>
          <p:cNvPr id="22" name="Прямоугольник 21"/>
          <p:cNvSpPr/>
          <p:nvPr/>
        </p:nvSpPr>
        <p:spPr>
          <a:xfrm>
            <a:off x="0" y="6581001"/>
            <a:ext cx="9144000" cy="276999"/>
          </a:xfrm>
          <a:prstGeom prst="rect">
            <a:avLst/>
          </a:prstGeom>
        </p:spPr>
        <p:txBody>
          <a:bodyPr wrap="square">
            <a:spAutoFit/>
          </a:bodyPr>
          <a:lstStyle/>
          <a:p>
            <a:r>
              <a:rPr lang="ru-RU" sz="1200" dirty="0" smtClean="0">
                <a:solidFill>
                  <a:srgbClr val="C00000"/>
                </a:solidFill>
                <a:latin typeface="Times New Roman" pitchFamily="18" charset="0"/>
                <a:ea typeface="Times New Roman" pitchFamily="18" charset="0"/>
                <a:cs typeface="Times New Roman" pitchFamily="18" charset="0"/>
              </a:rPr>
              <a:t>А.О. Розанов  B.C.  </a:t>
            </a:r>
            <a:r>
              <a:rPr lang="ru-RU" sz="1200" dirty="0" err="1" smtClean="0">
                <a:solidFill>
                  <a:srgbClr val="C00000"/>
                </a:solidFill>
                <a:latin typeface="Times New Roman" pitchFamily="18" charset="0"/>
                <a:ea typeface="Times New Roman" pitchFamily="18" charset="0"/>
                <a:cs typeface="Times New Roman" pitchFamily="18" charset="0"/>
              </a:rPr>
              <a:t>Куксенко</a:t>
            </a:r>
            <a:r>
              <a:rPr lang="ru-RU" sz="1200" dirty="0" smtClean="0">
                <a:solidFill>
                  <a:srgbClr val="C00000"/>
                </a:solidFill>
                <a:latin typeface="Times New Roman" pitchFamily="18" charset="0"/>
                <a:ea typeface="Times New Roman" pitchFamily="18" charset="0"/>
                <a:cs typeface="Times New Roman" pitchFamily="18" charset="0"/>
              </a:rPr>
              <a:t>,  В.Н. Савельев, С.А. </a:t>
            </a:r>
            <a:r>
              <a:rPr lang="ru-RU" sz="1200" dirty="0" err="1" smtClean="0">
                <a:solidFill>
                  <a:srgbClr val="C00000"/>
                </a:solidFill>
                <a:latin typeface="Times New Roman" pitchFamily="18" charset="0"/>
                <a:ea typeface="Times New Roman" pitchFamily="18" charset="0"/>
                <a:cs typeface="Times New Roman" pitchFamily="18" charset="0"/>
              </a:rPr>
              <a:t>Станчиц</a:t>
            </a:r>
            <a:r>
              <a:rPr lang="ru-RU" sz="1200" dirty="0" smtClean="0">
                <a:solidFill>
                  <a:srgbClr val="C00000"/>
                </a:solidFill>
                <a:latin typeface="Times New Roman" pitchFamily="18" charset="0"/>
                <a:ea typeface="Times New Roman" pitchFamily="18" charset="0"/>
                <a:cs typeface="Times New Roman" pitchFamily="18" charset="0"/>
              </a:rPr>
              <a:t> ,  В.А. Пикулин . Письма в </a:t>
            </a:r>
            <a:r>
              <a:rPr lang="ru-RU" sz="1200" dirty="0" err="1" smtClean="0">
                <a:solidFill>
                  <a:srgbClr val="C00000"/>
                </a:solidFill>
                <a:latin typeface="Times New Roman" pitchFamily="18" charset="0"/>
                <a:ea typeface="Times New Roman" pitchFamily="18" charset="0"/>
                <a:cs typeface="Times New Roman" pitchFamily="18" charset="0"/>
              </a:rPr>
              <a:t>ЖТФ</a:t>
            </a:r>
            <a:r>
              <a:rPr lang="ru-RU" sz="1200" dirty="0" smtClean="0">
                <a:solidFill>
                  <a:srgbClr val="C00000"/>
                </a:solidFill>
                <a:latin typeface="Times New Roman" pitchFamily="18" charset="0"/>
                <a:ea typeface="Times New Roman" pitchFamily="18" charset="0"/>
                <a:cs typeface="Times New Roman" pitchFamily="18" charset="0"/>
              </a:rPr>
              <a:t>, </a:t>
            </a:r>
            <a:r>
              <a:rPr lang="ru-RU" sz="1200" b="1" dirty="0" smtClean="0">
                <a:solidFill>
                  <a:srgbClr val="C00000"/>
                </a:solidFill>
                <a:latin typeface="Times New Roman" pitchFamily="18" charset="0"/>
                <a:ea typeface="Times New Roman" pitchFamily="18" charset="0"/>
                <a:cs typeface="Times New Roman" pitchFamily="18" charset="0"/>
              </a:rPr>
              <a:t>19</a:t>
            </a:r>
            <a:r>
              <a:rPr lang="ru-RU" sz="1200" dirty="0" smtClean="0">
                <a:solidFill>
                  <a:srgbClr val="C00000"/>
                </a:solidFill>
                <a:latin typeface="Times New Roman" pitchFamily="18" charset="0"/>
                <a:ea typeface="Times New Roman" pitchFamily="18" charset="0"/>
                <a:cs typeface="Times New Roman" pitchFamily="18" charset="0"/>
              </a:rPr>
              <a:t>, </a:t>
            </a:r>
            <a:r>
              <a:rPr lang="ru-RU" sz="1200" dirty="0" err="1" smtClean="0">
                <a:solidFill>
                  <a:srgbClr val="C00000"/>
                </a:solidFill>
                <a:latin typeface="Times New Roman" pitchFamily="18" charset="0"/>
                <a:ea typeface="Times New Roman" pitchFamily="18" charset="0"/>
                <a:cs typeface="Times New Roman" pitchFamily="18" charset="0"/>
              </a:rPr>
              <a:t>в.4</a:t>
            </a:r>
            <a:r>
              <a:rPr lang="ru-RU" sz="1200" dirty="0" smtClean="0">
                <a:solidFill>
                  <a:srgbClr val="C00000"/>
                </a:solidFill>
                <a:latin typeface="Times New Roman" pitchFamily="18" charset="0"/>
                <a:ea typeface="Times New Roman" pitchFamily="18" charset="0"/>
                <a:cs typeface="Times New Roman" pitchFamily="18" charset="0"/>
              </a:rPr>
              <a:t>, </a:t>
            </a:r>
            <a:r>
              <a:rPr lang="ru-RU" sz="1200" dirty="0" err="1" smtClean="0">
                <a:solidFill>
                  <a:srgbClr val="C00000"/>
                </a:solidFill>
                <a:latin typeface="Times New Roman" pitchFamily="18" charset="0"/>
                <a:ea typeface="Times New Roman" pitchFamily="18" charset="0"/>
                <a:cs typeface="Times New Roman" pitchFamily="18" charset="0"/>
              </a:rPr>
              <a:t>С.28-32</a:t>
            </a:r>
            <a:r>
              <a:rPr lang="ru-RU" sz="1200" dirty="0" smtClean="0">
                <a:solidFill>
                  <a:srgbClr val="C00000"/>
                </a:solidFill>
                <a:latin typeface="Times New Roman" pitchFamily="18" charset="0"/>
                <a:ea typeface="Times New Roman" pitchFamily="18" charset="0"/>
                <a:cs typeface="Times New Roman" pitchFamily="18" charset="0"/>
              </a:rPr>
              <a:t> (1993).</a:t>
            </a:r>
            <a:endParaRPr lang="ru-RU" sz="1200" dirty="0">
              <a:solidFill>
                <a:srgbClr val="C00000"/>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6"/>
          <p:cNvSpPr>
            <a:spLocks noGrp="1" noChangeArrowheads="1"/>
          </p:cNvSpPr>
          <p:nvPr>
            <p:ph type="sldNum" sz="quarter" idx="12"/>
          </p:nvPr>
        </p:nvSpPr>
        <p:spPr>
          <a:ln/>
        </p:spPr>
        <p:txBody>
          <a:bodyPr/>
          <a:lstStyle/>
          <a:p>
            <a:pPr>
              <a:defRPr/>
            </a:pPr>
            <a:fld id="{79A9BE1C-D1AF-4830-9179-E303AE854AC3}" type="slidenum">
              <a:rPr lang="ru-RU"/>
              <a:pPr>
                <a:defRPr/>
              </a:pPr>
              <a:t>12</a:t>
            </a:fld>
            <a:endParaRPr lang="ru-RU"/>
          </a:p>
        </p:txBody>
      </p:sp>
      <p:sp>
        <p:nvSpPr>
          <p:cNvPr id="18435" name="Rectangle 4"/>
          <p:cNvSpPr>
            <a:spLocks noGrp="1" noChangeArrowheads="1"/>
          </p:cNvSpPr>
          <p:nvPr>
            <p:ph type="title" idx="4294967295"/>
          </p:nvPr>
        </p:nvSpPr>
        <p:spPr>
          <a:xfrm>
            <a:off x="539552" y="1"/>
            <a:ext cx="8229600" cy="908720"/>
          </a:xfrm>
        </p:spPr>
        <p:txBody>
          <a:bodyPr/>
          <a:lstStyle/>
          <a:p>
            <a:pPr eaLnBrk="1" hangingPunct="1"/>
            <a:r>
              <a:rPr lang="ru-RU" altLang="ru-RU" sz="2000" b="1" dirty="0" smtClean="0">
                <a:solidFill>
                  <a:srgbClr val="FFCC00"/>
                </a:solidFill>
                <a:latin typeface="Times New Roman" pitchFamily="18" charset="0"/>
              </a:rPr>
              <a:t>Образ очага разрушения горных пород (иерархическая модель процесса).</a:t>
            </a:r>
          </a:p>
        </p:txBody>
      </p:sp>
      <p:sp>
        <p:nvSpPr>
          <p:cNvPr id="18436" name="Rectangle 8"/>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ru-RU" altLang="ru-RU"/>
          </a:p>
        </p:txBody>
      </p:sp>
      <p:sp>
        <p:nvSpPr>
          <p:cNvPr id="18437" name="Rectangle 10"/>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ru-RU" altLang="ru-RU"/>
          </a:p>
        </p:txBody>
      </p:sp>
      <p:sp>
        <p:nvSpPr>
          <p:cNvPr id="18438" name="Rectangle 10"/>
          <p:cNvSpPr>
            <a:spLocks noChangeArrowheads="1"/>
          </p:cNvSpPr>
          <p:nvPr/>
        </p:nvSpPr>
        <p:spPr bwMode="auto">
          <a:xfrm>
            <a:off x="0" y="2314575"/>
            <a:ext cx="9144000" cy="0"/>
          </a:xfrm>
          <a:prstGeom prst="rect">
            <a:avLst/>
          </a:prstGeom>
          <a:noFill/>
          <a:ln w="9525">
            <a:noFill/>
            <a:miter lim="800000"/>
            <a:headEnd/>
            <a:tailEnd/>
          </a:ln>
        </p:spPr>
        <p:txBody>
          <a:bodyPr wrap="none" anchor="ctr">
            <a:spAutoFit/>
          </a:bodyPr>
          <a:lstStyle/>
          <a:p>
            <a:endParaRPr lang="ru-RU"/>
          </a:p>
        </p:txBody>
      </p:sp>
      <p:graphicFrame>
        <p:nvGraphicFramePr>
          <p:cNvPr id="18434" name="Object 9"/>
          <p:cNvGraphicFramePr>
            <a:graphicFrameLocks noChangeAspect="1"/>
          </p:cNvGraphicFramePr>
          <p:nvPr/>
        </p:nvGraphicFramePr>
        <p:xfrm>
          <a:off x="1331640" y="764704"/>
          <a:ext cx="6192837" cy="2881312"/>
        </p:xfrm>
        <a:graphic>
          <a:graphicData uri="http://schemas.openxmlformats.org/presentationml/2006/ole">
            <p:oleObj spid="_x0000_s180226" r:id="rId3" imgW="5107940" imgH="2651760" progId="">
              <p:embed/>
            </p:oleObj>
          </a:graphicData>
        </a:graphic>
      </p:graphicFrame>
      <p:pic>
        <p:nvPicPr>
          <p:cNvPr id="18439" name="Picture 13"/>
          <p:cNvPicPr>
            <a:picLocks noChangeAspect="1" noChangeArrowheads="1"/>
          </p:cNvPicPr>
          <p:nvPr/>
        </p:nvPicPr>
        <p:blipFill>
          <a:blip r:embed="rId4" cstate="print"/>
          <a:srcRect/>
          <a:stretch>
            <a:fillRect/>
          </a:stretch>
        </p:blipFill>
        <p:spPr bwMode="auto">
          <a:xfrm>
            <a:off x="827584" y="3645024"/>
            <a:ext cx="7200800" cy="2493392"/>
          </a:xfrm>
          <a:prstGeom prst="rect">
            <a:avLst/>
          </a:prstGeom>
          <a:noFill/>
          <a:ln w="9525">
            <a:noFill/>
            <a:miter lim="800000"/>
            <a:headEnd/>
            <a:tailEnd/>
          </a:ln>
        </p:spPr>
      </p:pic>
      <p:sp>
        <p:nvSpPr>
          <p:cNvPr id="9" name="Прямоугольник 8"/>
          <p:cNvSpPr/>
          <p:nvPr/>
        </p:nvSpPr>
        <p:spPr>
          <a:xfrm>
            <a:off x="0" y="6396335"/>
            <a:ext cx="8316416" cy="461665"/>
          </a:xfrm>
          <a:prstGeom prst="rect">
            <a:avLst/>
          </a:prstGeom>
        </p:spPr>
        <p:txBody>
          <a:bodyPr wrap="square">
            <a:spAutoFit/>
          </a:bodyPr>
          <a:lstStyle/>
          <a:p>
            <a:r>
              <a:rPr lang="ru-RU" sz="1200" dirty="0" err="1" smtClean="0">
                <a:solidFill>
                  <a:srgbClr val="C00000"/>
                </a:solidFill>
                <a:latin typeface="Times New Roman" pitchFamily="18" charset="0"/>
                <a:cs typeface="Times New Roman" pitchFamily="18" charset="0"/>
              </a:rPr>
              <a:t>Куксенко</a:t>
            </a:r>
            <a:r>
              <a:rPr lang="ru-RU" sz="1200" dirty="0" smtClean="0">
                <a:solidFill>
                  <a:srgbClr val="C00000"/>
                </a:solidFill>
                <a:latin typeface="Times New Roman" pitchFamily="18" charset="0"/>
                <a:cs typeface="Times New Roman" pitchFamily="18" charset="0"/>
              </a:rPr>
              <a:t> В. С. . </a:t>
            </a:r>
            <a:r>
              <a:rPr lang="ru-RU" sz="1200" dirty="0" err="1" smtClean="0">
                <a:solidFill>
                  <a:srgbClr val="C00000"/>
                </a:solidFill>
                <a:latin typeface="Times New Roman" pitchFamily="18" charset="0"/>
                <a:cs typeface="Times New Roman" pitchFamily="18" charset="0"/>
              </a:rPr>
              <a:t>Инжеваткин</a:t>
            </a:r>
            <a:r>
              <a:rPr lang="ru-RU" sz="1200" dirty="0" smtClean="0">
                <a:solidFill>
                  <a:srgbClr val="C00000"/>
                </a:solidFill>
                <a:latin typeface="Times New Roman" pitchFamily="18" charset="0"/>
                <a:cs typeface="Times New Roman" pitchFamily="18" charset="0"/>
              </a:rPr>
              <a:t> И. Е</a:t>
            </a:r>
            <a:r>
              <a:rPr lang="ru-RU" sz="1200" i="1" dirty="0" smtClean="0">
                <a:solidFill>
                  <a:srgbClr val="C00000"/>
                </a:solidFill>
                <a:latin typeface="Times New Roman" pitchFamily="18" charset="0"/>
                <a:cs typeface="Times New Roman" pitchFamily="18" charset="0"/>
              </a:rPr>
              <a:t>. . </a:t>
            </a:r>
            <a:r>
              <a:rPr lang="ru-RU" sz="1200" dirty="0" err="1" smtClean="0">
                <a:solidFill>
                  <a:srgbClr val="C00000"/>
                </a:solidFill>
                <a:latin typeface="Times New Roman" pitchFamily="18" charset="0"/>
                <a:cs typeface="Times New Roman" pitchFamily="18" charset="0"/>
              </a:rPr>
              <a:t>Манжиков</a:t>
            </a:r>
            <a:r>
              <a:rPr lang="ru-RU" sz="1200" dirty="0" smtClean="0">
                <a:solidFill>
                  <a:srgbClr val="C00000"/>
                </a:solidFill>
                <a:latin typeface="Times New Roman" pitchFamily="18" charset="0"/>
                <a:cs typeface="Times New Roman" pitchFamily="18" charset="0"/>
              </a:rPr>
              <a:t> Б. Ц., </a:t>
            </a:r>
            <a:r>
              <a:rPr lang="ru-RU" sz="1200" dirty="0" err="1" smtClean="0">
                <a:solidFill>
                  <a:srgbClr val="C00000"/>
                </a:solidFill>
                <a:latin typeface="Times New Roman" pitchFamily="18" charset="0"/>
                <a:cs typeface="Times New Roman" pitchFamily="18" charset="0"/>
              </a:rPr>
              <a:t>Станчиц</a:t>
            </a:r>
            <a:r>
              <a:rPr lang="ru-RU" sz="1200" dirty="0" smtClean="0">
                <a:solidFill>
                  <a:srgbClr val="C00000"/>
                </a:solidFill>
                <a:latin typeface="Times New Roman" pitchFamily="18" charset="0"/>
                <a:cs typeface="Times New Roman" pitchFamily="18" charset="0"/>
              </a:rPr>
              <a:t> С. А. . Томилин Н. Г., Фролов</a:t>
            </a:r>
            <a:r>
              <a:rPr lang="ru-RU" sz="1200" cap="small" dirty="0" smtClean="0">
                <a:solidFill>
                  <a:srgbClr val="C00000"/>
                </a:solidFill>
                <a:latin typeface="Times New Roman" pitchFamily="18" charset="0"/>
                <a:cs typeface="Times New Roman" pitchFamily="18" charset="0"/>
              </a:rPr>
              <a:t> </a:t>
            </a:r>
            <a:r>
              <a:rPr lang="ru-RU" sz="1200" dirty="0" smtClean="0">
                <a:solidFill>
                  <a:srgbClr val="C00000"/>
                </a:solidFill>
                <a:latin typeface="Times New Roman" pitchFamily="18" charset="0"/>
                <a:cs typeface="Times New Roman" pitchFamily="18" charset="0"/>
              </a:rPr>
              <a:t>Д. И. Физические и методические основы прогнозирования горных</a:t>
            </a:r>
            <a:r>
              <a:rPr lang="ru-RU" sz="1200" cap="small" dirty="0" smtClean="0">
                <a:solidFill>
                  <a:srgbClr val="C00000"/>
                </a:solidFill>
                <a:latin typeface="Times New Roman" pitchFamily="18" charset="0"/>
                <a:cs typeface="Times New Roman" pitchFamily="18" charset="0"/>
              </a:rPr>
              <a:t> </a:t>
            </a:r>
            <a:r>
              <a:rPr lang="ru-RU" sz="1200" dirty="0" smtClean="0">
                <a:solidFill>
                  <a:srgbClr val="C00000"/>
                </a:solidFill>
                <a:latin typeface="Times New Roman" pitchFamily="18" charset="0"/>
                <a:cs typeface="Times New Roman" pitchFamily="18" charset="0"/>
              </a:rPr>
              <a:t>ударов // </a:t>
            </a:r>
            <a:r>
              <a:rPr lang="ru-RU" sz="1200" dirty="0" err="1" smtClean="0">
                <a:solidFill>
                  <a:srgbClr val="C00000"/>
                </a:solidFill>
                <a:latin typeface="Times New Roman" pitchFamily="18" charset="0"/>
                <a:cs typeface="Times New Roman" pitchFamily="18" charset="0"/>
              </a:rPr>
              <a:t>ФТПРПИ</a:t>
            </a:r>
            <a:r>
              <a:rPr lang="ru-RU" sz="1200" dirty="0" smtClean="0">
                <a:solidFill>
                  <a:srgbClr val="C00000"/>
                </a:solidFill>
                <a:latin typeface="Times New Roman" pitchFamily="18" charset="0"/>
                <a:cs typeface="Times New Roman" pitchFamily="18" charset="0"/>
              </a:rPr>
              <a:t>. 1987. №</a:t>
            </a:r>
            <a:r>
              <a:rPr lang="ru-RU" sz="1200" cap="small" dirty="0" smtClean="0">
                <a:solidFill>
                  <a:srgbClr val="C00000"/>
                </a:solidFill>
                <a:latin typeface="Times New Roman" pitchFamily="18" charset="0"/>
                <a:cs typeface="Times New Roman" pitchFamily="18" charset="0"/>
              </a:rPr>
              <a:t>1. </a:t>
            </a:r>
            <a:r>
              <a:rPr lang="ru-RU" sz="1200" dirty="0" smtClean="0">
                <a:solidFill>
                  <a:srgbClr val="C00000"/>
                </a:solidFill>
                <a:latin typeface="Times New Roman" pitchFamily="18" charset="0"/>
                <a:cs typeface="Times New Roman" pitchFamily="18" charset="0"/>
              </a:rPr>
              <a:t>с. 9-гг</a:t>
            </a:r>
            <a:endParaRPr lang="ru-RU" sz="1200" dirty="0">
              <a:solidFill>
                <a:srgbClr val="C00000"/>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idx="4294967295"/>
          </p:nvPr>
        </p:nvSpPr>
        <p:spPr>
          <a:xfrm>
            <a:off x="785813" y="0"/>
            <a:ext cx="7786687" cy="908050"/>
          </a:xfrm>
        </p:spPr>
        <p:txBody>
          <a:bodyPr/>
          <a:lstStyle/>
          <a:p>
            <a:r>
              <a:rPr lang="ru-RU" altLang="ru-RU" sz="2000" b="1">
                <a:latin typeface="Times New Roman" pitchFamily="18" charset="0"/>
              </a:rPr>
              <a:t>Зависимость длительности очаговой стадии разрушения от выделяющейся энергии</a:t>
            </a:r>
            <a:endParaRPr lang="ru-RU" altLang="ru-RU" sz="2000"/>
          </a:p>
        </p:txBody>
      </p:sp>
      <p:sp>
        <p:nvSpPr>
          <p:cNvPr id="31747" name="AutoShape 8"/>
          <p:cNvSpPr>
            <a:spLocks noChangeArrowheads="1"/>
          </p:cNvSpPr>
          <p:nvPr/>
        </p:nvSpPr>
        <p:spPr bwMode="auto">
          <a:xfrm>
            <a:off x="5292725" y="1773238"/>
            <a:ext cx="914400" cy="609600"/>
          </a:xfrm>
          <a:prstGeom prst="wedgeRectCallout">
            <a:avLst>
              <a:gd name="adj1" fmla="val -43750"/>
              <a:gd name="adj2" fmla="val 70000"/>
            </a:avLst>
          </a:prstGeom>
          <a:noFill/>
          <a:ln w="9525" algn="ctr">
            <a:noFill/>
            <a:miter lim="800000"/>
            <a:headEnd/>
            <a:tailEnd/>
          </a:ln>
        </p:spPr>
        <p:txBody>
          <a:bodyPr/>
          <a:lstStyle/>
          <a:p>
            <a:pPr algn="ctr"/>
            <a:endParaRPr lang="ru-RU" altLang="ru-RU"/>
          </a:p>
        </p:txBody>
      </p:sp>
      <p:sp>
        <p:nvSpPr>
          <p:cNvPr id="31748" name="AutoShape 15"/>
          <p:cNvSpPr>
            <a:spLocks noChangeArrowheads="1"/>
          </p:cNvSpPr>
          <p:nvPr/>
        </p:nvSpPr>
        <p:spPr bwMode="auto">
          <a:xfrm>
            <a:off x="3203575" y="4941888"/>
            <a:ext cx="914400" cy="609600"/>
          </a:xfrm>
          <a:prstGeom prst="wedgeRectCallout">
            <a:avLst>
              <a:gd name="adj1" fmla="val -43750"/>
              <a:gd name="adj2" fmla="val 70000"/>
            </a:avLst>
          </a:prstGeom>
          <a:noFill/>
          <a:ln w="9525" algn="ctr">
            <a:noFill/>
            <a:miter lim="800000"/>
            <a:headEnd/>
            <a:tailEnd/>
          </a:ln>
        </p:spPr>
        <p:txBody>
          <a:bodyPr/>
          <a:lstStyle/>
          <a:p>
            <a:pPr algn="ctr"/>
            <a:endParaRPr lang="ru-RU" altLang="ru-RU"/>
          </a:p>
        </p:txBody>
      </p:sp>
      <p:pic>
        <p:nvPicPr>
          <p:cNvPr id="31749" name="Picture 3"/>
          <p:cNvPicPr>
            <a:picLocks noChangeAspect="1" noChangeArrowheads="1"/>
          </p:cNvPicPr>
          <p:nvPr/>
        </p:nvPicPr>
        <p:blipFill>
          <a:blip r:embed="rId2" cstate="print"/>
          <a:srcRect/>
          <a:stretch>
            <a:fillRect/>
          </a:stretch>
        </p:blipFill>
        <p:spPr bwMode="auto">
          <a:xfrm>
            <a:off x="357188" y="1643063"/>
            <a:ext cx="8572500" cy="4552950"/>
          </a:xfrm>
          <a:prstGeom prst="rect">
            <a:avLst/>
          </a:prstGeom>
          <a:noFill/>
          <a:ln w="9525">
            <a:noFill/>
            <a:miter lim="800000"/>
            <a:headEnd/>
            <a:tailEnd/>
          </a:ln>
        </p:spPr>
      </p:pic>
      <p:sp>
        <p:nvSpPr>
          <p:cNvPr id="31750" name="AutoShape 16"/>
          <p:cNvSpPr>
            <a:spLocks noChangeArrowheads="1"/>
          </p:cNvSpPr>
          <p:nvPr/>
        </p:nvSpPr>
        <p:spPr bwMode="auto">
          <a:xfrm>
            <a:off x="3643313" y="3929063"/>
            <a:ext cx="1439862" cy="609600"/>
          </a:xfrm>
          <a:prstGeom prst="wedgeRectCallout">
            <a:avLst>
              <a:gd name="adj1" fmla="val -85343"/>
              <a:gd name="adj2" fmla="val 34708"/>
            </a:avLst>
          </a:prstGeom>
          <a:noFill/>
          <a:ln w="9525" algn="ctr">
            <a:solidFill>
              <a:srgbClr val="00CC00"/>
            </a:solidFill>
            <a:miter lim="800000"/>
            <a:headEnd/>
            <a:tailEnd/>
          </a:ln>
        </p:spPr>
        <p:txBody>
          <a:bodyPr/>
          <a:lstStyle/>
          <a:p>
            <a:pPr algn="ctr"/>
            <a:r>
              <a:rPr lang="en-US" altLang="ru-RU"/>
              <a:t>Stick-slip </a:t>
            </a:r>
            <a:r>
              <a:rPr lang="ru-RU" altLang="ru-RU"/>
              <a:t>в образце</a:t>
            </a:r>
          </a:p>
        </p:txBody>
      </p:sp>
      <p:sp>
        <p:nvSpPr>
          <p:cNvPr id="31751" name="AutoShape 18"/>
          <p:cNvSpPr>
            <a:spLocks noChangeArrowheads="1"/>
          </p:cNvSpPr>
          <p:nvPr/>
        </p:nvSpPr>
        <p:spPr bwMode="auto">
          <a:xfrm>
            <a:off x="6659563" y="981075"/>
            <a:ext cx="2160587" cy="609600"/>
          </a:xfrm>
          <a:prstGeom prst="wedgeRectCallout">
            <a:avLst>
              <a:gd name="adj1" fmla="val -6356"/>
              <a:gd name="adj2" fmla="val 149481"/>
            </a:avLst>
          </a:prstGeom>
          <a:noFill/>
          <a:ln w="9525" algn="ctr">
            <a:solidFill>
              <a:schemeClr val="tx1"/>
            </a:solidFill>
            <a:miter lim="800000"/>
            <a:headEnd/>
            <a:tailEnd/>
          </a:ln>
        </p:spPr>
        <p:txBody>
          <a:bodyPr/>
          <a:lstStyle/>
          <a:p>
            <a:pPr algn="ctr"/>
            <a:r>
              <a:rPr lang="ru-RU" altLang="ru-RU"/>
              <a:t>землетрясения, Китай</a:t>
            </a:r>
          </a:p>
        </p:txBody>
      </p:sp>
      <p:sp>
        <p:nvSpPr>
          <p:cNvPr id="31752" name="AutoShape 17"/>
          <p:cNvSpPr>
            <a:spLocks noChangeArrowheads="1"/>
          </p:cNvSpPr>
          <p:nvPr/>
        </p:nvSpPr>
        <p:spPr bwMode="auto">
          <a:xfrm>
            <a:off x="4427538" y="981075"/>
            <a:ext cx="1943100" cy="609600"/>
          </a:xfrm>
          <a:prstGeom prst="wedgeRectCallout">
            <a:avLst>
              <a:gd name="adj1" fmla="val 98204"/>
              <a:gd name="adj2" fmla="val 391148"/>
            </a:avLst>
          </a:prstGeom>
          <a:noFill/>
          <a:ln w="9525" algn="ctr">
            <a:solidFill>
              <a:srgbClr val="00CC00"/>
            </a:solidFill>
            <a:miter lim="800000"/>
            <a:headEnd/>
            <a:tailEnd/>
          </a:ln>
        </p:spPr>
        <p:txBody>
          <a:bodyPr/>
          <a:lstStyle/>
          <a:p>
            <a:pPr algn="ctr"/>
            <a:r>
              <a:rPr lang="ru-RU" altLang="ru-RU"/>
              <a:t>землетрясения, Камчатка</a:t>
            </a:r>
          </a:p>
        </p:txBody>
      </p:sp>
      <p:sp>
        <p:nvSpPr>
          <p:cNvPr id="31753" name="AutoShape 19"/>
          <p:cNvSpPr>
            <a:spLocks noChangeArrowheads="1"/>
          </p:cNvSpPr>
          <p:nvPr/>
        </p:nvSpPr>
        <p:spPr bwMode="auto">
          <a:xfrm>
            <a:off x="3492500" y="1916113"/>
            <a:ext cx="1273175" cy="609600"/>
          </a:xfrm>
          <a:prstGeom prst="wedgeRectCallout">
            <a:avLst>
              <a:gd name="adj1" fmla="val 106361"/>
              <a:gd name="adj2" fmla="val 98699"/>
            </a:avLst>
          </a:prstGeom>
          <a:noFill/>
          <a:ln w="9525" algn="ctr">
            <a:solidFill>
              <a:schemeClr val="tx1"/>
            </a:solidFill>
            <a:miter lim="800000"/>
            <a:headEnd/>
            <a:tailEnd/>
          </a:ln>
        </p:spPr>
        <p:txBody>
          <a:bodyPr/>
          <a:lstStyle/>
          <a:p>
            <a:pPr algn="ctr"/>
            <a:r>
              <a:rPr lang="ru-RU" altLang="ru-RU"/>
              <a:t>горные удары</a:t>
            </a:r>
          </a:p>
          <a:p>
            <a:pPr algn="ctr"/>
            <a:endParaRPr lang="ru-RU" altLang="ru-RU"/>
          </a:p>
        </p:txBody>
      </p:sp>
      <p:sp>
        <p:nvSpPr>
          <p:cNvPr id="31754" name="AutoShape 14"/>
          <p:cNvSpPr>
            <a:spLocks noChangeArrowheads="1"/>
          </p:cNvSpPr>
          <p:nvPr/>
        </p:nvSpPr>
        <p:spPr bwMode="auto">
          <a:xfrm>
            <a:off x="2286000" y="2643188"/>
            <a:ext cx="1273175" cy="609600"/>
          </a:xfrm>
          <a:prstGeom prst="wedgeRectCallout">
            <a:avLst>
              <a:gd name="adj1" fmla="val 10597"/>
              <a:gd name="adj2" fmla="val 119009"/>
            </a:avLst>
          </a:prstGeom>
          <a:noFill/>
          <a:ln w="9525" algn="ctr">
            <a:solidFill>
              <a:schemeClr val="tx1"/>
            </a:solidFill>
            <a:miter lim="800000"/>
            <a:headEnd/>
            <a:tailEnd/>
          </a:ln>
        </p:spPr>
        <p:txBody>
          <a:bodyPr/>
          <a:lstStyle/>
          <a:p>
            <a:pPr algn="ctr"/>
            <a:r>
              <a:rPr lang="ru-RU" altLang="ru-RU"/>
              <a:t>разрыв в образце</a:t>
            </a:r>
          </a:p>
        </p:txBody>
      </p:sp>
      <p:sp>
        <p:nvSpPr>
          <p:cNvPr id="12" name="Прямоугольник 11"/>
          <p:cNvSpPr/>
          <p:nvPr/>
        </p:nvSpPr>
        <p:spPr>
          <a:xfrm>
            <a:off x="0" y="6211669"/>
            <a:ext cx="9144000" cy="523220"/>
          </a:xfrm>
          <a:prstGeom prst="rect">
            <a:avLst/>
          </a:prstGeom>
        </p:spPr>
        <p:txBody>
          <a:bodyPr wrap="square">
            <a:spAutoFit/>
          </a:bodyPr>
          <a:lstStyle/>
          <a:p>
            <a:pPr algn="ctr"/>
            <a:r>
              <a:rPr lang="ru-RU" sz="1400" dirty="0" smtClean="0">
                <a:latin typeface="Times New Roman" pitchFamily="18" charset="0"/>
                <a:cs typeface="Times New Roman" pitchFamily="18" charset="0"/>
              </a:rPr>
              <a:t>Н.Г. Томилин, В.С. </a:t>
            </a:r>
            <a:r>
              <a:rPr lang="ru-RU" sz="1400" dirty="0" err="1" smtClean="0">
                <a:latin typeface="Times New Roman" pitchFamily="18" charset="0"/>
                <a:cs typeface="Times New Roman" pitchFamily="18" charset="0"/>
              </a:rPr>
              <a:t>Куксенко</a:t>
            </a:r>
            <a:r>
              <a:rPr lang="ru-RU" sz="1400" dirty="0" smtClean="0">
                <a:latin typeface="Times New Roman" pitchFamily="18" charset="0"/>
                <a:cs typeface="Times New Roman" pitchFamily="18" charset="0"/>
              </a:rPr>
              <a:t>. Статистическая кинетика разрушения горных пород: энергетическая иерархия процесса. // Физика Земли, 2004. </a:t>
            </a:r>
            <a:r>
              <a:rPr lang="en-US" sz="1400" dirty="0" smtClean="0">
                <a:latin typeface="Times New Roman" pitchFamily="18" charset="0"/>
                <a:cs typeface="Times New Roman" pitchFamily="18" charset="0"/>
              </a:rPr>
              <a:t>N</a:t>
            </a:r>
            <a:r>
              <a:rPr lang="ru-RU" sz="1400" dirty="0" smtClean="0">
                <a:latin typeface="Times New Roman" pitchFamily="18" charset="0"/>
                <a:cs typeface="Times New Roman" pitchFamily="18" charset="0"/>
              </a:rPr>
              <a:t>10. С. 16-25.</a:t>
            </a:r>
            <a:endParaRPr lang="ru-RU" sz="14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Grp="1" noChangeArrowheads="1"/>
          </p:cNvSpPr>
          <p:nvPr>
            <p:ph type="sldNum" sz="quarter" idx="12"/>
          </p:nvPr>
        </p:nvSpPr>
        <p:spPr>
          <a:ln/>
        </p:spPr>
        <p:txBody>
          <a:bodyPr/>
          <a:lstStyle/>
          <a:p>
            <a:pPr>
              <a:defRPr/>
            </a:pPr>
            <a:fld id="{DB7CBC4D-E0CC-4C93-AA7A-D19763D10704}" type="slidenum">
              <a:rPr lang="ru-RU"/>
              <a:pPr>
                <a:defRPr/>
              </a:pPr>
              <a:t>14</a:t>
            </a:fld>
            <a:endParaRPr lang="ru-RU"/>
          </a:p>
        </p:txBody>
      </p:sp>
      <p:pic>
        <p:nvPicPr>
          <p:cNvPr id="31746" name="Picture 4" descr="Приложение 1"/>
          <p:cNvPicPr>
            <a:picLocks noChangeAspect="1" noChangeArrowheads="1"/>
          </p:cNvPicPr>
          <p:nvPr/>
        </p:nvPicPr>
        <p:blipFill>
          <a:blip r:embed="rId2" cstate="print"/>
          <a:srcRect/>
          <a:stretch>
            <a:fillRect/>
          </a:stretch>
        </p:blipFill>
        <p:spPr bwMode="auto">
          <a:xfrm>
            <a:off x="0" y="-234950"/>
            <a:ext cx="8675688" cy="7464425"/>
          </a:xfrm>
          <a:prstGeom prst="rect">
            <a:avLst/>
          </a:prstGeom>
          <a:noFill/>
          <a:ln w="9525">
            <a:noFill/>
            <a:miter lim="800000"/>
            <a:headEnd/>
            <a:tailEnd/>
          </a:ln>
        </p:spPr>
      </p:pic>
      <p:sp>
        <p:nvSpPr>
          <p:cNvPr id="31747" name="Rectangle 5"/>
          <p:cNvSpPr>
            <a:spLocks noChangeArrowheads="1"/>
          </p:cNvSpPr>
          <p:nvPr/>
        </p:nvSpPr>
        <p:spPr bwMode="auto">
          <a:xfrm>
            <a:off x="1116013" y="0"/>
            <a:ext cx="6508750" cy="366713"/>
          </a:xfrm>
          <a:prstGeom prst="rect">
            <a:avLst/>
          </a:prstGeom>
          <a:noFill/>
          <a:ln w="9525">
            <a:noFill/>
            <a:miter lim="800000"/>
            <a:headEnd/>
            <a:tailEnd/>
          </a:ln>
        </p:spPr>
        <p:txBody>
          <a:bodyPr wrap="none" anchor="ctr">
            <a:spAutoFit/>
          </a:bodyPr>
          <a:lstStyle/>
          <a:p>
            <a:pPr algn="ctr">
              <a:tabLst>
                <a:tab pos="2413000" algn="l"/>
              </a:tabLst>
            </a:pPr>
            <a:r>
              <a:rPr lang="ru-RU" b="1">
                <a:solidFill>
                  <a:schemeClr val="accent2"/>
                </a:solidFill>
              </a:rPr>
              <a:t>ФИЗИКО-МЕХАНИЧЕСКИЕ СВОЙСТВА ГОРНЫХ ПОРОД</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p:cNvSpPr>
            <a:spLocks noGrp="1" noChangeArrowheads="1"/>
          </p:cNvSpPr>
          <p:nvPr>
            <p:ph type="sldNum" sz="quarter" idx="12"/>
          </p:nvPr>
        </p:nvSpPr>
        <p:spPr>
          <a:ln/>
        </p:spPr>
        <p:txBody>
          <a:bodyPr/>
          <a:lstStyle/>
          <a:p>
            <a:pPr>
              <a:defRPr/>
            </a:pPr>
            <a:fld id="{ECD5292A-BDEE-481C-B776-85C174E15731}" type="slidenum">
              <a:rPr lang="ru-RU"/>
              <a:pPr>
                <a:defRPr/>
              </a:pPr>
              <a:t>15</a:t>
            </a:fld>
            <a:endParaRPr lang="ru-RU"/>
          </a:p>
        </p:txBody>
      </p:sp>
      <p:graphicFrame>
        <p:nvGraphicFramePr>
          <p:cNvPr id="67588" name="Object 4"/>
          <p:cNvGraphicFramePr>
            <a:graphicFrameLocks noChangeAspect="1"/>
          </p:cNvGraphicFramePr>
          <p:nvPr/>
        </p:nvGraphicFramePr>
        <p:xfrm>
          <a:off x="1331913" y="981075"/>
          <a:ext cx="6858000" cy="4343400"/>
        </p:xfrm>
        <a:graphic>
          <a:graphicData uri="http://schemas.openxmlformats.org/presentationml/2006/ole">
            <p:oleObj spid="_x0000_s206850" name="Graph" r:id="rId3" imgW="4129200" imgH="2877120" progId="">
              <p:embed/>
            </p:oleObj>
          </a:graphicData>
        </a:graphic>
      </p:graphicFrame>
      <p:sp>
        <p:nvSpPr>
          <p:cNvPr id="67590" name="Rectangle 6"/>
          <p:cNvSpPr>
            <a:spLocks noChangeArrowheads="1"/>
          </p:cNvSpPr>
          <p:nvPr/>
        </p:nvSpPr>
        <p:spPr bwMode="auto">
          <a:xfrm>
            <a:off x="684213" y="188913"/>
            <a:ext cx="7718425" cy="336550"/>
          </a:xfrm>
          <a:prstGeom prst="rect">
            <a:avLst/>
          </a:prstGeom>
          <a:noFill/>
          <a:ln w="9525">
            <a:noFill/>
            <a:miter lim="800000"/>
            <a:headEnd/>
            <a:tailEnd/>
          </a:ln>
          <a:effectLst/>
        </p:spPr>
        <p:txBody>
          <a:bodyPr wrap="none" anchor="ctr">
            <a:spAutoFit/>
          </a:bodyPr>
          <a:lstStyle/>
          <a:p>
            <a:pPr eaLnBrk="0" hangingPunct="0"/>
            <a:r>
              <a:rPr lang="ru-RU" sz="1600" b="1">
                <a:solidFill>
                  <a:srgbClr val="FF0066"/>
                </a:solidFill>
                <a:latin typeface="Times New Roman" pitchFamily="18" charset="0"/>
                <a:cs typeface="Times New Roman" pitchFamily="18" charset="0"/>
              </a:rPr>
              <a:t>Калибровка низкочастотных «шахтных» датчиков (для установки в шпурах) без </a:t>
            </a:r>
            <a:endParaRPr lang="ru-RU" sz="1600">
              <a:solidFill>
                <a:srgbClr val="FF0066"/>
              </a:solidFill>
              <a:latin typeface="Times New Roman" pitchFamily="18" charset="0"/>
            </a:endParaRPr>
          </a:p>
        </p:txBody>
      </p:sp>
      <p:sp>
        <p:nvSpPr>
          <p:cNvPr id="67591" name="Rectangle 7"/>
          <p:cNvSpPr>
            <a:spLocks noChangeArrowheads="1"/>
          </p:cNvSpPr>
          <p:nvPr/>
        </p:nvSpPr>
        <p:spPr bwMode="auto">
          <a:xfrm>
            <a:off x="1547813" y="620713"/>
            <a:ext cx="6100762" cy="336550"/>
          </a:xfrm>
          <a:prstGeom prst="rect">
            <a:avLst/>
          </a:prstGeom>
          <a:noFill/>
          <a:ln w="9525">
            <a:noFill/>
            <a:miter lim="800000"/>
            <a:headEnd/>
            <a:tailEnd/>
          </a:ln>
          <a:effectLst/>
        </p:spPr>
        <p:txBody>
          <a:bodyPr wrap="none" anchor="ctr">
            <a:spAutoFit/>
          </a:bodyPr>
          <a:lstStyle/>
          <a:p>
            <a:pPr eaLnBrk="0" hangingPunct="0"/>
            <a:r>
              <a:rPr lang="ru-RU" sz="1600" b="1">
                <a:solidFill>
                  <a:srgbClr val="FF0066"/>
                </a:solidFill>
                <a:latin typeface="Times New Roman" pitchFamily="18" charset="0"/>
                <a:cs typeface="Times New Roman" pitchFamily="18" charset="0"/>
              </a:rPr>
              <a:t>предусилителя (удар о поверхность призмы 190 х 240 х 240 мм).</a:t>
            </a:r>
            <a:r>
              <a:rPr lang="ru-RU" sz="1600">
                <a:solidFill>
                  <a:srgbClr val="FF0066"/>
                </a:solidFill>
                <a:latin typeface="Times New Roman" pitchFamily="18" charset="0"/>
              </a:rPr>
              <a:t> </a:t>
            </a:r>
          </a:p>
        </p:txBody>
      </p:sp>
      <p:sp>
        <p:nvSpPr>
          <p:cNvPr id="67592" name="Rectangle 8"/>
          <p:cNvSpPr>
            <a:spLocks noChangeArrowheads="1"/>
          </p:cNvSpPr>
          <p:nvPr/>
        </p:nvSpPr>
        <p:spPr bwMode="auto">
          <a:xfrm>
            <a:off x="827088" y="5300663"/>
            <a:ext cx="7451725" cy="1190625"/>
          </a:xfrm>
          <a:prstGeom prst="rect">
            <a:avLst/>
          </a:prstGeom>
          <a:noFill/>
          <a:ln w="9525">
            <a:noFill/>
            <a:miter lim="800000"/>
            <a:headEnd/>
            <a:tailEnd/>
          </a:ln>
          <a:effectLst/>
        </p:spPr>
        <p:txBody>
          <a:bodyPr anchor="ctr">
            <a:spAutoFit/>
          </a:bodyPr>
          <a:lstStyle/>
          <a:p>
            <a:pPr indent="228600" algn="ctr"/>
            <a:r>
              <a:rPr lang="ru-RU">
                <a:solidFill>
                  <a:schemeClr val="accent2"/>
                </a:solidFill>
              </a:rPr>
              <a:t>Сигналы с шахтных датчиков 1, 2, 3</a:t>
            </a:r>
          </a:p>
          <a:p>
            <a:pPr indent="228600" algn="ctr"/>
            <a:r>
              <a:rPr lang="ru-RU">
                <a:solidFill>
                  <a:schemeClr val="accent2"/>
                </a:solidFill>
              </a:rPr>
              <a:t>Коэффициент чувствительности для датчиков приблизительно равный  140 </a:t>
            </a:r>
            <a:r>
              <a:rPr lang="en-US">
                <a:solidFill>
                  <a:schemeClr val="accent2"/>
                </a:solidFill>
              </a:rPr>
              <a:t>mV</a:t>
            </a:r>
            <a:r>
              <a:rPr lang="ru-RU">
                <a:solidFill>
                  <a:schemeClr val="accent2"/>
                </a:solidFill>
              </a:rPr>
              <a:t>/</a:t>
            </a:r>
            <a:r>
              <a:rPr lang="en-US">
                <a:solidFill>
                  <a:schemeClr val="accent2"/>
                </a:solidFill>
              </a:rPr>
              <a:t>kPa</a:t>
            </a:r>
            <a:r>
              <a:rPr lang="ru-RU">
                <a:solidFill>
                  <a:schemeClr val="accent2"/>
                </a:solidFill>
              </a:rPr>
              <a:t>. Калибровка действительна для диапазона частот 150-200 кГц.</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6"/>
          <p:cNvSpPr>
            <a:spLocks noGrp="1" noChangeArrowheads="1"/>
          </p:cNvSpPr>
          <p:nvPr>
            <p:ph type="sldNum" sz="quarter" idx="12"/>
          </p:nvPr>
        </p:nvSpPr>
        <p:spPr>
          <a:ln/>
        </p:spPr>
        <p:txBody>
          <a:bodyPr/>
          <a:lstStyle/>
          <a:p>
            <a:pPr>
              <a:defRPr/>
            </a:pPr>
            <a:fld id="{0CC3BD89-6079-42B9-AE8E-3226BA2FD2AF}" type="slidenum">
              <a:rPr lang="ru-RU"/>
              <a:pPr>
                <a:defRPr/>
              </a:pPr>
              <a:t>16</a:t>
            </a:fld>
            <a:endParaRPr lang="ru-RU"/>
          </a:p>
        </p:txBody>
      </p:sp>
      <p:sp>
        <p:nvSpPr>
          <p:cNvPr id="10247" name="Rectangle 1"/>
          <p:cNvSpPr>
            <a:spLocks noChangeArrowheads="1"/>
          </p:cNvSpPr>
          <p:nvPr/>
        </p:nvSpPr>
        <p:spPr bwMode="auto">
          <a:xfrm>
            <a:off x="0" y="3175"/>
            <a:ext cx="9144000" cy="701675"/>
          </a:xfrm>
          <a:prstGeom prst="rect">
            <a:avLst/>
          </a:prstGeom>
          <a:noFill/>
          <a:ln w="9525">
            <a:noFill/>
            <a:miter lim="800000"/>
            <a:headEnd/>
            <a:tailEnd/>
          </a:ln>
        </p:spPr>
        <p:txBody>
          <a:bodyPr anchor="ctr">
            <a:spAutoFit/>
          </a:bodyPr>
          <a:lstStyle/>
          <a:p>
            <a:pPr algn="ctr"/>
            <a:r>
              <a:rPr lang="ru-RU" sz="2000" b="1">
                <a:solidFill>
                  <a:srgbClr val="FF0066"/>
                </a:solidFill>
                <a:latin typeface="Times New Roman" pitchFamily="18" charset="0"/>
                <a:cs typeface="Times New Roman" pitchFamily="18" charset="0"/>
              </a:rPr>
              <a:t>Методы регистрации упругих импульсов и выбор основных информативных параметров акустической эмиссии.</a:t>
            </a:r>
            <a:endParaRPr lang="ru-RU" sz="2000">
              <a:solidFill>
                <a:srgbClr val="FF0066"/>
              </a:solidFill>
              <a:latin typeface="Times New Roman" pitchFamily="18" charset="0"/>
              <a:cs typeface="Times New Roman" pitchFamily="18" charset="0"/>
            </a:endParaRPr>
          </a:p>
        </p:txBody>
      </p:sp>
      <p:sp>
        <p:nvSpPr>
          <p:cNvPr id="10248" name="Rectangle 3"/>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ru-RU"/>
          </a:p>
        </p:txBody>
      </p:sp>
      <p:pic>
        <p:nvPicPr>
          <p:cNvPr id="10249" name="Picture 4"/>
          <p:cNvPicPr>
            <a:picLocks noChangeAspect="1" noChangeArrowheads="1"/>
          </p:cNvPicPr>
          <p:nvPr/>
        </p:nvPicPr>
        <p:blipFill>
          <a:blip r:embed="rId3" cstate="print"/>
          <a:srcRect/>
          <a:stretch>
            <a:fillRect/>
          </a:stretch>
        </p:blipFill>
        <p:spPr bwMode="auto">
          <a:xfrm>
            <a:off x="6000750" y="785813"/>
            <a:ext cx="2519363" cy="1844675"/>
          </a:xfrm>
          <a:prstGeom prst="rect">
            <a:avLst/>
          </a:prstGeom>
          <a:noFill/>
          <a:ln w="9525">
            <a:noFill/>
            <a:miter lim="800000"/>
            <a:headEnd/>
            <a:tailEnd/>
          </a:ln>
        </p:spPr>
      </p:pic>
      <p:graphicFrame>
        <p:nvGraphicFramePr>
          <p:cNvPr id="10243" name="Object 7"/>
          <p:cNvGraphicFramePr>
            <a:graphicFrameLocks noChangeAspect="1"/>
          </p:cNvGraphicFramePr>
          <p:nvPr/>
        </p:nvGraphicFramePr>
        <p:xfrm>
          <a:off x="539552" y="4509120"/>
          <a:ext cx="1872208" cy="632948"/>
        </p:xfrm>
        <a:graphic>
          <a:graphicData uri="http://schemas.openxmlformats.org/presentationml/2006/ole">
            <p:oleObj spid="_x0000_s178178" name="Формула" r:id="rId4" imgW="1040948" imgH="393529" progId="">
              <p:embed/>
            </p:oleObj>
          </a:graphicData>
        </a:graphic>
      </p:graphicFrame>
      <p:graphicFrame>
        <p:nvGraphicFramePr>
          <p:cNvPr id="10244" name="Object 5"/>
          <p:cNvGraphicFramePr>
            <a:graphicFrameLocks noChangeAspect="1"/>
          </p:cNvGraphicFramePr>
          <p:nvPr/>
        </p:nvGraphicFramePr>
        <p:xfrm>
          <a:off x="251520" y="5373216"/>
          <a:ext cx="488950" cy="311150"/>
        </p:xfrm>
        <a:graphic>
          <a:graphicData uri="http://schemas.openxmlformats.org/presentationml/2006/ole">
            <p:oleObj spid="_x0000_s178179" name="Формула" r:id="rId5" imgW="317225" imgH="203024" progId="">
              <p:embed/>
            </p:oleObj>
          </a:graphicData>
        </a:graphic>
      </p:graphicFrame>
      <p:sp>
        <p:nvSpPr>
          <p:cNvPr id="10250" name="Rectangle 8"/>
          <p:cNvSpPr>
            <a:spLocks noChangeArrowheads="1"/>
          </p:cNvSpPr>
          <p:nvPr/>
        </p:nvSpPr>
        <p:spPr bwMode="auto">
          <a:xfrm>
            <a:off x="0" y="3664292"/>
            <a:ext cx="6444208" cy="1107996"/>
          </a:xfrm>
          <a:prstGeom prst="rect">
            <a:avLst/>
          </a:prstGeom>
          <a:noFill/>
          <a:ln w="9525">
            <a:noFill/>
            <a:miter lim="800000"/>
            <a:headEnd/>
            <a:tailEnd/>
          </a:ln>
        </p:spPr>
        <p:txBody>
          <a:bodyPr wrap="square" anchor="ctr">
            <a:spAutoFit/>
          </a:bodyPr>
          <a:lstStyle/>
          <a:p>
            <a:pPr indent="457200" eaLnBrk="0" hangingPunct="0"/>
            <a:r>
              <a:rPr lang="ru-RU" sz="1200" dirty="0" smtClean="0">
                <a:cs typeface="Times New Roman" pitchFamily="18" charset="0"/>
              </a:rPr>
              <a:t>Схема </a:t>
            </a:r>
            <a:r>
              <a:rPr lang="ru-RU" sz="1200" dirty="0">
                <a:cs typeface="Times New Roman" pitchFamily="18" charset="0"/>
              </a:rPr>
              <a:t>регистрации акустической эмиссии методом </a:t>
            </a:r>
            <a:r>
              <a:rPr lang="ru-RU" sz="1200" dirty="0" err="1">
                <a:cs typeface="Times New Roman" pitchFamily="18" charset="0"/>
              </a:rPr>
              <a:t>фотоупругости</a:t>
            </a:r>
            <a:r>
              <a:rPr lang="ru-RU" sz="1200" dirty="0">
                <a:cs typeface="Times New Roman" pitchFamily="18" charset="0"/>
              </a:rPr>
              <a:t> (1- стеклянная призма, 2-пьезопреобразователь, 3-лазер, 4-поляризатор, 5-стеклянная пластина, 6-деполяризатор, 7-фотоумножитель, 8-цифровой регистратор, 9- ЭВМ)</a:t>
            </a:r>
            <a:endParaRPr lang="ru-RU" sz="800" dirty="0"/>
          </a:p>
          <a:p>
            <a:pPr indent="457200" eaLnBrk="0" hangingPunct="0"/>
            <a:r>
              <a:rPr lang="ru-RU" sz="1200" dirty="0">
                <a:latin typeface="Times New Roman Cyr" charset="-52"/>
                <a:cs typeface="Times New Roman" pitchFamily="18" charset="0"/>
              </a:rPr>
              <a:t>При отражении от свободной поверхности</a:t>
            </a:r>
            <a:endParaRPr lang="ru-RU" sz="800" dirty="0"/>
          </a:p>
          <a:p>
            <a:pPr indent="457200" eaLnBrk="0" hangingPunct="0"/>
            <a:endParaRPr lang="ru-RU" dirty="0"/>
          </a:p>
        </p:txBody>
      </p:sp>
      <p:sp>
        <p:nvSpPr>
          <p:cNvPr id="10252" name="Rectangle 11"/>
          <p:cNvSpPr>
            <a:spLocks noChangeArrowheads="1"/>
          </p:cNvSpPr>
          <p:nvPr/>
        </p:nvSpPr>
        <p:spPr bwMode="auto">
          <a:xfrm>
            <a:off x="179512" y="5373216"/>
            <a:ext cx="8964488" cy="954107"/>
          </a:xfrm>
          <a:prstGeom prst="rect">
            <a:avLst/>
          </a:prstGeom>
          <a:noFill/>
          <a:ln w="9525">
            <a:noFill/>
            <a:miter lim="800000"/>
            <a:headEnd/>
            <a:tailEnd/>
          </a:ln>
        </p:spPr>
        <p:txBody>
          <a:bodyPr wrap="square" anchor="ctr">
            <a:spAutoFit/>
          </a:bodyPr>
          <a:lstStyle/>
          <a:p>
            <a:pPr indent="457200" algn="just"/>
            <a:r>
              <a:rPr lang="ru-RU" sz="1200" dirty="0">
                <a:latin typeface="Times New Roman Cyr" charset="-52"/>
                <a:cs typeface="Times New Roman" pitchFamily="18" charset="0"/>
              </a:rPr>
              <a:t> </a:t>
            </a:r>
            <a:r>
              <a:rPr lang="ru-RU" sz="1400" dirty="0">
                <a:latin typeface="Times New Roman Cyr" charset="-52"/>
                <a:cs typeface="Times New Roman" pitchFamily="18" charset="0"/>
              </a:rPr>
              <a:t>- напряжение в падающей волне. Источником упругого импульса был удар стального шарика. </a:t>
            </a:r>
            <a:endParaRPr lang="ru-RU" sz="1400" dirty="0"/>
          </a:p>
          <a:p>
            <a:pPr indent="457200" algn="just" eaLnBrk="0" hangingPunct="0"/>
            <a:r>
              <a:rPr lang="ru-RU" sz="1400" dirty="0">
                <a:latin typeface="Times New Roman Cyr" charset="-52"/>
                <a:cs typeface="Times New Roman" pitchFamily="18" charset="0"/>
              </a:rPr>
              <a:t>На </a:t>
            </a:r>
            <a:r>
              <a:rPr lang="ru-RU" sz="1400" dirty="0" smtClean="0">
                <a:latin typeface="Times New Roman Cyr" charset="-52"/>
                <a:cs typeface="Times New Roman" pitchFamily="18" charset="0"/>
              </a:rPr>
              <a:t>рис. </a:t>
            </a:r>
            <a:r>
              <a:rPr lang="ru-RU" sz="1400" dirty="0">
                <a:latin typeface="Times New Roman Cyr" charset="-52"/>
                <a:cs typeface="Times New Roman" pitchFamily="18" charset="0"/>
              </a:rPr>
              <a:t>приведены различные зависимости параметров упругой волны: для смещений поверхности диска под действием упругой волны, зарегистрированные емкостным датчиком (а), пересчитанные из этих результатов для напряжений в упругой волне (б) и прямые измерения напряжений в волне методом </a:t>
            </a:r>
            <a:r>
              <a:rPr lang="ru-RU" sz="1400" dirty="0" err="1">
                <a:latin typeface="Times New Roman Cyr" charset="-52"/>
                <a:cs typeface="Times New Roman" pitchFamily="18" charset="0"/>
              </a:rPr>
              <a:t>фотоупругости</a:t>
            </a:r>
            <a:r>
              <a:rPr lang="ru-RU" sz="1400" dirty="0">
                <a:latin typeface="Times New Roman Cyr" charset="-52"/>
                <a:cs typeface="Times New Roman" pitchFamily="18" charset="0"/>
              </a:rPr>
              <a:t> (в).</a:t>
            </a:r>
            <a:endParaRPr lang="ru-RU" sz="1400" dirty="0"/>
          </a:p>
        </p:txBody>
      </p:sp>
      <p:sp>
        <p:nvSpPr>
          <p:cNvPr id="10253" name="Прямоугольник 14"/>
          <p:cNvSpPr>
            <a:spLocks noChangeArrowheads="1"/>
          </p:cNvSpPr>
          <p:nvPr/>
        </p:nvSpPr>
        <p:spPr bwMode="auto">
          <a:xfrm>
            <a:off x="2699792" y="4509120"/>
            <a:ext cx="2795761" cy="646331"/>
          </a:xfrm>
          <a:prstGeom prst="rect">
            <a:avLst/>
          </a:prstGeom>
          <a:noFill/>
          <a:ln w="9525">
            <a:noFill/>
            <a:miter lim="800000"/>
            <a:headEnd/>
            <a:tailEnd/>
          </a:ln>
        </p:spPr>
        <p:txBody>
          <a:bodyPr wrap="square">
            <a:spAutoFit/>
          </a:bodyPr>
          <a:lstStyle/>
          <a:p>
            <a:endParaRPr lang="ru-RU" sz="1200" dirty="0">
              <a:solidFill>
                <a:srgbClr val="000000"/>
              </a:solidFill>
              <a:latin typeface="Times New Roman Cyr" charset="-52"/>
              <a:cs typeface="Times New Roman" pitchFamily="18" charset="0"/>
            </a:endParaRPr>
          </a:p>
          <a:p>
            <a:pPr>
              <a:buFontTx/>
              <a:buChar char="-"/>
            </a:pPr>
            <a:r>
              <a:rPr lang="ru-RU" sz="1200" dirty="0"/>
              <a:t>где </a:t>
            </a:r>
            <a:r>
              <a:rPr lang="ru-RU" sz="1200" dirty="0" err="1"/>
              <a:t>р</a:t>
            </a:r>
            <a:r>
              <a:rPr lang="ru-RU" sz="1200" dirty="0"/>
              <a:t> - плотность материала, с - скорость продольной волны.</a:t>
            </a:r>
          </a:p>
        </p:txBody>
      </p:sp>
      <p:sp>
        <p:nvSpPr>
          <p:cNvPr id="10254" name="Rectangle 13"/>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ru-RU"/>
          </a:p>
        </p:txBody>
      </p:sp>
      <p:graphicFrame>
        <p:nvGraphicFramePr>
          <p:cNvPr id="10245" name="Object 12"/>
          <p:cNvGraphicFramePr>
            <a:graphicFrameLocks noChangeAspect="1"/>
          </p:cNvGraphicFramePr>
          <p:nvPr/>
        </p:nvGraphicFramePr>
        <p:xfrm>
          <a:off x="2483768" y="764704"/>
          <a:ext cx="3512418" cy="1643063"/>
        </p:xfrm>
        <a:graphic>
          <a:graphicData uri="http://schemas.openxmlformats.org/presentationml/2006/ole">
            <p:oleObj spid="_x0000_s178180" name="Picture" r:id="rId6" imgW="4672584" imgH="1874520" progId="Word.Picture.8">
              <p:embed/>
            </p:oleObj>
          </a:graphicData>
        </a:graphic>
      </p:graphicFrame>
      <p:sp>
        <p:nvSpPr>
          <p:cNvPr id="10255" name="Rectangle 15"/>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ru-RU"/>
          </a:p>
        </p:txBody>
      </p:sp>
      <p:graphicFrame>
        <p:nvGraphicFramePr>
          <p:cNvPr id="10246" name="Object 14"/>
          <p:cNvGraphicFramePr>
            <a:graphicFrameLocks noChangeAspect="1"/>
          </p:cNvGraphicFramePr>
          <p:nvPr/>
        </p:nvGraphicFramePr>
        <p:xfrm>
          <a:off x="2500313" y="2286000"/>
          <a:ext cx="3655863" cy="1447800"/>
        </p:xfrm>
        <a:graphic>
          <a:graphicData uri="http://schemas.openxmlformats.org/presentationml/2006/ole">
            <p:oleObj spid="_x0000_s178181" name="Picture" r:id="rId7" imgW="4672584" imgH="1874520" progId="Word.Picture.8">
              <p:embed/>
            </p:oleObj>
          </a:graphicData>
        </a:graphic>
      </p:graphicFrame>
      <p:pic>
        <p:nvPicPr>
          <p:cNvPr id="10256" name="Picture 18"/>
          <p:cNvPicPr>
            <a:picLocks noChangeAspect="1" noChangeArrowheads="1"/>
          </p:cNvPicPr>
          <p:nvPr/>
        </p:nvPicPr>
        <p:blipFill>
          <a:blip r:embed="rId8" cstate="print"/>
          <a:srcRect/>
          <a:stretch>
            <a:fillRect/>
          </a:stretch>
        </p:blipFill>
        <p:spPr bwMode="auto">
          <a:xfrm>
            <a:off x="467543" y="980728"/>
            <a:ext cx="1883343" cy="1360611"/>
          </a:xfrm>
          <a:prstGeom prst="rect">
            <a:avLst/>
          </a:prstGeom>
          <a:noFill/>
          <a:ln w="9525">
            <a:noFill/>
            <a:miter lim="800000"/>
            <a:headEnd/>
            <a:tailEnd/>
          </a:ln>
        </p:spPr>
      </p:pic>
      <p:pic>
        <p:nvPicPr>
          <p:cNvPr id="10257" name="Picture 19"/>
          <p:cNvPicPr>
            <a:picLocks noChangeAspect="1" noChangeArrowheads="1"/>
          </p:cNvPicPr>
          <p:nvPr/>
        </p:nvPicPr>
        <p:blipFill>
          <a:blip r:embed="rId9" cstate="print"/>
          <a:srcRect/>
          <a:stretch>
            <a:fillRect/>
          </a:stretch>
        </p:blipFill>
        <p:spPr bwMode="auto">
          <a:xfrm>
            <a:off x="467544" y="2420888"/>
            <a:ext cx="1882775" cy="1285875"/>
          </a:xfrm>
          <a:prstGeom prst="rect">
            <a:avLst/>
          </a:prstGeom>
          <a:noFill/>
          <a:ln w="9525">
            <a:noFill/>
            <a:miter lim="800000"/>
            <a:headEnd/>
            <a:tailEnd/>
          </a:ln>
        </p:spPr>
      </p:pic>
      <p:pic>
        <p:nvPicPr>
          <p:cNvPr id="19" name="Picture 1"/>
          <p:cNvPicPr>
            <a:picLocks noChangeAspect="1" noChangeArrowheads="1"/>
          </p:cNvPicPr>
          <p:nvPr/>
        </p:nvPicPr>
        <p:blipFill>
          <a:blip r:embed="rId10" cstate="print"/>
          <a:srcRect/>
          <a:stretch>
            <a:fillRect/>
          </a:stretch>
        </p:blipFill>
        <p:spPr bwMode="auto">
          <a:xfrm>
            <a:off x="6560951" y="2636912"/>
            <a:ext cx="2403537" cy="2736304"/>
          </a:xfrm>
          <a:prstGeom prst="rect">
            <a:avLst/>
          </a:prstGeom>
          <a:noFill/>
          <a:ln w="9525">
            <a:noFill/>
            <a:miter lim="800000"/>
            <a:headEnd/>
            <a:tailEnd/>
          </a:ln>
          <a:effectLst/>
        </p:spPr>
      </p:pic>
      <p:sp>
        <p:nvSpPr>
          <p:cNvPr id="20" name="Прямоугольник 19"/>
          <p:cNvSpPr/>
          <p:nvPr/>
        </p:nvSpPr>
        <p:spPr>
          <a:xfrm>
            <a:off x="0" y="6396335"/>
            <a:ext cx="9144000" cy="461665"/>
          </a:xfrm>
          <a:prstGeom prst="rect">
            <a:avLst/>
          </a:prstGeom>
        </p:spPr>
        <p:txBody>
          <a:bodyPr wrap="square">
            <a:spAutoFit/>
          </a:bodyPr>
          <a:lstStyle/>
          <a:p>
            <a:r>
              <a:rPr lang="ru-RU" sz="1200" dirty="0" smtClean="0">
                <a:solidFill>
                  <a:srgbClr val="C00000"/>
                </a:solidFill>
                <a:latin typeface="Times New Roman" pitchFamily="18" charset="0"/>
                <a:ea typeface="Times New Roman" pitchFamily="18" charset="0"/>
                <a:cs typeface="Times New Roman" pitchFamily="18" charset="0"/>
              </a:rPr>
              <a:t>В.А. Петров, В.А. Пикулин, А.О. Розанов, В.Н. Савельев, С.А. </a:t>
            </a:r>
            <a:r>
              <a:rPr lang="ru-RU" sz="1200" dirty="0" err="1" smtClean="0">
                <a:solidFill>
                  <a:srgbClr val="C00000"/>
                </a:solidFill>
                <a:latin typeface="Times New Roman" pitchFamily="18" charset="0"/>
                <a:ea typeface="Times New Roman" pitchFamily="18" charset="0"/>
                <a:cs typeface="Times New Roman" pitchFamily="18" charset="0"/>
              </a:rPr>
              <a:t>Станчиц</a:t>
            </a:r>
            <a:r>
              <a:rPr lang="ru-RU" sz="1200" dirty="0" smtClean="0">
                <a:solidFill>
                  <a:srgbClr val="C00000"/>
                </a:solidFill>
                <a:latin typeface="Times New Roman" pitchFamily="18" charset="0"/>
                <a:ea typeface="Times New Roman" pitchFamily="18" charset="0"/>
                <a:cs typeface="Times New Roman" pitchFamily="18" charset="0"/>
              </a:rPr>
              <a:t>. Способ определения энергии сигнала акустической эмиссии в твердом </a:t>
            </a:r>
            <a:r>
              <a:rPr lang="ru-RU" sz="1200" dirty="0" err="1" smtClean="0">
                <a:solidFill>
                  <a:srgbClr val="C00000"/>
                </a:solidFill>
                <a:latin typeface="Times New Roman" pitchFamily="18" charset="0"/>
                <a:ea typeface="Times New Roman" pitchFamily="18" charset="0"/>
                <a:cs typeface="Times New Roman" pitchFamily="18" charset="0"/>
              </a:rPr>
              <a:t>теле.-Патент</a:t>
            </a:r>
            <a:r>
              <a:rPr lang="ru-RU" sz="1200" dirty="0" smtClean="0">
                <a:solidFill>
                  <a:srgbClr val="C00000"/>
                </a:solidFill>
                <a:latin typeface="Times New Roman" pitchFamily="18" charset="0"/>
                <a:ea typeface="Times New Roman" pitchFamily="18" charset="0"/>
                <a:cs typeface="Times New Roman" pitchFamily="18" charset="0"/>
              </a:rPr>
              <a:t> Российской Федерации № 2037821, 1995</a:t>
            </a:r>
            <a:endParaRPr lang="ru-RU" sz="1200" dirty="0">
              <a:solidFill>
                <a:srgbClr val="C00000"/>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290" name="Picture 2"/>
          <p:cNvPicPr>
            <a:picLocks noChangeAspect="1" noChangeArrowheads="1"/>
          </p:cNvPicPr>
          <p:nvPr/>
        </p:nvPicPr>
        <p:blipFill>
          <a:blip r:embed="rId2" cstate="print"/>
          <a:srcRect/>
          <a:stretch>
            <a:fillRect/>
          </a:stretch>
        </p:blipFill>
        <p:spPr bwMode="auto">
          <a:xfrm>
            <a:off x="1619672" y="260648"/>
            <a:ext cx="6357937" cy="6597351"/>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338" name="Picture 2"/>
          <p:cNvPicPr>
            <a:picLocks noChangeAspect="1" noChangeArrowheads="1"/>
          </p:cNvPicPr>
          <p:nvPr/>
        </p:nvPicPr>
        <p:blipFill>
          <a:blip r:embed="rId2" cstate="print"/>
          <a:srcRect/>
          <a:stretch>
            <a:fillRect/>
          </a:stretch>
        </p:blipFill>
        <p:spPr bwMode="auto">
          <a:xfrm>
            <a:off x="1619672" y="0"/>
            <a:ext cx="5494585" cy="6858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2"/>
          <p:cNvSpPr>
            <a:spLocks noChangeArrowheads="1"/>
          </p:cNvSpPr>
          <p:nvPr/>
        </p:nvSpPr>
        <p:spPr bwMode="auto">
          <a:xfrm>
            <a:off x="0" y="16580"/>
            <a:ext cx="9144000" cy="270843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24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Способ раскрепления </a:t>
            </a:r>
            <a:r>
              <a:rPr kumimoji="0" lang="ru-RU" sz="2400" b="1"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ДАЭ</a:t>
            </a:r>
            <a:r>
              <a:rPr kumimoji="0" lang="ru-RU" sz="24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в скважинах </a:t>
            </a:r>
            <a:r>
              <a:rPr kumimoji="0" lang="ru-RU" sz="2400" b="1"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Ø76</a:t>
            </a:r>
            <a:r>
              <a:rPr kumimoji="0" lang="en-US" sz="24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ru-RU" sz="24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мм</a:t>
            </a:r>
          </a:p>
          <a:p>
            <a:pPr marL="0" marR="0" lvl="0" indent="0" algn="just" defTabSz="914400" rtl="0" eaLnBrk="0" fontAlgn="base" latinLnBrk="0" hangingPunct="0">
              <a:lnSpc>
                <a:spcPct val="100000"/>
              </a:lnSpc>
              <a:spcBef>
                <a:spcPct val="0"/>
              </a:spcBef>
              <a:spcAft>
                <a:spcPct val="0"/>
              </a:spcAft>
              <a:buClrTx/>
              <a:buSzTx/>
              <a:buFontTx/>
              <a:buNone/>
              <a:tabLst/>
            </a:pPr>
            <a:endParaRPr kumimoji="0" lang="ru-RU" sz="1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lang="ru-RU" sz="1600" dirty="0" smtClean="0">
                <a:latin typeface="Times New Roman" pitchFamily="18" charset="0"/>
                <a:ea typeface="Times New Roman" pitchFamily="18" charset="0"/>
                <a:cs typeface="Times New Roman" pitchFamily="18" charset="0"/>
              </a:rPr>
              <a:t>К</a:t>
            </a:r>
            <a:r>
              <a:rPr kumimoji="0" lang="ru-RU" sz="1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онструкция  раскрепления в скважине диаметром 76 мм. В дно скважины, (на расстоянии 5 – 8 м от поверхности), в зоне </a:t>
            </a:r>
            <a:r>
              <a:rPr kumimoji="0" lang="ru-RU" sz="16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техногенно</a:t>
            </a:r>
            <a:r>
              <a:rPr kumimoji="0" lang="ru-RU" sz="1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ru-RU" sz="16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неразрушенного</a:t>
            </a:r>
            <a:r>
              <a:rPr kumimoji="0" lang="ru-RU" sz="1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породного массива, бетонируется закладная деталь из стали. На нее через консистентную смазку (</a:t>
            </a:r>
            <a:r>
              <a:rPr kumimoji="0" lang="ru-RU" sz="16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ЦИАТИМ</a:t>
            </a:r>
            <a:r>
              <a:rPr kumimoji="0" lang="ru-RU" sz="1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ru-RU" sz="16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литол</a:t>
            </a:r>
            <a:r>
              <a:rPr kumimoji="0" lang="ru-RU" sz="1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устанавливается </a:t>
            </a:r>
            <a:r>
              <a:rPr kumimoji="0" lang="ru-RU" sz="16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АЭ</a:t>
            </a:r>
            <a:r>
              <a:rPr kumimoji="0" lang="ru-RU" sz="1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датчик, который механически поджимается резьбовым соединением. Такой способ установки датчика обеспечивает надежный акустический контакт с породным массивом, простоту и безопасность установки и извлечения </a:t>
            </a:r>
            <a:r>
              <a:rPr kumimoji="0" lang="ru-RU" sz="16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АЭ</a:t>
            </a:r>
            <a:r>
              <a:rPr kumimoji="0" lang="ru-RU" sz="1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датчика, включая кабель связи датчика с регистрирующим каналом.</a:t>
            </a:r>
            <a:endParaRPr kumimoji="0" lang="ru-RU" sz="16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u-RU" sz="16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Схема приспособления для установки закладной детали в скважину</a:t>
            </a:r>
            <a:endParaRPr kumimoji="0" lang="ru-RU" sz="1600" b="1"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sz="1800" b="0" i="0" u="none" strike="noStrike" cap="none" normalizeH="0" baseline="0" dirty="0" smtClean="0">
              <a:ln>
                <a:noFill/>
              </a:ln>
              <a:solidFill>
                <a:schemeClr val="tx1"/>
              </a:solidFill>
              <a:effectLst/>
              <a:latin typeface="Arial" pitchFamily="34" charset="0"/>
              <a:cs typeface="Arial" pitchFamily="34" charset="0"/>
            </a:endParaRPr>
          </a:p>
        </p:txBody>
      </p:sp>
      <p:graphicFrame>
        <p:nvGraphicFramePr>
          <p:cNvPr id="181249" name="Object 1"/>
          <p:cNvGraphicFramePr>
            <a:graphicFrameLocks noChangeAspect="1"/>
          </p:cNvGraphicFramePr>
          <p:nvPr/>
        </p:nvGraphicFramePr>
        <p:xfrm>
          <a:off x="683568" y="2492896"/>
          <a:ext cx="7560840" cy="4365105"/>
        </p:xfrm>
        <a:graphic>
          <a:graphicData uri="http://schemas.openxmlformats.org/presentationml/2006/ole">
            <p:oleObj spid="_x0000_s181249" r:id="rId3" imgW="15287625" imgH="7686675" progId="">
              <p:embed/>
            </p:oleObj>
          </a:graphicData>
        </a:graphic>
      </p:graphicFrame>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6"/>
          <p:cNvSpPr>
            <a:spLocks noGrp="1" noChangeArrowheads="1"/>
          </p:cNvSpPr>
          <p:nvPr>
            <p:ph type="sldNum" sz="quarter" idx="12"/>
          </p:nvPr>
        </p:nvSpPr>
        <p:spPr>
          <a:ln/>
        </p:spPr>
        <p:txBody>
          <a:bodyPr/>
          <a:lstStyle/>
          <a:p>
            <a:pPr>
              <a:defRPr/>
            </a:pPr>
            <a:fld id="{EA41BFA4-E860-4C5A-A591-2618EE7CB719}" type="slidenum">
              <a:rPr lang="ru-RU"/>
              <a:pPr>
                <a:defRPr/>
              </a:pPr>
              <a:t>2</a:t>
            </a:fld>
            <a:endParaRPr lang="ru-RU"/>
          </a:p>
        </p:txBody>
      </p:sp>
      <p:pic>
        <p:nvPicPr>
          <p:cNvPr id="28674" name="Содержимое 5" descr="v_zheleznogorske_vse_taki_postroyat_zavod_po_proizvodstvu_moks_topliva_thumb_fed_photo.jpg"/>
          <p:cNvPicPr>
            <a:picLocks noGrp="1" noChangeAspect="1"/>
          </p:cNvPicPr>
          <p:nvPr>
            <p:ph idx="4294967295"/>
          </p:nvPr>
        </p:nvPicPr>
        <p:blipFill>
          <a:blip r:embed="rId2" cstate="print"/>
          <a:srcRect/>
          <a:stretch>
            <a:fillRect/>
          </a:stretch>
        </p:blipFill>
        <p:spPr>
          <a:xfrm>
            <a:off x="0" y="714375"/>
            <a:ext cx="2916238" cy="1922463"/>
          </a:xfrm>
        </p:spPr>
      </p:pic>
      <p:pic>
        <p:nvPicPr>
          <p:cNvPr id="28675" name="Рисунок 6" descr="RU_KR_037.jpg"/>
          <p:cNvPicPr>
            <a:picLocks noChangeAspect="1"/>
          </p:cNvPicPr>
          <p:nvPr/>
        </p:nvPicPr>
        <p:blipFill>
          <a:blip r:embed="rId3" cstate="print"/>
          <a:srcRect/>
          <a:stretch>
            <a:fillRect/>
          </a:stretch>
        </p:blipFill>
        <p:spPr bwMode="auto">
          <a:xfrm>
            <a:off x="6011863" y="692150"/>
            <a:ext cx="3132137" cy="1800225"/>
          </a:xfrm>
          <a:prstGeom prst="rect">
            <a:avLst/>
          </a:prstGeom>
          <a:noFill/>
          <a:ln w="9525">
            <a:noFill/>
            <a:miter lim="800000"/>
            <a:headEnd/>
            <a:tailEnd/>
          </a:ln>
        </p:spPr>
      </p:pic>
      <p:pic>
        <p:nvPicPr>
          <p:cNvPr id="28676" name="Рисунок 7" descr="3012.gif"/>
          <p:cNvPicPr>
            <a:picLocks noChangeAspect="1"/>
          </p:cNvPicPr>
          <p:nvPr/>
        </p:nvPicPr>
        <p:blipFill>
          <a:blip r:embed="rId4" cstate="print"/>
          <a:srcRect/>
          <a:stretch>
            <a:fillRect/>
          </a:stretch>
        </p:blipFill>
        <p:spPr bwMode="auto">
          <a:xfrm>
            <a:off x="0" y="5013325"/>
            <a:ext cx="3059832" cy="1844675"/>
          </a:xfrm>
          <a:prstGeom prst="rect">
            <a:avLst/>
          </a:prstGeom>
          <a:noFill/>
          <a:ln w="9525">
            <a:noFill/>
            <a:miter lim="800000"/>
            <a:headEnd/>
            <a:tailEnd/>
          </a:ln>
        </p:spPr>
      </p:pic>
      <p:pic>
        <p:nvPicPr>
          <p:cNvPr id="28677" name="Рисунок 8" descr="344841_900.jpg"/>
          <p:cNvPicPr>
            <a:picLocks noChangeAspect="1"/>
          </p:cNvPicPr>
          <p:nvPr/>
        </p:nvPicPr>
        <p:blipFill>
          <a:blip r:embed="rId5" cstate="print"/>
          <a:srcRect/>
          <a:stretch>
            <a:fillRect/>
          </a:stretch>
        </p:blipFill>
        <p:spPr bwMode="auto">
          <a:xfrm>
            <a:off x="6084167" y="5013325"/>
            <a:ext cx="3059833" cy="1844675"/>
          </a:xfrm>
          <a:prstGeom prst="rect">
            <a:avLst/>
          </a:prstGeom>
          <a:noFill/>
          <a:ln w="9525">
            <a:noFill/>
            <a:miter lim="800000"/>
            <a:headEnd/>
            <a:tailEnd/>
          </a:ln>
        </p:spPr>
      </p:pic>
      <p:pic>
        <p:nvPicPr>
          <p:cNvPr id="28678" name="Picture 9"/>
          <p:cNvPicPr>
            <a:picLocks noChangeAspect="1" noChangeArrowheads="1"/>
          </p:cNvPicPr>
          <p:nvPr/>
        </p:nvPicPr>
        <p:blipFill>
          <a:blip r:embed="rId6" cstate="print"/>
          <a:srcRect/>
          <a:stretch>
            <a:fillRect/>
          </a:stretch>
        </p:blipFill>
        <p:spPr bwMode="auto">
          <a:xfrm>
            <a:off x="2627313" y="2565400"/>
            <a:ext cx="3816350" cy="2376488"/>
          </a:xfrm>
          <a:prstGeom prst="rect">
            <a:avLst/>
          </a:prstGeom>
          <a:noFill/>
          <a:ln w="9525">
            <a:noFill/>
            <a:miter lim="800000"/>
            <a:headEnd/>
            <a:tailEnd/>
          </a:ln>
        </p:spPr>
      </p:pic>
      <p:pic>
        <p:nvPicPr>
          <p:cNvPr id="28679" name="Picture 10"/>
          <p:cNvPicPr>
            <a:picLocks noChangeAspect="1" noChangeArrowheads="1"/>
          </p:cNvPicPr>
          <p:nvPr/>
        </p:nvPicPr>
        <p:blipFill>
          <a:blip r:embed="rId7" cstate="print"/>
          <a:srcRect/>
          <a:stretch>
            <a:fillRect/>
          </a:stretch>
        </p:blipFill>
        <p:spPr bwMode="auto">
          <a:xfrm>
            <a:off x="0" y="2708275"/>
            <a:ext cx="2638425" cy="2233613"/>
          </a:xfrm>
          <a:prstGeom prst="rect">
            <a:avLst/>
          </a:prstGeom>
          <a:noFill/>
          <a:ln w="9525">
            <a:noFill/>
            <a:miter lim="800000"/>
            <a:headEnd/>
            <a:tailEnd/>
          </a:ln>
        </p:spPr>
      </p:pic>
      <p:pic>
        <p:nvPicPr>
          <p:cNvPr id="28680" name="Picture 11"/>
          <p:cNvPicPr>
            <a:picLocks noChangeAspect="1" noChangeArrowheads="1"/>
          </p:cNvPicPr>
          <p:nvPr/>
        </p:nvPicPr>
        <p:blipFill>
          <a:blip r:embed="rId8" cstate="print"/>
          <a:srcRect/>
          <a:stretch>
            <a:fillRect/>
          </a:stretch>
        </p:blipFill>
        <p:spPr bwMode="auto">
          <a:xfrm>
            <a:off x="6516688" y="2636838"/>
            <a:ext cx="2627312" cy="2298700"/>
          </a:xfrm>
          <a:prstGeom prst="rect">
            <a:avLst/>
          </a:prstGeom>
          <a:noFill/>
          <a:ln w="9525">
            <a:noFill/>
            <a:miter lim="800000"/>
            <a:headEnd/>
            <a:tailEnd/>
          </a:ln>
        </p:spPr>
      </p:pic>
      <p:pic>
        <p:nvPicPr>
          <p:cNvPr id="28681" name="Picture 12"/>
          <p:cNvPicPr>
            <a:picLocks noChangeAspect="1" noChangeArrowheads="1"/>
          </p:cNvPicPr>
          <p:nvPr/>
        </p:nvPicPr>
        <p:blipFill>
          <a:blip r:embed="rId9" cstate="print"/>
          <a:srcRect/>
          <a:stretch>
            <a:fillRect/>
          </a:stretch>
        </p:blipFill>
        <p:spPr bwMode="auto">
          <a:xfrm>
            <a:off x="3059113" y="692150"/>
            <a:ext cx="2781300" cy="1873250"/>
          </a:xfrm>
          <a:prstGeom prst="rect">
            <a:avLst/>
          </a:prstGeom>
          <a:noFill/>
          <a:ln w="9525">
            <a:noFill/>
            <a:miter lim="800000"/>
            <a:headEnd/>
            <a:tailEnd/>
          </a:ln>
        </p:spPr>
      </p:pic>
      <p:pic>
        <p:nvPicPr>
          <p:cNvPr id="28683" name="Picture 14"/>
          <p:cNvPicPr>
            <a:picLocks noChangeAspect="1" noChangeArrowheads="1"/>
          </p:cNvPicPr>
          <p:nvPr/>
        </p:nvPicPr>
        <p:blipFill>
          <a:blip r:embed="rId10" cstate="print"/>
          <a:srcRect/>
          <a:stretch>
            <a:fillRect/>
          </a:stretch>
        </p:blipFill>
        <p:spPr bwMode="auto">
          <a:xfrm>
            <a:off x="1331913" y="-315913"/>
            <a:ext cx="6624637" cy="1057276"/>
          </a:xfrm>
          <a:prstGeom prst="rect">
            <a:avLst/>
          </a:prstGeom>
          <a:noFill/>
          <a:ln w="9525">
            <a:noFill/>
            <a:miter lim="800000"/>
            <a:headEnd/>
            <a:tailEnd/>
          </a:ln>
        </p:spPr>
      </p:pic>
      <p:sp>
        <p:nvSpPr>
          <p:cNvPr id="13" name="Прямоугольник 9"/>
          <p:cNvSpPr>
            <a:spLocks noChangeArrowheads="1"/>
          </p:cNvSpPr>
          <p:nvPr/>
        </p:nvSpPr>
        <p:spPr bwMode="auto">
          <a:xfrm>
            <a:off x="3203847" y="5589240"/>
            <a:ext cx="2808313" cy="738664"/>
          </a:xfrm>
          <a:prstGeom prst="rect">
            <a:avLst/>
          </a:prstGeom>
          <a:noFill/>
          <a:ln w="9525">
            <a:noFill/>
            <a:miter lim="800000"/>
            <a:headEnd/>
            <a:tailEnd/>
          </a:ln>
        </p:spPr>
        <p:txBody>
          <a:bodyPr wrap="square">
            <a:spAutoFit/>
          </a:bodyPr>
          <a:lstStyle/>
          <a:p>
            <a:r>
              <a:rPr lang="en-US" altLang="ru-RU" sz="1400" dirty="0" err="1">
                <a:solidFill>
                  <a:srgbClr val="0070C0"/>
                </a:solidFill>
                <a:latin typeface="Times New Roman" pitchFamily="18" charset="0"/>
                <a:cs typeface="Times New Roman" pitchFamily="18" charset="0"/>
              </a:rPr>
              <a:t>https://www.google.ru/search?q=%D0%B3%D0%BE%D1%80%D0%BD%D</a:t>
            </a:r>
            <a:endParaRPr lang="ru-RU" altLang="ru-RU" sz="1400" dirty="0">
              <a:solidFill>
                <a:srgbClr val="0070C0"/>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1"/>
          <p:cNvSpPr>
            <a:spLocks noChangeArrowheads="1"/>
          </p:cNvSpPr>
          <p:nvPr/>
        </p:nvSpPr>
        <p:spPr bwMode="auto">
          <a:xfrm>
            <a:off x="285750" y="0"/>
            <a:ext cx="8289925" cy="923925"/>
          </a:xfrm>
          <a:prstGeom prst="rect">
            <a:avLst/>
          </a:prstGeom>
          <a:noFill/>
          <a:ln w="9525">
            <a:noFill/>
            <a:miter lim="800000"/>
            <a:headEnd/>
            <a:tailEnd/>
          </a:ln>
        </p:spPr>
        <p:txBody>
          <a:bodyPr anchor="ctr">
            <a:spAutoFit/>
          </a:bodyPr>
          <a:lstStyle/>
          <a:p>
            <a:pPr algn="ctr">
              <a:tabLst>
                <a:tab pos="2413000" algn="l"/>
              </a:tabLst>
            </a:pPr>
            <a:r>
              <a:rPr lang="ru-RU" b="1">
                <a:solidFill>
                  <a:srgbClr val="7030A0"/>
                </a:solidFill>
                <a:latin typeface="Times New Roman" pitchFamily="18" charset="0"/>
                <a:cs typeface="Times New Roman" pitchFamily="18" charset="0"/>
              </a:rPr>
              <a:t>СХЕМЫ ДАТЧИКА АКУСТИЧЕСКОЙ ЭМИССИИ И ПРЕДВАРИТЕЛЬНОГО УСИЛИТЕЛЯ ДЛЯ УСТАНОВКИ В СКВАЖИНЕ ДИАМЕТРОМ 76 ММ</a:t>
            </a:r>
            <a:endParaRPr lang="ru-RU">
              <a:solidFill>
                <a:srgbClr val="7030A0"/>
              </a:solidFill>
            </a:endParaRPr>
          </a:p>
        </p:txBody>
      </p:sp>
      <p:sp>
        <p:nvSpPr>
          <p:cNvPr id="19459" name="Rectangle 3"/>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ru-RU"/>
          </a:p>
        </p:txBody>
      </p:sp>
      <p:graphicFrame>
        <p:nvGraphicFramePr>
          <p:cNvPr id="19460" name="Object 2"/>
          <p:cNvGraphicFramePr>
            <a:graphicFrameLocks noChangeAspect="1"/>
          </p:cNvGraphicFramePr>
          <p:nvPr/>
        </p:nvGraphicFramePr>
        <p:xfrm>
          <a:off x="251520" y="1027113"/>
          <a:ext cx="8678168" cy="5498231"/>
        </p:xfrm>
        <a:graphic>
          <a:graphicData uri="http://schemas.openxmlformats.org/presentationml/2006/ole">
            <p:oleObj spid="_x0000_s19460" r:id="rId3" imgW="12506325" imgH="7248525" progId="">
              <p:embed/>
            </p:oleObj>
          </a:graphicData>
        </a:graphic>
      </p:graphicFrame>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ru-RU"/>
          </a:p>
        </p:txBody>
      </p:sp>
      <p:graphicFrame>
        <p:nvGraphicFramePr>
          <p:cNvPr id="20483" name="Object 1"/>
          <p:cNvGraphicFramePr>
            <a:graphicFrameLocks noChangeAspect="1"/>
          </p:cNvGraphicFramePr>
          <p:nvPr/>
        </p:nvGraphicFramePr>
        <p:xfrm>
          <a:off x="0" y="1571625"/>
          <a:ext cx="9144000" cy="4076700"/>
        </p:xfrm>
        <a:graphic>
          <a:graphicData uri="http://schemas.openxmlformats.org/presentationml/2006/ole">
            <p:oleObj spid="_x0000_s20483" r:id="rId3" imgW="12506325" imgH="7248525" progId="">
              <p:embed/>
            </p:oleObj>
          </a:graphicData>
        </a:graphic>
      </p:graphicFrame>
      <p:sp>
        <p:nvSpPr>
          <p:cNvPr id="20484" name="Rectangle 3"/>
          <p:cNvSpPr>
            <a:spLocks noChangeArrowheads="1"/>
          </p:cNvSpPr>
          <p:nvPr/>
        </p:nvSpPr>
        <p:spPr bwMode="auto">
          <a:xfrm>
            <a:off x="0" y="0"/>
            <a:ext cx="9144000" cy="923925"/>
          </a:xfrm>
          <a:prstGeom prst="rect">
            <a:avLst/>
          </a:prstGeom>
          <a:noFill/>
          <a:ln w="9525">
            <a:noFill/>
            <a:miter lim="800000"/>
            <a:headEnd/>
            <a:tailEnd/>
          </a:ln>
        </p:spPr>
        <p:txBody>
          <a:bodyPr anchor="ctr">
            <a:spAutoFit/>
          </a:bodyPr>
          <a:lstStyle/>
          <a:p>
            <a:pPr algn="ctr"/>
            <a:r>
              <a:rPr lang="ru-RU" b="1">
                <a:solidFill>
                  <a:srgbClr val="7030A0"/>
                </a:solidFill>
                <a:latin typeface="Times New Roman" pitchFamily="18" charset="0"/>
                <a:cs typeface="Times New Roman" pitchFamily="18" charset="0"/>
              </a:rPr>
              <a:t>Катушка для намотки кабеля диаметром 4 мм диной до 8 м</a:t>
            </a:r>
          </a:p>
          <a:p>
            <a:pPr algn="ctr" eaLnBrk="0" hangingPunct="0"/>
            <a:r>
              <a:rPr lang="ru-RU" b="1">
                <a:solidFill>
                  <a:srgbClr val="7030A0"/>
                </a:solidFill>
                <a:latin typeface="Times New Roman" pitchFamily="18" charset="0"/>
                <a:cs typeface="Times New Roman" pitchFamily="18" charset="0"/>
              </a:rPr>
              <a:t>(кабель экранированный для питания ПУ ±15В и передачи сигнала АЭ на схему регистрации</a:t>
            </a:r>
            <a:r>
              <a:rPr lang="ru-RU">
                <a:solidFill>
                  <a:srgbClr val="7030A0"/>
                </a:solidFill>
                <a:latin typeface="Times New Roman" pitchFamily="18" charset="0"/>
                <a:cs typeface="Times New Roman" pitchFamily="18" charset="0"/>
              </a:rPr>
              <a:t> </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ru-RU"/>
          </a:p>
        </p:txBody>
      </p:sp>
      <p:graphicFrame>
        <p:nvGraphicFramePr>
          <p:cNvPr id="21507" name="Object 1"/>
          <p:cNvGraphicFramePr>
            <a:graphicFrameLocks noChangeAspect="1"/>
          </p:cNvGraphicFramePr>
          <p:nvPr/>
        </p:nvGraphicFramePr>
        <p:xfrm>
          <a:off x="214313" y="1857375"/>
          <a:ext cx="8929687" cy="4467225"/>
        </p:xfrm>
        <a:graphic>
          <a:graphicData uri="http://schemas.openxmlformats.org/presentationml/2006/ole">
            <p:oleObj spid="_x0000_s21507" r:id="rId3" imgW="12506325" imgH="7248525" progId="">
              <p:embed/>
            </p:oleObj>
          </a:graphicData>
        </a:graphic>
      </p:graphicFrame>
      <p:sp>
        <p:nvSpPr>
          <p:cNvPr id="21508" name="Прямоугольник 5"/>
          <p:cNvSpPr>
            <a:spLocks noChangeArrowheads="1"/>
          </p:cNvSpPr>
          <p:nvPr/>
        </p:nvSpPr>
        <p:spPr bwMode="auto">
          <a:xfrm>
            <a:off x="3071813" y="714375"/>
            <a:ext cx="2805112" cy="369888"/>
          </a:xfrm>
          <a:prstGeom prst="rect">
            <a:avLst/>
          </a:prstGeom>
          <a:noFill/>
          <a:ln w="9525">
            <a:noFill/>
            <a:miter lim="800000"/>
            <a:headEnd/>
            <a:tailEnd/>
          </a:ln>
        </p:spPr>
        <p:txBody>
          <a:bodyPr wrap="none">
            <a:spAutoFit/>
          </a:bodyPr>
          <a:lstStyle/>
          <a:p>
            <a:r>
              <a:rPr lang="ru-RU" b="1">
                <a:solidFill>
                  <a:srgbClr val="7030A0"/>
                </a:solidFill>
              </a:rPr>
              <a:t>Держатель датчика АЭ</a:t>
            </a:r>
            <a:endParaRPr lang="ru-RU">
              <a:solidFill>
                <a:srgbClr val="7030A0"/>
              </a:solidFill>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ru-RU"/>
          </a:p>
        </p:txBody>
      </p:sp>
      <p:graphicFrame>
        <p:nvGraphicFramePr>
          <p:cNvPr id="22531" name="Object 1"/>
          <p:cNvGraphicFramePr>
            <a:graphicFrameLocks noChangeAspect="1"/>
          </p:cNvGraphicFramePr>
          <p:nvPr/>
        </p:nvGraphicFramePr>
        <p:xfrm>
          <a:off x="0" y="1357313"/>
          <a:ext cx="9144000" cy="4724400"/>
        </p:xfrm>
        <a:graphic>
          <a:graphicData uri="http://schemas.openxmlformats.org/presentationml/2006/ole">
            <p:oleObj spid="_x0000_s22531" r:id="rId3" imgW="12506325" imgH="7248525" progId="">
              <p:embed/>
            </p:oleObj>
          </a:graphicData>
        </a:graphic>
      </p:graphicFrame>
      <p:sp>
        <p:nvSpPr>
          <p:cNvPr id="22532" name="Rectangle 3"/>
          <p:cNvSpPr>
            <a:spLocks noChangeArrowheads="1"/>
          </p:cNvSpPr>
          <p:nvPr/>
        </p:nvSpPr>
        <p:spPr bwMode="auto">
          <a:xfrm>
            <a:off x="928688" y="285750"/>
            <a:ext cx="7072312" cy="369888"/>
          </a:xfrm>
          <a:prstGeom prst="rect">
            <a:avLst/>
          </a:prstGeom>
          <a:noFill/>
          <a:ln w="9525">
            <a:noFill/>
            <a:miter lim="800000"/>
            <a:headEnd/>
            <a:tailEnd/>
          </a:ln>
        </p:spPr>
        <p:txBody>
          <a:bodyPr anchor="ctr">
            <a:spAutoFit/>
          </a:bodyPr>
          <a:lstStyle/>
          <a:p>
            <a:pPr indent="449263" algn="ctr"/>
            <a:r>
              <a:rPr lang="ru-RU" b="1">
                <a:solidFill>
                  <a:srgbClr val="7030A0"/>
                </a:solidFill>
                <a:latin typeface="Times New Roman" pitchFamily="18" charset="0"/>
                <a:cs typeface="Times New Roman" pitchFamily="18" charset="0"/>
              </a:rPr>
              <a:t>Закладная деталь</a:t>
            </a:r>
            <a:endParaRPr lang="ru-RU">
              <a:solidFill>
                <a:srgbClr val="7030A0"/>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ru-RU"/>
          </a:p>
        </p:txBody>
      </p:sp>
      <p:graphicFrame>
        <p:nvGraphicFramePr>
          <p:cNvPr id="23555" name="Object 1"/>
          <p:cNvGraphicFramePr>
            <a:graphicFrameLocks noChangeAspect="1"/>
          </p:cNvGraphicFramePr>
          <p:nvPr/>
        </p:nvGraphicFramePr>
        <p:xfrm>
          <a:off x="0" y="1785938"/>
          <a:ext cx="9144000" cy="4352925"/>
        </p:xfrm>
        <a:graphic>
          <a:graphicData uri="http://schemas.openxmlformats.org/presentationml/2006/ole">
            <p:oleObj spid="_x0000_s23555" r:id="rId3" imgW="12506325" imgH="7248525" progId="">
              <p:embed/>
            </p:oleObj>
          </a:graphicData>
        </a:graphic>
      </p:graphicFrame>
      <p:sp>
        <p:nvSpPr>
          <p:cNvPr id="23556" name="Прямоугольник 5"/>
          <p:cNvSpPr>
            <a:spLocks noChangeArrowheads="1"/>
          </p:cNvSpPr>
          <p:nvPr/>
        </p:nvSpPr>
        <p:spPr bwMode="auto">
          <a:xfrm>
            <a:off x="2286000" y="357188"/>
            <a:ext cx="4572000" cy="646112"/>
          </a:xfrm>
          <a:prstGeom prst="rect">
            <a:avLst/>
          </a:prstGeom>
          <a:noFill/>
          <a:ln w="9525">
            <a:noFill/>
            <a:miter lim="800000"/>
            <a:headEnd/>
            <a:tailEnd/>
          </a:ln>
        </p:spPr>
        <p:txBody>
          <a:bodyPr>
            <a:spAutoFit/>
          </a:bodyPr>
          <a:lstStyle/>
          <a:p>
            <a:pPr algn="ctr"/>
            <a:r>
              <a:rPr lang="ru-RU" b="1">
                <a:solidFill>
                  <a:srgbClr val="7030A0"/>
                </a:solidFill>
              </a:rPr>
              <a:t>Предварительный усилитель датчика АЭ для установки в скважине</a:t>
            </a:r>
            <a:endParaRPr lang="ru-RU">
              <a:solidFill>
                <a:srgbClr val="7030A0"/>
              </a:solidFill>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idx="4294967295"/>
          </p:nvPr>
        </p:nvSpPr>
        <p:spPr>
          <a:xfrm>
            <a:off x="250825" y="0"/>
            <a:ext cx="8642350" cy="692150"/>
          </a:xfrm>
        </p:spPr>
        <p:txBody>
          <a:bodyPr/>
          <a:lstStyle/>
          <a:p>
            <a:pPr>
              <a:spcBef>
                <a:spcPct val="11000"/>
              </a:spcBef>
            </a:pPr>
            <a:r>
              <a:rPr lang="ru-RU" altLang="ru-RU" sz="2000" b="1">
                <a:latin typeface="Times New Roman" pitchFamily="18" charset="0"/>
                <a:cs typeface="Times New Roman" pitchFamily="18" charset="0"/>
              </a:rPr>
              <a:t>Фильтрация баз данных (БД) акустико-эмиссионных сигналов в регистрируемом диапазоне 30 – 500 кГц</a:t>
            </a:r>
            <a:endParaRPr lang="ru-RU" altLang="ru-RU" sz="2000">
              <a:latin typeface="Times New Roman" pitchFamily="18" charset="0"/>
              <a:cs typeface="Times New Roman" pitchFamily="18" charset="0"/>
            </a:endParaRPr>
          </a:p>
        </p:txBody>
      </p:sp>
      <p:sp>
        <p:nvSpPr>
          <p:cNvPr id="8195" name="Содержимое 8"/>
          <p:cNvSpPr>
            <a:spLocks noGrp="1"/>
          </p:cNvSpPr>
          <p:nvPr>
            <p:ph sz="half" idx="4294967295"/>
          </p:nvPr>
        </p:nvSpPr>
        <p:spPr>
          <a:xfrm>
            <a:off x="0" y="785813"/>
            <a:ext cx="9144000" cy="4786312"/>
          </a:xfrm>
        </p:spPr>
        <p:txBody>
          <a:bodyPr/>
          <a:lstStyle/>
          <a:p>
            <a:r>
              <a:rPr lang="ru-RU" altLang="ru-RU" sz="1600">
                <a:latin typeface="Times New Roman" pitchFamily="18" charset="0"/>
                <a:cs typeface="Times New Roman" pitchFamily="18" charset="0"/>
              </a:rPr>
              <a:t>При фильтрации техногенных шумов возникают следующие проблемы:</a:t>
            </a:r>
          </a:p>
          <a:p>
            <a:pPr>
              <a:buFontTx/>
              <a:buNone/>
            </a:pPr>
            <a:r>
              <a:rPr lang="en-US" altLang="ru-RU" sz="1600">
                <a:latin typeface="Times New Roman" pitchFamily="18" charset="0"/>
                <a:cs typeface="Times New Roman" pitchFamily="18" charset="0"/>
              </a:rPr>
              <a:t>	</a:t>
            </a:r>
            <a:r>
              <a:rPr lang="ru-RU" altLang="ru-RU" sz="1600">
                <a:latin typeface="Times New Roman" pitchFamily="18" charset="0"/>
                <a:cs typeface="Times New Roman" pitchFamily="18" charset="0"/>
              </a:rPr>
              <a:t>- их амплитудно-частотные параметры сравнимы  с параметрами полезных АЭ сигналов;</a:t>
            </a:r>
          </a:p>
          <a:p>
            <a:pPr>
              <a:buFontTx/>
              <a:buNone/>
            </a:pPr>
            <a:r>
              <a:rPr lang="en-US" altLang="ru-RU" sz="1600">
                <a:latin typeface="Times New Roman" pitchFamily="18" charset="0"/>
                <a:cs typeface="Times New Roman" pitchFamily="18" charset="0"/>
              </a:rPr>
              <a:t>	</a:t>
            </a:r>
            <a:r>
              <a:rPr lang="ru-RU" altLang="ru-RU" sz="1600">
                <a:latin typeface="Times New Roman" pitchFamily="18" charset="0"/>
                <a:cs typeface="Times New Roman" pitchFamily="18" charset="0"/>
              </a:rPr>
              <a:t>- количество шумовых сигналов многократно превосходит число полезных АЭ сигналов. их суммарное число </a:t>
            </a:r>
            <a:r>
              <a:rPr lang="en-US" altLang="ru-RU" sz="1600">
                <a:latin typeface="Times New Roman" pitchFamily="18" charset="0"/>
                <a:cs typeface="Times New Roman" pitchFamily="18" charset="0"/>
              </a:rPr>
              <a:t>N</a:t>
            </a:r>
            <a:r>
              <a:rPr lang="ru-RU" altLang="ru-RU" sz="1600">
                <a:latin typeface="Times New Roman" pitchFamily="18" charset="0"/>
                <a:cs typeface="Times New Roman" pitchFamily="18" charset="0"/>
              </a:rPr>
              <a:t> за сутки достигает ~ 1.5 млн (по одному каналу ~ 150000). что делает практически невозможной экспертизу каждого сигнала в ручном режиме;</a:t>
            </a:r>
          </a:p>
          <a:p>
            <a:pPr>
              <a:buFontTx/>
              <a:buNone/>
            </a:pPr>
            <a:r>
              <a:rPr lang="en-US" altLang="ru-RU" sz="1600">
                <a:latin typeface="Times New Roman" pitchFamily="18" charset="0"/>
                <a:cs typeface="Times New Roman" pitchFamily="18" charset="0"/>
              </a:rPr>
              <a:t>	</a:t>
            </a:r>
            <a:r>
              <a:rPr lang="ru-RU" altLang="ru-RU" sz="1600">
                <a:latin typeface="Times New Roman" pitchFamily="18" charset="0"/>
                <a:cs typeface="Times New Roman" pitchFamily="18" charset="0"/>
              </a:rPr>
              <a:t>- уникальным является не только шумовой “портрет” каждого горного предприятия. но может оказаться уникальным и для отдельных его зон (блоков)</a:t>
            </a:r>
            <a:r>
              <a:rPr lang="en-US" altLang="ru-RU" sz="1600">
                <a:latin typeface="Times New Roman" pitchFamily="18" charset="0"/>
                <a:cs typeface="Times New Roman" pitchFamily="18" charset="0"/>
              </a:rPr>
              <a:t>;</a:t>
            </a:r>
            <a:endParaRPr lang="ru-RU" altLang="ru-RU" sz="1600">
              <a:latin typeface="Times New Roman" pitchFamily="18" charset="0"/>
              <a:cs typeface="Times New Roman" pitchFamily="18" charset="0"/>
            </a:endParaRPr>
          </a:p>
          <a:p>
            <a:pPr>
              <a:buFontTx/>
              <a:buNone/>
            </a:pPr>
            <a:r>
              <a:rPr lang="ru-RU" altLang="ru-RU" sz="1600">
                <a:latin typeface="Times New Roman" pitchFamily="18" charset="0"/>
                <a:cs typeface="Times New Roman" pitchFamily="18" charset="0"/>
              </a:rPr>
              <a:t>	- отсутстввие локации источников АЭ</a:t>
            </a:r>
            <a:r>
              <a:rPr lang="en-US" altLang="ru-RU" sz="1600">
                <a:latin typeface="Times New Roman" pitchFamily="18" charset="0"/>
                <a:cs typeface="Times New Roman" pitchFamily="18" charset="0"/>
              </a:rPr>
              <a:t>;</a:t>
            </a:r>
            <a:endParaRPr lang="ru-RU" altLang="ru-RU" sz="1600">
              <a:latin typeface="Times New Roman" pitchFamily="18" charset="0"/>
              <a:cs typeface="Times New Roman" pitchFamily="18" charset="0"/>
            </a:endParaRPr>
          </a:p>
          <a:p>
            <a:pPr>
              <a:buFontTx/>
              <a:buNone/>
            </a:pPr>
            <a:r>
              <a:rPr lang="en-US" altLang="ru-RU" sz="1600">
                <a:latin typeface="Times New Roman" pitchFamily="18" charset="0"/>
                <a:cs typeface="Times New Roman" pitchFamily="18" charset="0"/>
              </a:rPr>
              <a:t>	- </a:t>
            </a:r>
            <a:r>
              <a:rPr lang="ru-RU" altLang="ru-RU" sz="1600">
                <a:latin typeface="Times New Roman" pitchFamily="18" charset="0"/>
                <a:cs typeface="Times New Roman" pitchFamily="18" charset="0"/>
              </a:rPr>
              <a:t>недоступны АЧХ-портреты  основных источников техногенных шумов.</a:t>
            </a:r>
          </a:p>
          <a:p>
            <a:pPr>
              <a:buFontTx/>
              <a:buNone/>
            </a:pPr>
            <a:r>
              <a:rPr lang="ru-RU" altLang="ru-RU" sz="1600">
                <a:latin typeface="Times New Roman" pitchFamily="18" charset="0"/>
                <a:cs typeface="Times New Roman" pitchFamily="18" charset="0"/>
              </a:rPr>
              <a:t>	-  отсутствие безшумовых периодов в деятельности предприятия. 	</a:t>
            </a:r>
          </a:p>
        </p:txBody>
      </p:sp>
      <p:sp>
        <p:nvSpPr>
          <p:cNvPr id="8196" name="Rectangle 7"/>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ru-RU" altLang="ru-RU"/>
          </a:p>
        </p:txBody>
      </p:sp>
      <p:sp>
        <p:nvSpPr>
          <p:cNvPr id="8197" name="Rectangle 9"/>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ru-RU" altLang="ru-RU"/>
          </a:p>
        </p:txBody>
      </p:sp>
      <p:graphicFrame>
        <p:nvGraphicFramePr>
          <p:cNvPr id="8198" name="Object 8"/>
          <p:cNvGraphicFramePr>
            <a:graphicFrameLocks noChangeAspect="1"/>
          </p:cNvGraphicFramePr>
          <p:nvPr/>
        </p:nvGraphicFramePr>
        <p:xfrm>
          <a:off x="1500188" y="3738563"/>
          <a:ext cx="6286500" cy="2998787"/>
        </p:xfrm>
        <a:graphic>
          <a:graphicData uri="http://schemas.openxmlformats.org/presentationml/2006/ole">
            <p:oleObj spid="_x0000_s8198" name="Plot" r:id="rId4" imgW="4431792" imgH="2424684" progId="">
              <p:embed/>
            </p:oleObj>
          </a:graphicData>
        </a:graphic>
      </p:graphicFrame>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4"/>
          <p:cNvSpPr>
            <a:spLocks noGrp="1" noChangeArrowheads="1"/>
          </p:cNvSpPr>
          <p:nvPr>
            <p:ph type="title" sz="quarter" idx="4294967295"/>
          </p:nvPr>
        </p:nvSpPr>
        <p:spPr>
          <a:xfrm>
            <a:off x="468313" y="0"/>
            <a:ext cx="8229600" cy="549275"/>
          </a:xfrm>
        </p:spPr>
        <p:txBody>
          <a:bodyPr/>
          <a:lstStyle/>
          <a:p>
            <a:r>
              <a:rPr lang="ru-RU" altLang="ru-RU" sz="2000" b="1">
                <a:latin typeface="Times New Roman" pitchFamily="18" charset="0"/>
              </a:rPr>
              <a:t>Статистические критерии техногенных помех</a:t>
            </a:r>
          </a:p>
        </p:txBody>
      </p:sp>
      <p:sp>
        <p:nvSpPr>
          <p:cNvPr id="11267" name="Rectangle 8"/>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ru-RU" altLang="ru-RU"/>
          </a:p>
        </p:txBody>
      </p:sp>
      <p:sp>
        <p:nvSpPr>
          <p:cNvPr id="11268" name="Содержимое 44"/>
          <p:cNvSpPr>
            <a:spLocks noGrp="1"/>
          </p:cNvSpPr>
          <p:nvPr>
            <p:ph sz="quarter" idx="4294967295"/>
          </p:nvPr>
        </p:nvSpPr>
        <p:spPr>
          <a:xfrm>
            <a:off x="0" y="500063"/>
            <a:ext cx="9144000" cy="2185987"/>
          </a:xfrm>
        </p:spPr>
        <p:txBody>
          <a:bodyPr/>
          <a:lstStyle/>
          <a:p>
            <a:pPr>
              <a:buFontTx/>
              <a:buNone/>
            </a:pPr>
            <a:r>
              <a:rPr lang="ru-RU" altLang="ru-RU" sz="1600"/>
              <a:t>Вышесказанное определяет выбор статистического подхода к анализу зарегистрированной.</a:t>
            </a:r>
          </a:p>
          <a:p>
            <a:pPr>
              <a:buFontTx/>
              <a:buNone/>
            </a:pPr>
            <a:r>
              <a:rPr lang="ru-RU" altLang="ru-RU" sz="1600"/>
              <a:t>исходной базы данных (ИБД) акустических сигналов. который должен основываться на</a:t>
            </a:r>
          </a:p>
          <a:p>
            <a:pPr>
              <a:buFontTx/>
              <a:buNone/>
            </a:pPr>
            <a:r>
              <a:rPr lang="ru-RU" altLang="ru-RU" sz="1600"/>
              <a:t>физических закономерностях процесса разрушения горных пород.</a:t>
            </a:r>
          </a:p>
          <a:p>
            <a:pPr>
              <a:buFontTx/>
              <a:buNone/>
            </a:pPr>
            <a:r>
              <a:rPr lang="ru-RU" altLang="ru-RU" sz="1600"/>
              <a:t>Одним из таких фундаментальных законов является график повторяемости (1).</a:t>
            </a:r>
          </a:p>
          <a:p>
            <a:pPr>
              <a:buFontTx/>
              <a:buNone/>
            </a:pPr>
            <a:r>
              <a:rPr lang="ru-RU" altLang="ru-RU" sz="1600"/>
              <a:t>устанавливающий связь между энергетическим параметром упругого энерговыделения при</a:t>
            </a:r>
          </a:p>
          <a:p>
            <a:pPr>
              <a:buFontTx/>
              <a:buNone/>
            </a:pPr>
            <a:r>
              <a:rPr lang="ru-RU" altLang="ru-RU" sz="1600"/>
              <a:t>разрушении горных пород (</a:t>
            </a:r>
            <a:r>
              <a:rPr lang="en-US" altLang="ru-RU" sz="1600"/>
              <a:t>P</a:t>
            </a:r>
            <a:r>
              <a:rPr lang="ru-RU" altLang="ru-RU" sz="1600"/>
              <a:t>) и их количеством (</a:t>
            </a:r>
            <a:r>
              <a:rPr lang="en-US" altLang="ru-RU" sz="1600"/>
              <a:t>N</a:t>
            </a:r>
            <a:r>
              <a:rPr lang="ru-RU" altLang="ru-RU" sz="1600"/>
              <a:t>). </a:t>
            </a:r>
          </a:p>
          <a:p>
            <a:pPr>
              <a:buFontTx/>
              <a:buNone/>
            </a:pPr>
            <a:r>
              <a:rPr lang="ru-RU" altLang="ru-RU" sz="1600"/>
              <a:t>		</a:t>
            </a:r>
            <a:r>
              <a:rPr lang="en-US" altLang="ru-RU" sz="1600"/>
              <a:t>lg</a:t>
            </a:r>
            <a:r>
              <a:rPr lang="ru-RU" altLang="ru-RU" sz="1600"/>
              <a:t> </a:t>
            </a:r>
            <a:r>
              <a:rPr lang="en-US" altLang="ru-RU" sz="1600"/>
              <a:t>N</a:t>
            </a:r>
            <a:r>
              <a:rPr lang="ru-RU" altLang="ru-RU" sz="1600"/>
              <a:t> = </a:t>
            </a:r>
            <a:r>
              <a:rPr lang="en-US" altLang="ru-RU" sz="1600"/>
              <a:t>a</a:t>
            </a:r>
            <a:r>
              <a:rPr lang="ru-RU" altLang="ru-RU" sz="1600"/>
              <a:t> + </a:t>
            </a:r>
            <a:r>
              <a:rPr lang="en-US" altLang="ru-RU" sz="1600"/>
              <a:t>b</a:t>
            </a:r>
            <a:r>
              <a:rPr lang="ru-RU" altLang="ru-RU" sz="1600"/>
              <a:t> </a:t>
            </a:r>
            <a:r>
              <a:rPr lang="en-US" altLang="ru-RU" sz="1600"/>
              <a:t>lg</a:t>
            </a:r>
            <a:r>
              <a:rPr lang="ru-RU" altLang="ru-RU" sz="1600"/>
              <a:t> </a:t>
            </a:r>
            <a:r>
              <a:rPr lang="en-US" altLang="ru-RU" sz="1600"/>
              <a:t>P</a:t>
            </a:r>
            <a:r>
              <a:rPr lang="ru-RU" altLang="ru-RU" sz="1600"/>
              <a:t>						(1)</a:t>
            </a:r>
          </a:p>
          <a:p>
            <a:pPr>
              <a:buFontTx/>
              <a:buNone/>
            </a:pPr>
            <a:r>
              <a:rPr lang="ru-RU" altLang="ru-RU" sz="1600"/>
              <a:t>где </a:t>
            </a:r>
            <a:r>
              <a:rPr lang="en-US" altLang="ru-RU" sz="1600"/>
              <a:t>a</a:t>
            </a:r>
            <a:r>
              <a:rPr lang="ru-RU" altLang="ru-RU" sz="1600"/>
              <a:t> и </a:t>
            </a:r>
            <a:r>
              <a:rPr lang="en-US" altLang="ru-RU" sz="1600"/>
              <a:t>b</a:t>
            </a:r>
            <a:r>
              <a:rPr lang="ru-RU" altLang="ru-RU" sz="1600"/>
              <a:t> коэффициенты. а в качестве параметра </a:t>
            </a:r>
            <a:r>
              <a:rPr lang="en-US" altLang="ru-RU" sz="1600"/>
              <a:t>P </a:t>
            </a:r>
            <a:r>
              <a:rPr lang="ru-RU" altLang="ru-RU" sz="1600"/>
              <a:t>могут выступать амплитуда (</a:t>
            </a:r>
            <a:r>
              <a:rPr lang="en-US" altLang="ru-RU" sz="1600"/>
              <a:t>A</a:t>
            </a:r>
            <a:r>
              <a:rPr lang="ru-RU" altLang="ru-RU" sz="1600"/>
              <a:t>), энергия</a:t>
            </a:r>
          </a:p>
          <a:p>
            <a:pPr>
              <a:buFontTx/>
              <a:buNone/>
            </a:pPr>
            <a:r>
              <a:rPr lang="ru-RU" altLang="ru-RU" sz="1600"/>
              <a:t>(</a:t>
            </a:r>
            <a:r>
              <a:rPr lang="en-US" altLang="ru-RU" sz="1600"/>
              <a:t>E</a:t>
            </a:r>
            <a:r>
              <a:rPr lang="ru-RU" altLang="ru-RU" sz="1600"/>
              <a:t>=</a:t>
            </a:r>
            <a:r>
              <a:rPr lang="en-US" altLang="ru-RU" sz="1600"/>
              <a:t>f</a:t>
            </a:r>
            <a:r>
              <a:rPr lang="ru-RU" altLang="ru-RU" sz="1600"/>
              <a:t>(</a:t>
            </a:r>
            <a:r>
              <a:rPr lang="en-US" altLang="ru-RU" sz="1600"/>
              <a:t>A</a:t>
            </a:r>
            <a:r>
              <a:rPr lang="ru-RU" altLang="ru-RU" sz="1600"/>
              <a:t>, </a:t>
            </a:r>
            <a:r>
              <a:rPr lang="en-US" altLang="ru-RU" sz="1600"/>
              <a:t>D</a:t>
            </a:r>
            <a:r>
              <a:rPr lang="ru-RU" altLang="ru-RU" sz="1600"/>
              <a:t>)), магнитуда (</a:t>
            </a:r>
            <a:r>
              <a:rPr lang="en-US" altLang="ru-RU" sz="1600"/>
              <a:t>M</a:t>
            </a:r>
            <a:r>
              <a:rPr lang="ru-RU" altLang="ru-RU" sz="1600"/>
              <a:t>=</a:t>
            </a:r>
            <a:r>
              <a:rPr lang="en-US" altLang="ru-RU" sz="1600"/>
              <a:t>f</a:t>
            </a:r>
            <a:r>
              <a:rPr lang="ru-RU" altLang="ru-RU" sz="1600" baseline="-25000"/>
              <a:t>1</a:t>
            </a:r>
            <a:r>
              <a:rPr lang="ru-RU" altLang="ru-RU" sz="1600"/>
              <a:t>(</a:t>
            </a:r>
            <a:r>
              <a:rPr lang="en-US" altLang="ru-RU" sz="1600"/>
              <a:t>A</a:t>
            </a:r>
            <a:r>
              <a:rPr lang="ru-RU" altLang="ru-RU" sz="1600"/>
              <a:t>, </a:t>
            </a:r>
            <a:r>
              <a:rPr lang="en-US" altLang="ru-RU" sz="1600"/>
              <a:t>D</a:t>
            </a:r>
            <a:r>
              <a:rPr lang="ru-RU" altLang="ru-RU" sz="1600"/>
              <a:t>)) сигналов</a:t>
            </a:r>
            <a:r>
              <a:rPr lang="en-US" altLang="ru-RU" sz="1600"/>
              <a:t>.</a:t>
            </a:r>
            <a:endParaRPr lang="ru-RU" altLang="ru-RU" sz="1600"/>
          </a:p>
          <a:p>
            <a:pPr>
              <a:buFontTx/>
              <a:buNone/>
            </a:pPr>
            <a:endParaRPr lang="ru-RU" altLang="ru-RU"/>
          </a:p>
        </p:txBody>
      </p:sp>
      <p:sp>
        <p:nvSpPr>
          <p:cNvPr id="11269" name="Содержимое 45"/>
          <p:cNvSpPr>
            <a:spLocks noGrp="1"/>
          </p:cNvSpPr>
          <p:nvPr>
            <p:ph sz="quarter" idx="4294967295"/>
          </p:nvPr>
        </p:nvSpPr>
        <p:spPr>
          <a:xfrm>
            <a:off x="4648200" y="3938588"/>
            <a:ext cx="4038600" cy="2187575"/>
          </a:xfrm>
        </p:spPr>
        <p:txBody>
          <a:bodyPr/>
          <a:lstStyle/>
          <a:p>
            <a:endParaRPr lang="ru-RU" altLang="ru-RU"/>
          </a:p>
        </p:txBody>
      </p:sp>
      <p:pic>
        <p:nvPicPr>
          <p:cNvPr id="11270" name="Picture 9"/>
          <p:cNvPicPr>
            <a:picLocks noChangeAspect="1" noChangeArrowheads="1"/>
          </p:cNvPicPr>
          <p:nvPr/>
        </p:nvPicPr>
        <p:blipFill>
          <a:blip r:embed="rId3" cstate="print"/>
          <a:srcRect/>
          <a:stretch>
            <a:fillRect/>
          </a:stretch>
        </p:blipFill>
        <p:spPr bwMode="auto">
          <a:xfrm>
            <a:off x="4357688" y="4071938"/>
            <a:ext cx="3752850" cy="2419350"/>
          </a:xfrm>
          <a:prstGeom prst="rect">
            <a:avLst/>
          </a:prstGeom>
          <a:noFill/>
          <a:ln w="9525">
            <a:noFill/>
            <a:miter lim="800000"/>
            <a:headEnd/>
            <a:tailEnd/>
          </a:ln>
        </p:spPr>
      </p:pic>
      <p:pic>
        <p:nvPicPr>
          <p:cNvPr id="11271" name="Picture 4" descr="CIMG6583"/>
          <p:cNvPicPr>
            <a:picLocks noChangeAspect="1" noChangeArrowheads="1"/>
          </p:cNvPicPr>
          <p:nvPr/>
        </p:nvPicPr>
        <p:blipFill>
          <a:blip r:embed="rId4" cstate="print"/>
          <a:srcRect l="36661" t="10373" r="28639" b="7581"/>
          <a:stretch>
            <a:fillRect/>
          </a:stretch>
        </p:blipFill>
        <p:spPr bwMode="auto">
          <a:xfrm>
            <a:off x="7500938" y="2928938"/>
            <a:ext cx="1468437" cy="2630487"/>
          </a:xfrm>
          <a:prstGeom prst="rect">
            <a:avLst/>
          </a:prstGeom>
          <a:noFill/>
          <a:ln w="9525">
            <a:noFill/>
            <a:miter lim="800000"/>
            <a:headEnd/>
            <a:tailEnd/>
          </a:ln>
        </p:spPr>
      </p:pic>
      <p:pic>
        <p:nvPicPr>
          <p:cNvPr id="11272" name="Picture 10"/>
          <p:cNvPicPr>
            <a:picLocks noChangeAspect="1" noChangeArrowheads="1"/>
          </p:cNvPicPr>
          <p:nvPr/>
        </p:nvPicPr>
        <p:blipFill>
          <a:blip r:embed="rId5" cstate="print"/>
          <a:srcRect/>
          <a:stretch>
            <a:fillRect/>
          </a:stretch>
        </p:blipFill>
        <p:spPr bwMode="auto">
          <a:xfrm>
            <a:off x="428625" y="4071938"/>
            <a:ext cx="3676650" cy="23336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4"/>
          <p:cNvSpPr>
            <a:spLocks noGrp="1" noChangeArrowheads="1"/>
          </p:cNvSpPr>
          <p:nvPr>
            <p:ph type="title" sz="quarter" idx="4294967295"/>
          </p:nvPr>
        </p:nvSpPr>
        <p:spPr>
          <a:xfrm>
            <a:off x="468313" y="0"/>
            <a:ext cx="8229600" cy="549275"/>
          </a:xfrm>
        </p:spPr>
        <p:txBody>
          <a:bodyPr/>
          <a:lstStyle/>
          <a:p>
            <a:r>
              <a:rPr lang="ru-RU" altLang="ru-RU" sz="2000" b="1">
                <a:latin typeface="Times New Roman" pitchFamily="18" charset="0"/>
              </a:rPr>
              <a:t>Несоответствие  графиков повторяемости амплитуд и энергий АС.</a:t>
            </a:r>
          </a:p>
        </p:txBody>
      </p:sp>
      <p:sp>
        <p:nvSpPr>
          <p:cNvPr id="13315" name="Rectangle 8"/>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ru-RU" altLang="ru-RU"/>
          </a:p>
        </p:txBody>
      </p:sp>
      <p:sp>
        <p:nvSpPr>
          <p:cNvPr id="13316" name="Содержимое 44"/>
          <p:cNvSpPr>
            <a:spLocks noGrp="1"/>
          </p:cNvSpPr>
          <p:nvPr>
            <p:ph sz="quarter" idx="4294967295"/>
          </p:nvPr>
        </p:nvSpPr>
        <p:spPr>
          <a:xfrm>
            <a:off x="214313" y="928688"/>
            <a:ext cx="8929687" cy="1185862"/>
          </a:xfrm>
        </p:spPr>
        <p:txBody>
          <a:bodyPr/>
          <a:lstStyle/>
          <a:p>
            <a:pPr>
              <a:buFontTx/>
              <a:buNone/>
            </a:pPr>
            <a:r>
              <a:rPr lang="ru-RU" altLang="ru-RU" sz="1800">
                <a:latin typeface="Times New Roman" pitchFamily="18" charset="0"/>
                <a:cs typeface="Times New Roman" pitchFamily="18" charset="0"/>
              </a:rPr>
              <a:t>	Из параметров. представленных в БД. для анализа были выбраны амплитуда </a:t>
            </a:r>
            <a:r>
              <a:rPr lang="en-US" altLang="ru-RU" sz="1800" b="1">
                <a:latin typeface="Times New Roman" pitchFamily="18" charset="0"/>
                <a:cs typeface="Times New Roman" pitchFamily="18" charset="0"/>
              </a:rPr>
              <a:t>A </a:t>
            </a:r>
            <a:r>
              <a:rPr lang="ru-RU" altLang="ru-RU" sz="1800">
                <a:latin typeface="Times New Roman" pitchFamily="18" charset="0"/>
                <a:cs typeface="Times New Roman" pitchFamily="18" charset="0"/>
              </a:rPr>
              <a:t>(мкВ). энергия </a:t>
            </a:r>
            <a:r>
              <a:rPr lang="en-US" altLang="ru-RU" sz="1800" b="1">
                <a:latin typeface="Times New Roman" pitchFamily="18" charset="0"/>
                <a:cs typeface="Times New Roman" pitchFamily="18" charset="0"/>
              </a:rPr>
              <a:t>E</a:t>
            </a:r>
            <a:r>
              <a:rPr lang="ru-RU" altLang="ru-RU" sz="1800">
                <a:latin typeface="Times New Roman" pitchFamily="18" charset="0"/>
                <a:cs typeface="Times New Roman" pitchFamily="18" charset="0"/>
              </a:rPr>
              <a:t> (Дж) и длительность </a:t>
            </a:r>
            <a:r>
              <a:rPr lang="en-US" altLang="ru-RU" sz="1800" b="1">
                <a:latin typeface="Times New Roman" pitchFamily="18" charset="0"/>
                <a:cs typeface="Times New Roman" pitchFamily="18" charset="0"/>
              </a:rPr>
              <a:t>D</a:t>
            </a:r>
            <a:r>
              <a:rPr lang="ru-RU" altLang="ru-RU" sz="1800">
                <a:latin typeface="Times New Roman" pitchFamily="18" charset="0"/>
                <a:cs typeface="Times New Roman" pitchFamily="18" charset="0"/>
              </a:rPr>
              <a:t> (мкс). Энергия (</a:t>
            </a:r>
            <a:r>
              <a:rPr lang="en-US" altLang="ru-RU" sz="1800">
                <a:latin typeface="Times New Roman" pitchFamily="18" charset="0"/>
                <a:cs typeface="Times New Roman" pitchFamily="18" charset="0"/>
              </a:rPr>
              <a:t>E</a:t>
            </a:r>
            <a:r>
              <a:rPr lang="ru-RU" altLang="ru-RU" sz="1800">
                <a:latin typeface="Times New Roman" pitchFamily="18" charset="0"/>
                <a:cs typeface="Times New Roman" pitchFamily="18" charset="0"/>
              </a:rPr>
              <a:t>) с постоянным коэффициентом α пропорциональна сумме квадратов амплитуд отсчетов (</a:t>
            </a:r>
            <a:r>
              <a:rPr lang="en-US" altLang="ru-RU" sz="1800">
                <a:latin typeface="Times New Roman" pitchFamily="18" charset="0"/>
                <a:cs typeface="Times New Roman" pitchFamily="18" charset="0"/>
              </a:rPr>
              <a:t>A</a:t>
            </a:r>
            <a:r>
              <a:rPr lang="en-US" altLang="ru-RU" sz="1800" baseline="-25000">
                <a:latin typeface="Times New Roman" pitchFamily="18" charset="0"/>
                <a:cs typeface="Times New Roman" pitchFamily="18" charset="0"/>
              </a:rPr>
              <a:t>k</a:t>
            </a:r>
            <a:r>
              <a:rPr lang="ru-RU" altLang="ru-RU" sz="1800">
                <a:latin typeface="Times New Roman" pitchFamily="18" charset="0"/>
                <a:cs typeface="Times New Roman" pitchFamily="18" charset="0"/>
              </a:rPr>
              <a:t>). умноженную на 1 мкс . При этом длительность (</a:t>
            </a:r>
            <a:r>
              <a:rPr lang="en-US" altLang="ru-RU" sz="1800">
                <a:latin typeface="Times New Roman" pitchFamily="18" charset="0"/>
                <a:cs typeface="Times New Roman" pitchFamily="18" charset="0"/>
              </a:rPr>
              <a:t>D</a:t>
            </a:r>
            <a:r>
              <a:rPr lang="ru-RU" altLang="ru-RU" sz="1800">
                <a:latin typeface="Times New Roman" pitchFamily="18" charset="0"/>
                <a:cs typeface="Times New Roman" pitchFamily="18" charset="0"/>
              </a:rPr>
              <a:t>) сигнала входит неявным образом через число отсчетов </a:t>
            </a:r>
            <a:r>
              <a:rPr lang="en-US" altLang="ru-RU" sz="1800">
                <a:latin typeface="Times New Roman" pitchFamily="18" charset="0"/>
                <a:cs typeface="Times New Roman" pitchFamily="18" charset="0"/>
              </a:rPr>
              <a:t>n</a:t>
            </a:r>
            <a:r>
              <a:rPr lang="ru-RU" altLang="ru-RU" sz="1800">
                <a:latin typeface="Times New Roman" pitchFamily="18" charset="0"/>
                <a:cs typeface="Times New Roman" pitchFamily="18" charset="0"/>
              </a:rPr>
              <a:t>.</a:t>
            </a:r>
          </a:p>
          <a:p>
            <a:pPr>
              <a:buFontTx/>
              <a:buNone/>
            </a:pPr>
            <a:r>
              <a:rPr lang="ru-RU" altLang="ru-RU" sz="1800">
                <a:latin typeface="Times New Roman" pitchFamily="18" charset="0"/>
                <a:cs typeface="Times New Roman" pitchFamily="18" charset="0"/>
              </a:rPr>
              <a:t>								</a:t>
            </a:r>
          </a:p>
          <a:p>
            <a:pPr>
              <a:buFontTx/>
              <a:buNone/>
            </a:pPr>
            <a:endParaRPr lang="en-US" altLang="ru-RU" sz="1800">
              <a:latin typeface="Times New Roman" pitchFamily="18" charset="0"/>
              <a:cs typeface="Times New Roman" pitchFamily="18" charset="0"/>
            </a:endParaRPr>
          </a:p>
          <a:p>
            <a:pPr>
              <a:buFontTx/>
              <a:buNone/>
            </a:pPr>
            <a:r>
              <a:rPr lang="ru-RU" altLang="ru-RU" sz="1800">
                <a:latin typeface="Times New Roman" pitchFamily="18" charset="0"/>
                <a:cs typeface="Times New Roman" pitchFamily="18" charset="0"/>
              </a:rPr>
              <a:t> </a:t>
            </a:r>
          </a:p>
        </p:txBody>
      </p:sp>
      <p:sp>
        <p:nvSpPr>
          <p:cNvPr id="13317" name="Rectangle 10"/>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ru-RU" altLang="ru-RU"/>
          </a:p>
        </p:txBody>
      </p:sp>
      <p:graphicFrame>
        <p:nvGraphicFramePr>
          <p:cNvPr id="13318" name="Object 9"/>
          <p:cNvGraphicFramePr>
            <a:graphicFrameLocks noChangeAspect="1"/>
          </p:cNvGraphicFramePr>
          <p:nvPr/>
        </p:nvGraphicFramePr>
        <p:xfrm>
          <a:off x="3214688" y="2143125"/>
          <a:ext cx="2420937" cy="857250"/>
        </p:xfrm>
        <a:graphic>
          <a:graphicData uri="http://schemas.openxmlformats.org/presentationml/2006/ole">
            <p:oleObj spid="_x0000_s13318" name="Формула" r:id="rId3" imgW="1218671" imgH="431613" progId="">
              <p:embed/>
            </p:oleObj>
          </a:graphicData>
        </a:graphic>
      </p:graphicFrame>
      <p:sp>
        <p:nvSpPr>
          <p:cNvPr id="13319" name="Rectangle 12"/>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ru-RU" altLang="ru-RU"/>
          </a:p>
        </p:txBody>
      </p:sp>
      <p:graphicFrame>
        <p:nvGraphicFramePr>
          <p:cNvPr id="13320" name="Object 11"/>
          <p:cNvGraphicFramePr>
            <a:graphicFrameLocks noChangeAspect="1"/>
          </p:cNvGraphicFramePr>
          <p:nvPr/>
        </p:nvGraphicFramePr>
        <p:xfrm>
          <a:off x="0" y="3216275"/>
          <a:ext cx="4591050" cy="2416175"/>
        </p:xfrm>
        <a:graphic>
          <a:graphicData uri="http://schemas.openxmlformats.org/presentationml/2006/ole">
            <p:oleObj spid="_x0000_s13320" name="Plot" r:id="rId4" imgW="4590288" imgH="2424684" progId="">
              <p:embed/>
            </p:oleObj>
          </a:graphicData>
        </a:graphic>
      </p:graphicFrame>
      <p:sp>
        <p:nvSpPr>
          <p:cNvPr id="13321" name="Rectangle 14"/>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ru-RU" altLang="ru-RU"/>
          </a:p>
        </p:txBody>
      </p:sp>
      <p:sp>
        <p:nvSpPr>
          <p:cNvPr id="13322" name="Rectangle 16"/>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ru-RU" altLang="ru-RU"/>
          </a:p>
        </p:txBody>
      </p:sp>
      <p:sp>
        <p:nvSpPr>
          <p:cNvPr id="13323" name="Rectangle 18"/>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ru-RU" altLang="ru-RU"/>
          </a:p>
        </p:txBody>
      </p:sp>
      <p:graphicFrame>
        <p:nvGraphicFramePr>
          <p:cNvPr id="13324" name="Object 17"/>
          <p:cNvGraphicFramePr>
            <a:graphicFrameLocks noChangeAspect="1"/>
          </p:cNvGraphicFramePr>
          <p:nvPr/>
        </p:nvGraphicFramePr>
        <p:xfrm>
          <a:off x="4357688" y="3216275"/>
          <a:ext cx="4554537" cy="2416175"/>
        </p:xfrm>
        <a:graphic>
          <a:graphicData uri="http://schemas.openxmlformats.org/presentationml/2006/ole">
            <p:oleObj spid="_x0000_s13324" name="Plot" r:id="rId5" imgW="4553712" imgH="2424684" progId="">
              <p:embed/>
            </p:oleObj>
          </a:graphicData>
        </a:graphic>
      </p:graphicFrame>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4"/>
          <p:cNvSpPr>
            <a:spLocks noGrp="1" noChangeArrowheads="1"/>
          </p:cNvSpPr>
          <p:nvPr>
            <p:ph type="title" sz="quarter" idx="4294967295"/>
          </p:nvPr>
        </p:nvSpPr>
        <p:spPr>
          <a:xfrm>
            <a:off x="468313" y="0"/>
            <a:ext cx="8229600" cy="549275"/>
          </a:xfrm>
        </p:spPr>
        <p:txBody>
          <a:bodyPr/>
          <a:lstStyle/>
          <a:p>
            <a:r>
              <a:rPr lang="ru-RU" altLang="ru-RU" sz="2000" b="1">
                <a:latin typeface="Times New Roman" pitchFamily="18" charset="0"/>
              </a:rPr>
              <a:t>Распределение сигналов по длительности (</a:t>
            </a:r>
            <a:r>
              <a:rPr lang="en-US" altLang="ru-RU" sz="2000" b="1">
                <a:latin typeface="Times New Roman" pitchFamily="18" charset="0"/>
              </a:rPr>
              <a:t>D)</a:t>
            </a:r>
            <a:endParaRPr lang="ru-RU" altLang="ru-RU" sz="2000" b="1">
              <a:latin typeface="Times New Roman" pitchFamily="18" charset="0"/>
            </a:endParaRPr>
          </a:p>
        </p:txBody>
      </p:sp>
      <p:sp>
        <p:nvSpPr>
          <p:cNvPr id="14339" name="Rectangle 8"/>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ru-RU" altLang="ru-RU"/>
          </a:p>
        </p:txBody>
      </p:sp>
      <p:sp>
        <p:nvSpPr>
          <p:cNvPr id="14342" name="Rectangle 10"/>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ru-RU" altLang="ru-RU"/>
          </a:p>
        </p:txBody>
      </p:sp>
      <p:graphicFrame>
        <p:nvGraphicFramePr>
          <p:cNvPr id="14343" name="Object 9"/>
          <p:cNvGraphicFramePr>
            <a:graphicFrameLocks noChangeAspect="1"/>
          </p:cNvGraphicFramePr>
          <p:nvPr/>
        </p:nvGraphicFramePr>
        <p:xfrm>
          <a:off x="4572000" y="3644900"/>
          <a:ext cx="4249738" cy="2416175"/>
        </p:xfrm>
        <a:graphic>
          <a:graphicData uri="http://schemas.openxmlformats.org/presentationml/2006/ole">
            <p:oleObj spid="_x0000_s14343" name="Plot" r:id="rId3" imgW="4250436" imgH="2424684" progId="">
              <p:embed/>
            </p:oleObj>
          </a:graphicData>
        </a:graphic>
      </p:graphicFrame>
      <p:pic>
        <p:nvPicPr>
          <p:cNvPr id="14344" name="Picture 11"/>
          <p:cNvPicPr>
            <a:picLocks noChangeAspect="1" noChangeArrowheads="1"/>
          </p:cNvPicPr>
          <p:nvPr/>
        </p:nvPicPr>
        <p:blipFill>
          <a:blip r:embed="rId4" cstate="print"/>
          <a:srcRect/>
          <a:stretch>
            <a:fillRect/>
          </a:stretch>
        </p:blipFill>
        <p:spPr bwMode="auto">
          <a:xfrm>
            <a:off x="5143500" y="500063"/>
            <a:ext cx="3752850" cy="2419350"/>
          </a:xfrm>
          <a:prstGeom prst="rect">
            <a:avLst/>
          </a:prstGeom>
          <a:noFill/>
          <a:ln w="9525">
            <a:noFill/>
            <a:miter lim="800000"/>
            <a:headEnd/>
            <a:tailEnd/>
          </a:ln>
        </p:spPr>
      </p:pic>
      <p:pic>
        <p:nvPicPr>
          <p:cNvPr id="14345" name="Picture 12"/>
          <p:cNvPicPr>
            <a:picLocks noChangeAspect="1" noChangeArrowheads="1"/>
          </p:cNvPicPr>
          <p:nvPr/>
        </p:nvPicPr>
        <p:blipFill>
          <a:blip r:embed="rId5" cstate="print"/>
          <a:srcRect/>
          <a:stretch>
            <a:fillRect/>
          </a:stretch>
        </p:blipFill>
        <p:spPr bwMode="auto">
          <a:xfrm>
            <a:off x="251520" y="476672"/>
            <a:ext cx="4552950" cy="2419350"/>
          </a:xfrm>
          <a:prstGeom prst="rect">
            <a:avLst/>
          </a:prstGeom>
          <a:noFill/>
          <a:ln w="9525">
            <a:noFill/>
            <a:miter lim="800000"/>
            <a:headEnd/>
            <a:tailEnd/>
          </a:ln>
        </p:spPr>
      </p:pic>
      <p:sp>
        <p:nvSpPr>
          <p:cNvPr id="14346" name="Rectangle 14"/>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ru-RU" altLang="ru-RU"/>
          </a:p>
        </p:txBody>
      </p:sp>
      <p:graphicFrame>
        <p:nvGraphicFramePr>
          <p:cNvPr id="14347" name="Object 13"/>
          <p:cNvGraphicFramePr>
            <a:graphicFrameLocks noChangeAspect="1"/>
          </p:cNvGraphicFramePr>
          <p:nvPr/>
        </p:nvGraphicFramePr>
        <p:xfrm>
          <a:off x="0" y="3714750"/>
          <a:ext cx="4667250" cy="2343150"/>
        </p:xfrm>
        <a:graphic>
          <a:graphicData uri="http://schemas.openxmlformats.org/presentationml/2006/ole">
            <p:oleObj spid="_x0000_s14347" name="Plot" r:id="rId6" imgW="4666488" imgH="2343912" progId="">
              <p:embed/>
            </p:oleObj>
          </a:graphicData>
        </a:graphic>
      </p:graphicFrame>
      <p:sp>
        <p:nvSpPr>
          <p:cNvPr id="14348" name="TextBox 15"/>
          <p:cNvSpPr txBox="1">
            <a:spLocks noChangeArrowheads="1"/>
          </p:cNvSpPr>
          <p:nvPr/>
        </p:nvSpPr>
        <p:spPr bwMode="auto">
          <a:xfrm>
            <a:off x="785813" y="6143625"/>
            <a:ext cx="3802062" cy="584200"/>
          </a:xfrm>
          <a:prstGeom prst="rect">
            <a:avLst/>
          </a:prstGeom>
          <a:noFill/>
          <a:ln w="9525">
            <a:noFill/>
            <a:miter lim="800000"/>
            <a:headEnd/>
            <a:tailEnd/>
          </a:ln>
        </p:spPr>
        <p:txBody>
          <a:bodyPr wrap="none">
            <a:spAutoFit/>
          </a:bodyPr>
          <a:lstStyle/>
          <a:p>
            <a:r>
              <a:rPr lang="ru-RU" altLang="ru-RU" sz="1600"/>
              <a:t>Распределение сигналов по </a:t>
            </a:r>
            <a:r>
              <a:rPr lang="en-US" altLang="ru-RU" sz="1600"/>
              <a:t>D</a:t>
            </a:r>
            <a:r>
              <a:rPr lang="ru-RU" altLang="ru-RU" sz="1600"/>
              <a:t> по одному </a:t>
            </a:r>
          </a:p>
          <a:p>
            <a:r>
              <a:rPr lang="ru-RU" altLang="ru-RU" sz="1600"/>
              <a:t>каналу в рабочие и выходные дни.</a:t>
            </a:r>
          </a:p>
        </p:txBody>
      </p:sp>
      <p:sp>
        <p:nvSpPr>
          <p:cNvPr id="14349" name="TextBox 16"/>
          <p:cNvSpPr txBox="1">
            <a:spLocks noChangeArrowheads="1"/>
          </p:cNvSpPr>
          <p:nvPr/>
        </p:nvSpPr>
        <p:spPr bwMode="auto">
          <a:xfrm>
            <a:off x="714375" y="3000375"/>
            <a:ext cx="3892550" cy="1077913"/>
          </a:xfrm>
          <a:prstGeom prst="rect">
            <a:avLst/>
          </a:prstGeom>
          <a:noFill/>
          <a:ln w="9525">
            <a:noFill/>
            <a:miter lim="800000"/>
            <a:headEnd/>
            <a:tailEnd/>
          </a:ln>
        </p:spPr>
        <p:txBody>
          <a:bodyPr>
            <a:spAutoFit/>
          </a:bodyPr>
          <a:lstStyle/>
          <a:p>
            <a:r>
              <a:rPr lang="ru-RU" altLang="ru-RU" sz="1600"/>
              <a:t>Распределение сигналов по </a:t>
            </a:r>
            <a:r>
              <a:rPr lang="en-US" altLang="ru-RU" sz="1600"/>
              <a:t>D</a:t>
            </a:r>
            <a:r>
              <a:rPr lang="ru-RU" altLang="ru-RU" sz="1600"/>
              <a:t> суммарно по всем  каналам за сутки.</a:t>
            </a:r>
          </a:p>
          <a:p>
            <a:endParaRPr lang="ru-RU" altLang="ru-RU" sz="1400"/>
          </a:p>
          <a:p>
            <a:endParaRPr lang="ru-RU" altLang="ru-RU"/>
          </a:p>
        </p:txBody>
      </p:sp>
      <p:sp>
        <p:nvSpPr>
          <p:cNvPr id="14350" name="TextBox 17"/>
          <p:cNvSpPr txBox="1">
            <a:spLocks noChangeArrowheads="1"/>
          </p:cNvSpPr>
          <p:nvPr/>
        </p:nvSpPr>
        <p:spPr bwMode="auto">
          <a:xfrm>
            <a:off x="5643563" y="3000375"/>
            <a:ext cx="2940050" cy="862013"/>
          </a:xfrm>
          <a:prstGeom prst="rect">
            <a:avLst/>
          </a:prstGeom>
          <a:noFill/>
          <a:ln w="9525">
            <a:noFill/>
            <a:miter lim="800000"/>
            <a:headEnd/>
            <a:tailEnd/>
          </a:ln>
        </p:spPr>
        <p:txBody>
          <a:bodyPr wrap="none">
            <a:spAutoFit/>
          </a:bodyPr>
          <a:lstStyle/>
          <a:p>
            <a:r>
              <a:rPr lang="ru-RU" altLang="ru-RU" sz="1600"/>
              <a:t>Распределение сигналов по </a:t>
            </a:r>
            <a:r>
              <a:rPr lang="en-US" altLang="ru-RU" sz="1600"/>
              <a:t>D</a:t>
            </a:r>
            <a:r>
              <a:rPr lang="ru-RU" altLang="ru-RU" sz="1600"/>
              <a:t> в</a:t>
            </a:r>
          </a:p>
          <a:p>
            <a:r>
              <a:rPr lang="ru-RU" altLang="ru-RU" sz="1600"/>
              <a:t>лабораторном эксперименте.</a:t>
            </a:r>
          </a:p>
          <a:p>
            <a:endParaRPr lang="ru-RU" altLang="ru-RU"/>
          </a:p>
        </p:txBody>
      </p:sp>
      <p:sp>
        <p:nvSpPr>
          <p:cNvPr id="14351" name="TextBox 14"/>
          <p:cNvSpPr txBox="1">
            <a:spLocks noChangeArrowheads="1"/>
          </p:cNvSpPr>
          <p:nvPr/>
        </p:nvSpPr>
        <p:spPr bwMode="auto">
          <a:xfrm>
            <a:off x="5000625" y="6143625"/>
            <a:ext cx="3963988" cy="584200"/>
          </a:xfrm>
          <a:prstGeom prst="rect">
            <a:avLst/>
          </a:prstGeom>
          <a:noFill/>
          <a:ln w="9525">
            <a:noFill/>
            <a:miter lim="800000"/>
            <a:headEnd/>
            <a:tailEnd/>
          </a:ln>
        </p:spPr>
        <p:txBody>
          <a:bodyPr>
            <a:spAutoFit/>
          </a:bodyPr>
          <a:lstStyle/>
          <a:p>
            <a:r>
              <a:rPr lang="ru-RU" altLang="ru-RU" sz="1600"/>
              <a:t>Совпадение выбросов (</a:t>
            </a:r>
            <a:r>
              <a:rPr lang="en-US" altLang="ru-RU" sz="1600"/>
              <a:t>D=</a:t>
            </a:r>
            <a:r>
              <a:rPr lang="ru-RU" altLang="ru-RU" sz="1600"/>
              <a:t>10025, 6625 мкс)</a:t>
            </a:r>
            <a:endParaRPr lang="en-US" altLang="ru-RU" sz="1600"/>
          </a:p>
          <a:p>
            <a:r>
              <a:rPr lang="ru-RU" altLang="ru-RU" sz="1600"/>
              <a:t>в течение суток</a:t>
            </a:r>
            <a:r>
              <a:rPr lang="en-US" altLang="ru-RU" sz="1600"/>
              <a:t>.</a:t>
            </a:r>
            <a:endParaRPr lang="ru-RU" altLang="ru-RU" sz="160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4"/>
          <p:cNvSpPr>
            <a:spLocks noGrp="1" noChangeArrowheads="1"/>
          </p:cNvSpPr>
          <p:nvPr>
            <p:ph type="title" idx="4294967295"/>
          </p:nvPr>
        </p:nvSpPr>
        <p:spPr>
          <a:xfrm>
            <a:off x="468313" y="0"/>
            <a:ext cx="8229600" cy="500063"/>
          </a:xfrm>
        </p:spPr>
        <p:txBody>
          <a:bodyPr/>
          <a:lstStyle/>
          <a:p>
            <a:r>
              <a:rPr lang="ru-RU" altLang="ru-RU" sz="2000" b="1">
                <a:latin typeface="Times New Roman" pitchFamily="18" charset="0"/>
              </a:rPr>
              <a:t>Результаты фильтрации помех</a:t>
            </a:r>
          </a:p>
        </p:txBody>
      </p:sp>
      <p:sp>
        <p:nvSpPr>
          <p:cNvPr id="15363" name="Rectangle 8"/>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ru-RU" altLang="ru-RU"/>
          </a:p>
        </p:txBody>
      </p:sp>
      <p:sp>
        <p:nvSpPr>
          <p:cNvPr id="15364" name="Rectangle 10"/>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ru-RU" altLang="ru-RU"/>
          </a:p>
        </p:txBody>
      </p:sp>
      <p:sp>
        <p:nvSpPr>
          <p:cNvPr id="15365" name="Содержимое 11"/>
          <p:cNvSpPr>
            <a:spLocks noGrp="1"/>
          </p:cNvSpPr>
          <p:nvPr>
            <p:ph sz="quarter" idx="4294967295"/>
          </p:nvPr>
        </p:nvSpPr>
        <p:spPr>
          <a:xfrm>
            <a:off x="5105400" y="4572000"/>
            <a:ext cx="4038600" cy="1143000"/>
          </a:xfrm>
        </p:spPr>
        <p:txBody>
          <a:bodyPr/>
          <a:lstStyle/>
          <a:p>
            <a:pPr>
              <a:buFontTx/>
              <a:buNone/>
            </a:pPr>
            <a:r>
              <a:rPr lang="en-US" altLang="ru-RU" sz="1800"/>
              <a:t> 		</a:t>
            </a:r>
            <a:r>
              <a:rPr lang="ru-RU" altLang="ru-RU" sz="1800">
                <a:solidFill>
                  <a:srgbClr val="FF0000"/>
                </a:solidFill>
              </a:rPr>
              <a:t>14.04.2014 </a:t>
            </a:r>
            <a:r>
              <a:rPr lang="en-US" altLang="ru-RU" sz="1800">
                <a:solidFill>
                  <a:srgbClr val="FF0000"/>
                </a:solidFill>
              </a:rPr>
              <a:t>ch</a:t>
            </a:r>
            <a:r>
              <a:rPr lang="ru-RU" altLang="ru-RU" sz="1800">
                <a:solidFill>
                  <a:srgbClr val="FF0000"/>
                </a:solidFill>
              </a:rPr>
              <a:t> 1/7</a:t>
            </a:r>
          </a:p>
          <a:p>
            <a:pPr>
              <a:buFontTx/>
              <a:buNone/>
            </a:pPr>
            <a:r>
              <a:rPr lang="en-US" altLang="ru-RU" sz="1800">
                <a:solidFill>
                  <a:srgbClr val="FF0000"/>
                </a:solidFill>
              </a:rPr>
              <a:t>	source DB     filter</a:t>
            </a:r>
            <a:r>
              <a:rPr lang="ru-RU" altLang="ru-RU" sz="1800">
                <a:solidFill>
                  <a:srgbClr val="FF0000"/>
                </a:solidFill>
              </a:rPr>
              <a:t> </a:t>
            </a:r>
            <a:r>
              <a:rPr lang="en-US" altLang="ru-RU" sz="1800">
                <a:solidFill>
                  <a:srgbClr val="FF0000"/>
                </a:solidFill>
              </a:rPr>
              <a:t>A      filter</a:t>
            </a:r>
            <a:r>
              <a:rPr lang="ru-RU" altLang="ru-RU" sz="1800">
                <a:solidFill>
                  <a:srgbClr val="FF0000"/>
                </a:solidFill>
              </a:rPr>
              <a:t> </a:t>
            </a:r>
            <a:r>
              <a:rPr lang="en-US" altLang="ru-RU" sz="1800">
                <a:solidFill>
                  <a:srgbClr val="FF0000"/>
                </a:solidFill>
              </a:rPr>
              <a:t>D</a:t>
            </a:r>
            <a:r>
              <a:rPr lang="ru-RU" altLang="ru-RU" sz="1800">
                <a:solidFill>
                  <a:srgbClr val="FF0000"/>
                </a:solidFill>
              </a:rPr>
              <a:t>+</a:t>
            </a:r>
            <a:r>
              <a:rPr lang="en-US" altLang="ru-RU" sz="1800">
                <a:solidFill>
                  <a:srgbClr val="FF0000"/>
                </a:solidFill>
              </a:rPr>
              <a:t>A</a:t>
            </a:r>
            <a:endParaRPr lang="ru-RU" altLang="ru-RU" sz="1800">
              <a:solidFill>
                <a:srgbClr val="FF0000"/>
              </a:solidFill>
            </a:endParaRPr>
          </a:p>
          <a:p>
            <a:pPr>
              <a:buFontTx/>
              <a:buNone/>
            </a:pPr>
            <a:r>
              <a:rPr lang="en-US" altLang="ru-RU" sz="1800">
                <a:solidFill>
                  <a:srgbClr val="FF0000"/>
                </a:solidFill>
              </a:rPr>
              <a:t>N     </a:t>
            </a:r>
            <a:r>
              <a:rPr lang="ru-RU" altLang="ru-RU" sz="1800">
                <a:solidFill>
                  <a:srgbClr val="FF0000"/>
                </a:solidFill>
              </a:rPr>
              <a:t>138201</a:t>
            </a:r>
            <a:r>
              <a:rPr lang="en-US" altLang="ru-RU" sz="1800">
                <a:solidFill>
                  <a:srgbClr val="FF0000"/>
                </a:solidFill>
              </a:rPr>
              <a:t>        41613        18746</a:t>
            </a:r>
            <a:endParaRPr lang="ru-RU" altLang="ru-RU" sz="1800">
              <a:solidFill>
                <a:srgbClr val="FF0000"/>
              </a:solidFill>
            </a:endParaRPr>
          </a:p>
          <a:p>
            <a:pPr>
              <a:buFontTx/>
              <a:buNone/>
            </a:pPr>
            <a:endParaRPr lang="ru-RU" altLang="ru-RU" sz="1600"/>
          </a:p>
          <a:p>
            <a:pPr>
              <a:buFontTx/>
              <a:buNone/>
            </a:pPr>
            <a:endParaRPr lang="ru-RU" altLang="ru-RU" sz="1600"/>
          </a:p>
          <a:p>
            <a:pPr>
              <a:buFontTx/>
              <a:buNone/>
            </a:pPr>
            <a:endParaRPr lang="ru-RU" altLang="ru-RU" sz="1600"/>
          </a:p>
          <a:p>
            <a:pPr>
              <a:buFontTx/>
              <a:buNone/>
            </a:pPr>
            <a:endParaRPr lang="ru-RU" altLang="ru-RU"/>
          </a:p>
        </p:txBody>
      </p:sp>
      <p:sp>
        <p:nvSpPr>
          <p:cNvPr id="15366" name="Rectangle 10"/>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ru-RU" altLang="ru-RU"/>
          </a:p>
        </p:txBody>
      </p:sp>
      <p:sp>
        <p:nvSpPr>
          <p:cNvPr id="15367" name="Rectangle 12"/>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ru-RU" altLang="ru-RU"/>
          </a:p>
        </p:txBody>
      </p:sp>
      <p:graphicFrame>
        <p:nvGraphicFramePr>
          <p:cNvPr id="15368" name="Object 11"/>
          <p:cNvGraphicFramePr>
            <a:graphicFrameLocks noChangeAspect="1"/>
          </p:cNvGraphicFramePr>
          <p:nvPr/>
        </p:nvGraphicFramePr>
        <p:xfrm>
          <a:off x="4429125" y="571500"/>
          <a:ext cx="4552950" cy="2416175"/>
        </p:xfrm>
        <a:graphic>
          <a:graphicData uri="http://schemas.openxmlformats.org/presentationml/2006/ole">
            <p:oleObj spid="_x0000_s15368" name="Plot" r:id="rId3" imgW="4552188" imgH="2424684" progId="">
              <p:embed/>
            </p:oleObj>
          </a:graphicData>
        </a:graphic>
      </p:graphicFrame>
      <p:sp>
        <p:nvSpPr>
          <p:cNvPr id="15369" name="Rectangle 14"/>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ru-RU" altLang="ru-RU"/>
          </a:p>
        </p:txBody>
      </p:sp>
      <p:graphicFrame>
        <p:nvGraphicFramePr>
          <p:cNvPr id="15370" name="Object 13"/>
          <p:cNvGraphicFramePr>
            <a:graphicFrameLocks noChangeAspect="1"/>
          </p:cNvGraphicFramePr>
          <p:nvPr/>
        </p:nvGraphicFramePr>
        <p:xfrm>
          <a:off x="142875" y="571500"/>
          <a:ext cx="4495800" cy="2419350"/>
        </p:xfrm>
        <a:graphic>
          <a:graphicData uri="http://schemas.openxmlformats.org/presentationml/2006/ole">
            <p:oleObj spid="_x0000_s15370" name="Plot" r:id="rId4" imgW="4494276" imgH="2424684" progId="">
              <p:embed/>
            </p:oleObj>
          </a:graphicData>
        </a:graphic>
      </p:graphicFrame>
      <p:sp>
        <p:nvSpPr>
          <p:cNvPr id="15371" name="TextBox 11"/>
          <p:cNvSpPr txBox="1">
            <a:spLocks noChangeArrowheads="1"/>
          </p:cNvSpPr>
          <p:nvPr/>
        </p:nvSpPr>
        <p:spPr bwMode="auto">
          <a:xfrm>
            <a:off x="857250" y="3000375"/>
            <a:ext cx="3751263" cy="584200"/>
          </a:xfrm>
          <a:prstGeom prst="rect">
            <a:avLst/>
          </a:prstGeom>
          <a:noFill/>
          <a:ln w="9525">
            <a:noFill/>
            <a:miter lim="800000"/>
            <a:headEnd/>
            <a:tailEnd/>
          </a:ln>
        </p:spPr>
        <p:txBody>
          <a:bodyPr wrap="none">
            <a:spAutoFit/>
          </a:bodyPr>
          <a:lstStyle/>
          <a:p>
            <a:r>
              <a:rPr lang="ru-RU" altLang="ru-RU" sz="1600"/>
              <a:t>График повторяемости (</a:t>
            </a:r>
            <a:r>
              <a:rPr lang="en-US" altLang="ru-RU" sz="1600"/>
              <a:t>A)</a:t>
            </a:r>
            <a:r>
              <a:rPr lang="ru-RU" altLang="ru-RU" sz="1600"/>
              <a:t> АЭ сигналов </a:t>
            </a:r>
            <a:endParaRPr lang="en-US" altLang="ru-RU" sz="1600"/>
          </a:p>
          <a:p>
            <a:r>
              <a:rPr lang="ru-RU" altLang="ru-RU" sz="1600"/>
              <a:t>с </a:t>
            </a:r>
            <a:r>
              <a:rPr lang="en-US" altLang="ru-RU" sz="1600"/>
              <a:t>D</a:t>
            </a:r>
            <a:r>
              <a:rPr lang="ru-RU" altLang="ru-RU" sz="1600"/>
              <a:t> = 10025 мкс</a:t>
            </a:r>
          </a:p>
        </p:txBody>
      </p:sp>
      <p:pic>
        <p:nvPicPr>
          <p:cNvPr id="15372" name="Picture 12"/>
          <p:cNvPicPr>
            <a:picLocks noChangeAspect="1" noChangeArrowheads="1"/>
          </p:cNvPicPr>
          <p:nvPr/>
        </p:nvPicPr>
        <p:blipFill>
          <a:blip r:embed="rId5" cstate="print"/>
          <a:srcRect/>
          <a:stretch>
            <a:fillRect/>
          </a:stretch>
        </p:blipFill>
        <p:spPr bwMode="auto">
          <a:xfrm>
            <a:off x="214313" y="3643313"/>
            <a:ext cx="4476750" cy="2466975"/>
          </a:xfrm>
          <a:prstGeom prst="rect">
            <a:avLst/>
          </a:prstGeom>
          <a:noFill/>
          <a:ln w="9525">
            <a:noFill/>
            <a:miter lim="800000"/>
            <a:headEnd/>
            <a:tailEnd/>
          </a:ln>
        </p:spPr>
      </p:pic>
      <p:sp>
        <p:nvSpPr>
          <p:cNvPr id="15373" name="TextBox 13"/>
          <p:cNvSpPr txBox="1">
            <a:spLocks noChangeArrowheads="1"/>
          </p:cNvSpPr>
          <p:nvPr/>
        </p:nvSpPr>
        <p:spPr bwMode="auto">
          <a:xfrm>
            <a:off x="857250" y="6143625"/>
            <a:ext cx="3676650" cy="584200"/>
          </a:xfrm>
          <a:prstGeom prst="rect">
            <a:avLst/>
          </a:prstGeom>
          <a:noFill/>
          <a:ln w="9525">
            <a:noFill/>
            <a:miter lim="800000"/>
            <a:headEnd/>
            <a:tailEnd/>
          </a:ln>
        </p:spPr>
        <p:txBody>
          <a:bodyPr>
            <a:spAutoFit/>
          </a:bodyPr>
          <a:lstStyle/>
          <a:p>
            <a:r>
              <a:rPr lang="ru-RU" altLang="ru-RU" sz="1600"/>
              <a:t>Распределение АЭ сигналов по </a:t>
            </a:r>
            <a:r>
              <a:rPr lang="en-US" altLang="ru-RU" sz="1600"/>
              <a:t>D </a:t>
            </a:r>
            <a:r>
              <a:rPr lang="ru-RU" altLang="ru-RU" sz="1600"/>
              <a:t>после</a:t>
            </a:r>
          </a:p>
          <a:p>
            <a:r>
              <a:rPr lang="ru-RU" altLang="ru-RU" sz="1600"/>
              <a:t>амплитудной фильтрации (</a:t>
            </a:r>
            <a:r>
              <a:rPr lang="en-US" altLang="ru-RU" sz="1600"/>
              <a:t>lgA&lt;2.18)</a:t>
            </a:r>
            <a:endParaRPr lang="ru-RU" altLang="ru-RU" sz="1600"/>
          </a:p>
        </p:txBody>
      </p:sp>
      <p:sp>
        <p:nvSpPr>
          <p:cNvPr id="15374" name="TextBox 14"/>
          <p:cNvSpPr txBox="1">
            <a:spLocks noChangeArrowheads="1"/>
          </p:cNvSpPr>
          <p:nvPr/>
        </p:nvSpPr>
        <p:spPr bwMode="auto">
          <a:xfrm>
            <a:off x="5286375" y="3000375"/>
            <a:ext cx="3640138" cy="830263"/>
          </a:xfrm>
          <a:prstGeom prst="rect">
            <a:avLst/>
          </a:prstGeom>
          <a:noFill/>
          <a:ln w="9525">
            <a:noFill/>
            <a:miter lim="800000"/>
            <a:headEnd/>
            <a:tailEnd/>
          </a:ln>
        </p:spPr>
        <p:txBody>
          <a:bodyPr wrap="none">
            <a:spAutoFit/>
          </a:bodyPr>
          <a:lstStyle/>
          <a:p>
            <a:r>
              <a:rPr lang="ru-RU" altLang="ru-RU" sz="1600"/>
              <a:t>Графики повторяемости после </a:t>
            </a:r>
          </a:p>
          <a:p>
            <a:r>
              <a:rPr lang="ru-RU" altLang="ru-RU" sz="1600"/>
              <a:t>фильтрации АЭ сигналов по амплитуде</a:t>
            </a:r>
          </a:p>
          <a:p>
            <a:r>
              <a:rPr lang="ru-RU" altLang="ru-RU" sz="1600"/>
              <a:t>(</a:t>
            </a:r>
            <a:r>
              <a:rPr lang="en-US" altLang="ru-RU" sz="1600"/>
              <a:t>lgA&lt;2.18) </a:t>
            </a:r>
            <a:r>
              <a:rPr lang="ru-RU" altLang="ru-RU" sz="1600"/>
              <a:t>и длительности (</a:t>
            </a:r>
            <a:r>
              <a:rPr lang="en-US" altLang="ru-RU" sz="1600"/>
              <a:t>D&lt;650 </a:t>
            </a:r>
            <a:r>
              <a:rPr lang="ru-RU" altLang="ru-RU" sz="1600"/>
              <a:t>мкс</a:t>
            </a:r>
            <a:r>
              <a:rPr lang="en-US" altLang="ru-RU" sz="1600"/>
              <a:t>)</a:t>
            </a:r>
            <a:endParaRPr lang="ru-RU" altLang="ru-RU" sz="1600"/>
          </a:p>
        </p:txBody>
      </p:sp>
      <p:sp>
        <p:nvSpPr>
          <p:cNvPr id="15375" name="TextBox 15"/>
          <p:cNvSpPr txBox="1">
            <a:spLocks noChangeArrowheads="1"/>
          </p:cNvSpPr>
          <p:nvPr/>
        </p:nvSpPr>
        <p:spPr bwMode="auto">
          <a:xfrm>
            <a:off x="5572125" y="5643563"/>
            <a:ext cx="3052763" cy="584200"/>
          </a:xfrm>
          <a:prstGeom prst="rect">
            <a:avLst/>
          </a:prstGeom>
          <a:noFill/>
          <a:ln w="9525">
            <a:noFill/>
            <a:miter lim="800000"/>
            <a:headEnd/>
            <a:tailEnd/>
          </a:ln>
        </p:spPr>
        <p:txBody>
          <a:bodyPr wrap="none">
            <a:spAutoFit/>
          </a:bodyPr>
          <a:lstStyle/>
          <a:p>
            <a:r>
              <a:rPr lang="ru-RU" altLang="ru-RU" sz="1600"/>
              <a:t>Число АЭ сигналов за сутки (</a:t>
            </a:r>
            <a:r>
              <a:rPr lang="en-US" altLang="ru-RU" sz="1600"/>
              <a:t>N</a:t>
            </a:r>
            <a:r>
              <a:rPr lang="ru-RU" altLang="ru-RU" sz="1600"/>
              <a:t>) </a:t>
            </a:r>
          </a:p>
          <a:p>
            <a:r>
              <a:rPr lang="ru-RU" altLang="ru-RU" sz="1600"/>
              <a:t>до и после фильтрации</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ChangeArrowheads="1"/>
          </p:cNvSpPr>
          <p:nvPr/>
        </p:nvSpPr>
        <p:spPr bwMode="auto">
          <a:xfrm>
            <a:off x="0" y="532179"/>
            <a:ext cx="8893175" cy="1631216"/>
          </a:xfrm>
          <a:prstGeom prst="rect">
            <a:avLst/>
          </a:prstGeom>
          <a:noFill/>
          <a:ln w="9525">
            <a:noFill/>
            <a:miter lim="800000"/>
            <a:headEnd/>
            <a:tailEnd/>
          </a:ln>
          <a:effectLst/>
        </p:spPr>
        <p:txBody>
          <a:bodyPr anchor="ctr">
            <a:spAutoFit/>
          </a:bodyPr>
          <a:lstStyle/>
          <a:p>
            <a:pPr marL="457200" indent="-457200" eaLnBrk="0" hangingPunct="0">
              <a:buFontTx/>
              <a:buAutoNum type="romanUcPeriod"/>
            </a:pPr>
            <a:r>
              <a:rPr lang="ru-RU" b="1" dirty="0" smtClean="0">
                <a:solidFill>
                  <a:srgbClr val="9900FF"/>
                </a:solidFill>
              </a:rPr>
              <a:t>Цель </a:t>
            </a:r>
            <a:r>
              <a:rPr lang="ru-RU" b="1" dirty="0">
                <a:solidFill>
                  <a:srgbClr val="9900FF"/>
                </a:solidFill>
              </a:rPr>
              <a:t>методики</a:t>
            </a:r>
            <a:endParaRPr lang="en-US" b="1" dirty="0">
              <a:solidFill>
                <a:srgbClr val="9900FF"/>
              </a:solidFill>
            </a:endParaRPr>
          </a:p>
          <a:p>
            <a:pPr marL="457200" indent="-457200" algn="ctr" eaLnBrk="0" hangingPunct="0">
              <a:buFontTx/>
              <a:buAutoNum type="romanUcPeriod"/>
            </a:pPr>
            <a:endParaRPr lang="en-US" b="1" dirty="0">
              <a:solidFill>
                <a:srgbClr val="9900FF"/>
              </a:solidFill>
            </a:endParaRPr>
          </a:p>
          <a:p>
            <a:pPr marL="457200" indent="-457200" algn="ctr" eaLnBrk="0" hangingPunct="0"/>
            <a:r>
              <a:rPr lang="ru-RU" sz="1600" b="1" dirty="0">
                <a:solidFill>
                  <a:srgbClr val="FF0066"/>
                </a:solidFill>
              </a:rPr>
              <a:t>Целью</a:t>
            </a:r>
            <a:r>
              <a:rPr lang="ru-RU" sz="1600" dirty="0"/>
              <a:t> методики является обеспечение безопасной эксплуатации подземных сооружений путем проведения акустико-эмиссионного (</a:t>
            </a:r>
            <a:r>
              <a:rPr lang="ru-RU" sz="1600" dirty="0" err="1"/>
              <a:t>АЭ</a:t>
            </a:r>
            <a:r>
              <a:rPr lang="ru-RU" sz="1600" dirty="0"/>
              <a:t>) мониторинга, позволяющего проводить прогнозирование места, времени и энергии, выделяющейся в упругом импульсе при образовании дефекта в горной породе. </a:t>
            </a:r>
          </a:p>
        </p:txBody>
      </p:sp>
      <p:sp>
        <p:nvSpPr>
          <p:cNvPr id="3075" name="Rectangle 3"/>
          <p:cNvSpPr>
            <a:spLocks noChangeArrowheads="1"/>
          </p:cNvSpPr>
          <p:nvPr/>
        </p:nvSpPr>
        <p:spPr bwMode="auto">
          <a:xfrm>
            <a:off x="250825" y="2781300"/>
            <a:ext cx="8893175" cy="366713"/>
          </a:xfrm>
          <a:prstGeom prst="rect">
            <a:avLst/>
          </a:prstGeom>
          <a:noFill/>
          <a:ln w="9525">
            <a:noFill/>
            <a:miter lim="800000"/>
            <a:headEnd/>
            <a:tailEnd/>
          </a:ln>
          <a:effectLst/>
        </p:spPr>
        <p:txBody>
          <a:bodyPr>
            <a:spAutoFit/>
          </a:bodyPr>
          <a:lstStyle/>
          <a:p>
            <a:endParaRPr lang="ru-RU" i="1"/>
          </a:p>
        </p:txBody>
      </p:sp>
      <p:sp>
        <p:nvSpPr>
          <p:cNvPr id="3076" name="Rectangle 4"/>
          <p:cNvSpPr>
            <a:spLocks noChangeArrowheads="1"/>
          </p:cNvSpPr>
          <p:nvPr/>
        </p:nvSpPr>
        <p:spPr bwMode="auto">
          <a:xfrm>
            <a:off x="0" y="2132856"/>
            <a:ext cx="9144000" cy="5324535"/>
          </a:xfrm>
          <a:prstGeom prst="rect">
            <a:avLst/>
          </a:prstGeom>
          <a:noFill/>
          <a:ln w="9525">
            <a:noFill/>
            <a:miter lim="800000"/>
            <a:headEnd/>
            <a:tailEnd/>
          </a:ln>
          <a:effectLst/>
        </p:spPr>
        <p:txBody>
          <a:bodyPr anchor="ctr">
            <a:spAutoFit/>
          </a:bodyPr>
          <a:lstStyle/>
          <a:p>
            <a:pPr algn="just" eaLnBrk="0" hangingPunct="0"/>
            <a:endParaRPr lang="en-US" sz="1600" b="1" dirty="0"/>
          </a:p>
          <a:p>
            <a:pPr algn="just" eaLnBrk="0" hangingPunct="0"/>
            <a:r>
              <a:rPr lang="en-US" sz="1600" b="1" dirty="0">
                <a:solidFill>
                  <a:srgbClr val="9900FF"/>
                </a:solidFill>
              </a:rPr>
              <a:t> II</a:t>
            </a:r>
            <a:r>
              <a:rPr lang="ru-RU" sz="1600" b="1" dirty="0">
                <a:solidFill>
                  <a:srgbClr val="9900FF"/>
                </a:solidFill>
              </a:rPr>
              <a:t>. </a:t>
            </a:r>
            <a:r>
              <a:rPr lang="en-US" sz="1600" b="1" dirty="0">
                <a:solidFill>
                  <a:srgbClr val="9900FF"/>
                </a:solidFill>
              </a:rPr>
              <a:t>     </a:t>
            </a:r>
            <a:r>
              <a:rPr lang="ru-RU" sz="1600" b="1" dirty="0">
                <a:solidFill>
                  <a:srgbClr val="9900FF"/>
                </a:solidFill>
              </a:rPr>
              <a:t>Обоснование частотного диапазона акустико-эмиссионного мониторинга</a:t>
            </a:r>
            <a:r>
              <a:rPr lang="ru-RU" sz="1600" i="1" dirty="0" smtClean="0">
                <a:solidFill>
                  <a:srgbClr val="9900FF"/>
                </a:solidFill>
              </a:rPr>
              <a:t>;</a:t>
            </a:r>
          </a:p>
          <a:p>
            <a:pPr algn="just" eaLnBrk="0" hangingPunct="0"/>
            <a:endParaRPr lang="en-US" sz="1600" i="1" dirty="0">
              <a:solidFill>
                <a:srgbClr val="9900FF"/>
              </a:solidFill>
            </a:endParaRPr>
          </a:p>
          <a:p>
            <a:pPr algn="just" eaLnBrk="0" hangingPunct="0"/>
            <a:r>
              <a:rPr lang="en-US" sz="1600" b="1" dirty="0">
                <a:solidFill>
                  <a:srgbClr val="9900FF"/>
                </a:solidFill>
              </a:rPr>
              <a:t> III</a:t>
            </a:r>
            <a:r>
              <a:rPr lang="ru-RU" sz="1600" b="1" dirty="0">
                <a:solidFill>
                  <a:srgbClr val="9900FF"/>
                </a:solidFill>
              </a:rPr>
              <a:t>. </a:t>
            </a:r>
            <a:r>
              <a:rPr lang="en-US" sz="1600" b="1" dirty="0">
                <a:solidFill>
                  <a:srgbClr val="9900FF"/>
                </a:solidFill>
              </a:rPr>
              <a:t>    </a:t>
            </a:r>
            <a:r>
              <a:rPr lang="ru-RU" sz="1600" b="1" dirty="0">
                <a:solidFill>
                  <a:srgbClr val="9900FF"/>
                </a:solidFill>
              </a:rPr>
              <a:t>Обоснование выбора аппаратуры для регистрации акустических сигналов</a:t>
            </a:r>
            <a:r>
              <a:rPr lang="ru-RU" sz="1600" b="1" dirty="0" smtClean="0">
                <a:solidFill>
                  <a:srgbClr val="9900FF"/>
                </a:solidFill>
              </a:rPr>
              <a:t>.</a:t>
            </a:r>
          </a:p>
          <a:p>
            <a:pPr algn="just" eaLnBrk="0" hangingPunct="0"/>
            <a:endParaRPr lang="en-US" sz="1600" i="1" dirty="0">
              <a:solidFill>
                <a:srgbClr val="9900FF"/>
              </a:solidFill>
            </a:endParaRPr>
          </a:p>
          <a:p>
            <a:pPr algn="just" eaLnBrk="0" hangingPunct="0"/>
            <a:r>
              <a:rPr lang="en-US" sz="1600" b="1" dirty="0">
                <a:solidFill>
                  <a:srgbClr val="9900FF"/>
                </a:solidFill>
              </a:rPr>
              <a:t> IV</a:t>
            </a:r>
            <a:r>
              <a:rPr lang="ru-RU" sz="1600" b="1" dirty="0">
                <a:solidFill>
                  <a:srgbClr val="9900FF"/>
                </a:solidFill>
              </a:rPr>
              <a:t>. </a:t>
            </a:r>
            <a:r>
              <a:rPr lang="en-US" sz="1600" b="1" dirty="0">
                <a:solidFill>
                  <a:srgbClr val="9900FF"/>
                </a:solidFill>
              </a:rPr>
              <a:t>  </a:t>
            </a:r>
            <a:r>
              <a:rPr lang="ru-RU" sz="1600" b="1" dirty="0" smtClean="0">
                <a:solidFill>
                  <a:srgbClr val="9900FF"/>
                </a:solidFill>
              </a:rPr>
              <a:t> </a:t>
            </a:r>
            <a:r>
              <a:rPr lang="en-US" sz="1600" b="1" dirty="0" smtClean="0">
                <a:solidFill>
                  <a:srgbClr val="9900FF"/>
                </a:solidFill>
              </a:rPr>
              <a:t> </a:t>
            </a:r>
            <a:r>
              <a:rPr lang="ru-RU" sz="1600" b="1" dirty="0">
                <a:solidFill>
                  <a:srgbClr val="9900FF"/>
                </a:solidFill>
              </a:rPr>
              <a:t>Обоснование выбора датчиков акустической эмиссии (</a:t>
            </a:r>
            <a:r>
              <a:rPr lang="ru-RU" sz="1600" b="1" dirty="0" err="1">
                <a:solidFill>
                  <a:srgbClr val="9900FF"/>
                </a:solidFill>
              </a:rPr>
              <a:t>ДАЭ</a:t>
            </a:r>
            <a:r>
              <a:rPr lang="ru-RU" sz="1600" b="1" dirty="0">
                <a:solidFill>
                  <a:srgbClr val="9900FF"/>
                </a:solidFill>
              </a:rPr>
              <a:t>) для использования в </a:t>
            </a:r>
            <a:endParaRPr lang="en-US" sz="1600" b="1" dirty="0">
              <a:solidFill>
                <a:srgbClr val="9900FF"/>
              </a:solidFill>
            </a:endParaRPr>
          </a:p>
          <a:p>
            <a:pPr algn="just" eaLnBrk="0" hangingPunct="0"/>
            <a:r>
              <a:rPr lang="en-US" sz="1600" b="1" dirty="0">
                <a:solidFill>
                  <a:srgbClr val="9900FF"/>
                </a:solidFill>
              </a:rPr>
              <a:t>          </a:t>
            </a:r>
            <a:r>
              <a:rPr lang="ru-RU" sz="1600" b="1" dirty="0">
                <a:solidFill>
                  <a:srgbClr val="9900FF"/>
                </a:solidFill>
              </a:rPr>
              <a:t>скважинах </a:t>
            </a:r>
            <a:r>
              <a:rPr lang="ru-RU" sz="1600" b="1" dirty="0" err="1">
                <a:solidFill>
                  <a:srgbClr val="9900FF"/>
                </a:solidFill>
              </a:rPr>
              <a:t>Ø76</a:t>
            </a:r>
            <a:r>
              <a:rPr lang="ru-RU" sz="1600" b="1" dirty="0">
                <a:solidFill>
                  <a:srgbClr val="9900FF"/>
                </a:solidFill>
              </a:rPr>
              <a:t> мм</a:t>
            </a:r>
            <a:r>
              <a:rPr lang="en-US" sz="1600" b="1" dirty="0" smtClean="0">
                <a:solidFill>
                  <a:srgbClr val="9900FF"/>
                </a:solidFill>
              </a:rPr>
              <a:t>.</a:t>
            </a:r>
            <a:endParaRPr lang="ru-RU" sz="1600" b="1" dirty="0" smtClean="0">
              <a:solidFill>
                <a:srgbClr val="9900FF"/>
              </a:solidFill>
            </a:endParaRPr>
          </a:p>
          <a:p>
            <a:pPr algn="just" eaLnBrk="0" hangingPunct="0"/>
            <a:endParaRPr lang="en-US" sz="1600" b="1" dirty="0">
              <a:solidFill>
                <a:srgbClr val="9900FF"/>
              </a:solidFill>
            </a:endParaRPr>
          </a:p>
          <a:p>
            <a:pPr algn="just" eaLnBrk="0" hangingPunct="0"/>
            <a:r>
              <a:rPr lang="en-US" sz="1600" b="1" dirty="0">
                <a:solidFill>
                  <a:srgbClr val="9900FF"/>
                </a:solidFill>
              </a:rPr>
              <a:t> V</a:t>
            </a:r>
            <a:r>
              <a:rPr lang="ru-RU" sz="1600" b="1" dirty="0">
                <a:solidFill>
                  <a:srgbClr val="9900FF"/>
                </a:solidFill>
              </a:rPr>
              <a:t>. </a:t>
            </a:r>
            <a:r>
              <a:rPr lang="en-US" sz="1600" b="1" dirty="0">
                <a:solidFill>
                  <a:srgbClr val="9900FF"/>
                </a:solidFill>
              </a:rPr>
              <a:t>   </a:t>
            </a:r>
            <a:r>
              <a:rPr lang="ru-RU" sz="1600" b="1" dirty="0" smtClean="0">
                <a:solidFill>
                  <a:srgbClr val="9900FF"/>
                </a:solidFill>
              </a:rPr>
              <a:t> </a:t>
            </a:r>
            <a:r>
              <a:rPr lang="en-US" sz="1600" b="1" dirty="0" smtClean="0">
                <a:solidFill>
                  <a:srgbClr val="9900FF"/>
                </a:solidFill>
              </a:rPr>
              <a:t> </a:t>
            </a:r>
            <a:r>
              <a:rPr lang="ru-RU" sz="1600" b="1" dirty="0">
                <a:solidFill>
                  <a:srgbClr val="9900FF"/>
                </a:solidFill>
              </a:rPr>
              <a:t>Способ раскрепления </a:t>
            </a:r>
            <a:r>
              <a:rPr lang="ru-RU" sz="1600" b="1" dirty="0" err="1">
                <a:solidFill>
                  <a:srgbClr val="9900FF"/>
                </a:solidFill>
              </a:rPr>
              <a:t>ДАЭ</a:t>
            </a:r>
            <a:r>
              <a:rPr lang="ru-RU" sz="1600" b="1" dirty="0">
                <a:solidFill>
                  <a:srgbClr val="9900FF"/>
                </a:solidFill>
              </a:rPr>
              <a:t> в скважинах </a:t>
            </a:r>
            <a:r>
              <a:rPr lang="ru-RU" sz="1600" b="1" dirty="0" err="1">
                <a:solidFill>
                  <a:srgbClr val="9900FF"/>
                </a:solidFill>
              </a:rPr>
              <a:t>Ø76</a:t>
            </a:r>
            <a:r>
              <a:rPr lang="en-US" sz="1600" b="1" dirty="0">
                <a:solidFill>
                  <a:srgbClr val="9900FF"/>
                </a:solidFill>
              </a:rPr>
              <a:t> </a:t>
            </a:r>
            <a:r>
              <a:rPr lang="ru-RU" sz="1600" b="1" dirty="0">
                <a:solidFill>
                  <a:srgbClr val="9900FF"/>
                </a:solidFill>
              </a:rPr>
              <a:t>мм</a:t>
            </a:r>
            <a:r>
              <a:rPr lang="en-US" sz="1600" b="1" dirty="0" smtClean="0">
                <a:solidFill>
                  <a:srgbClr val="9900FF"/>
                </a:solidFill>
              </a:rPr>
              <a:t>.</a:t>
            </a:r>
            <a:endParaRPr lang="ru-RU" sz="1600" b="1" dirty="0" smtClean="0">
              <a:solidFill>
                <a:srgbClr val="9900FF"/>
              </a:solidFill>
            </a:endParaRPr>
          </a:p>
          <a:p>
            <a:pPr algn="just" eaLnBrk="0" hangingPunct="0"/>
            <a:endParaRPr lang="en-US" sz="1600" b="1" dirty="0">
              <a:solidFill>
                <a:srgbClr val="9900FF"/>
              </a:solidFill>
            </a:endParaRPr>
          </a:p>
          <a:p>
            <a:pPr algn="just" eaLnBrk="0" hangingPunct="0"/>
            <a:r>
              <a:rPr lang="en-US" sz="1600" b="1" dirty="0">
                <a:solidFill>
                  <a:srgbClr val="9900FF"/>
                </a:solidFill>
              </a:rPr>
              <a:t> VI</a:t>
            </a:r>
            <a:r>
              <a:rPr lang="ru-RU" sz="1600" b="1" dirty="0">
                <a:solidFill>
                  <a:srgbClr val="9900FF"/>
                </a:solidFill>
              </a:rPr>
              <a:t>. </a:t>
            </a:r>
            <a:r>
              <a:rPr lang="en-US" sz="1600" b="1" dirty="0">
                <a:solidFill>
                  <a:srgbClr val="9900FF"/>
                </a:solidFill>
              </a:rPr>
              <a:t>   </a:t>
            </a:r>
            <a:r>
              <a:rPr lang="ru-RU" sz="1600" b="1" dirty="0" smtClean="0">
                <a:solidFill>
                  <a:srgbClr val="9900FF"/>
                </a:solidFill>
              </a:rPr>
              <a:t> Методика </a:t>
            </a:r>
            <a:r>
              <a:rPr lang="ru-RU" sz="1600" b="1" dirty="0">
                <a:solidFill>
                  <a:srgbClr val="9900FF"/>
                </a:solidFill>
              </a:rPr>
              <a:t>регистрации </a:t>
            </a:r>
            <a:r>
              <a:rPr lang="ru-RU" sz="1600" b="1" dirty="0" err="1">
                <a:solidFill>
                  <a:srgbClr val="9900FF"/>
                </a:solidFill>
              </a:rPr>
              <a:t>АЭ</a:t>
            </a:r>
            <a:r>
              <a:rPr lang="en-US" sz="1600" b="1" dirty="0" smtClean="0">
                <a:solidFill>
                  <a:srgbClr val="9900FF"/>
                </a:solidFill>
              </a:rPr>
              <a:t>.</a:t>
            </a:r>
            <a:endParaRPr lang="ru-RU" sz="1600" b="1" dirty="0" smtClean="0">
              <a:solidFill>
                <a:srgbClr val="9900FF"/>
              </a:solidFill>
            </a:endParaRPr>
          </a:p>
          <a:p>
            <a:pPr algn="just" eaLnBrk="0" hangingPunct="0"/>
            <a:endParaRPr lang="en-US" sz="1600" b="1" dirty="0">
              <a:solidFill>
                <a:srgbClr val="9900FF"/>
              </a:solidFill>
            </a:endParaRPr>
          </a:p>
          <a:p>
            <a:pPr algn="just" eaLnBrk="0" hangingPunct="0"/>
            <a:r>
              <a:rPr lang="en-US" sz="1600" b="1" dirty="0">
                <a:solidFill>
                  <a:srgbClr val="9900FF"/>
                </a:solidFill>
              </a:rPr>
              <a:t> VII</a:t>
            </a:r>
            <a:r>
              <a:rPr lang="en-US" sz="1600" b="1" dirty="0" smtClean="0">
                <a:solidFill>
                  <a:srgbClr val="9900FF"/>
                </a:solidFill>
              </a:rPr>
              <a:t>.</a:t>
            </a:r>
            <a:r>
              <a:rPr lang="ru-RU" sz="1600" b="1" dirty="0" smtClean="0">
                <a:solidFill>
                  <a:srgbClr val="9900FF"/>
                </a:solidFill>
              </a:rPr>
              <a:t>    </a:t>
            </a:r>
            <a:r>
              <a:rPr lang="ru-RU" sz="1600" b="1" dirty="0">
                <a:solidFill>
                  <a:srgbClr val="9900FF"/>
                </a:solidFill>
              </a:rPr>
              <a:t>Методика обработки и анализа данных акустико-эмиссионного мониторинга, </a:t>
            </a:r>
            <a:r>
              <a:rPr lang="en-US" sz="1600" b="1" dirty="0">
                <a:solidFill>
                  <a:srgbClr val="9900FF"/>
                </a:solidFill>
              </a:rPr>
              <a:t> </a:t>
            </a:r>
          </a:p>
          <a:p>
            <a:pPr algn="just" eaLnBrk="0" hangingPunct="0"/>
            <a:r>
              <a:rPr lang="en-US" sz="1600" b="1" dirty="0">
                <a:solidFill>
                  <a:srgbClr val="9900FF"/>
                </a:solidFill>
              </a:rPr>
              <a:t>      </a:t>
            </a:r>
            <a:r>
              <a:rPr lang="ru-RU" sz="1600" b="1" dirty="0" smtClean="0">
                <a:solidFill>
                  <a:srgbClr val="9900FF"/>
                </a:solidFill>
              </a:rPr>
              <a:t>  </a:t>
            </a:r>
            <a:r>
              <a:rPr lang="en-US" sz="1600" b="1" dirty="0" smtClean="0">
                <a:solidFill>
                  <a:srgbClr val="9900FF"/>
                </a:solidFill>
              </a:rPr>
              <a:t> </a:t>
            </a:r>
            <a:r>
              <a:rPr lang="ru-RU" sz="1600" b="1" dirty="0" smtClean="0">
                <a:solidFill>
                  <a:srgbClr val="9900FF"/>
                </a:solidFill>
              </a:rPr>
              <a:t>  полученных </a:t>
            </a:r>
            <a:r>
              <a:rPr lang="ru-RU" sz="1600" b="1" dirty="0">
                <a:solidFill>
                  <a:srgbClr val="9900FF"/>
                </a:solidFill>
              </a:rPr>
              <a:t>как действующей в горной выработке системой контроля, так и </a:t>
            </a:r>
            <a:r>
              <a:rPr lang="ru-RU" sz="1600" b="1" dirty="0" smtClean="0">
                <a:solidFill>
                  <a:srgbClr val="9900FF"/>
                </a:solidFill>
              </a:rPr>
              <a:t>    </a:t>
            </a:r>
          </a:p>
          <a:p>
            <a:pPr algn="just" eaLnBrk="0" hangingPunct="0"/>
            <a:r>
              <a:rPr lang="ru-RU" sz="1600" b="1" dirty="0" smtClean="0">
                <a:solidFill>
                  <a:srgbClr val="9900FF"/>
                </a:solidFill>
              </a:rPr>
              <a:t>          вновь </a:t>
            </a:r>
            <a:r>
              <a:rPr lang="en-US" sz="1600" b="1" dirty="0" smtClean="0">
                <a:solidFill>
                  <a:srgbClr val="9900FF"/>
                </a:solidFill>
              </a:rPr>
              <a:t> </a:t>
            </a:r>
            <a:r>
              <a:rPr lang="ru-RU" sz="1600" b="1" dirty="0">
                <a:solidFill>
                  <a:srgbClr val="9900FF"/>
                </a:solidFill>
              </a:rPr>
              <a:t>разработанной</a:t>
            </a:r>
            <a:r>
              <a:rPr lang="ru-RU" sz="1600" b="1" dirty="0" smtClean="0">
                <a:solidFill>
                  <a:srgbClr val="9900FF"/>
                </a:solidFill>
              </a:rPr>
              <a:t>.</a:t>
            </a:r>
          </a:p>
          <a:p>
            <a:pPr algn="just" eaLnBrk="0" hangingPunct="0"/>
            <a:endParaRPr lang="en-US" sz="1600" b="1" dirty="0">
              <a:solidFill>
                <a:srgbClr val="9900FF"/>
              </a:solidFill>
            </a:endParaRPr>
          </a:p>
          <a:p>
            <a:pPr algn="just" eaLnBrk="0" hangingPunct="0"/>
            <a:r>
              <a:rPr lang="en-US" sz="1600" b="1" dirty="0">
                <a:solidFill>
                  <a:srgbClr val="9900FF"/>
                </a:solidFill>
              </a:rPr>
              <a:t> </a:t>
            </a:r>
            <a:r>
              <a:rPr lang="ru-RU" sz="1600" b="1" dirty="0" err="1">
                <a:solidFill>
                  <a:srgbClr val="9900FF"/>
                </a:solidFill>
              </a:rPr>
              <a:t>VIII</a:t>
            </a:r>
            <a:r>
              <a:rPr lang="ru-RU" sz="1600" b="1" dirty="0">
                <a:solidFill>
                  <a:srgbClr val="9900FF"/>
                </a:solidFill>
              </a:rPr>
              <a:t>. Критерии оценки состояния объектов контроля</a:t>
            </a:r>
            <a:r>
              <a:rPr lang="ru-RU" sz="1600" dirty="0">
                <a:solidFill>
                  <a:srgbClr val="9900FF"/>
                </a:solidFill>
              </a:rPr>
              <a:t>.</a:t>
            </a:r>
            <a:endParaRPr lang="ru-RU" sz="1600" b="1" dirty="0">
              <a:solidFill>
                <a:srgbClr val="9900FF"/>
              </a:solidFill>
            </a:endParaRPr>
          </a:p>
          <a:p>
            <a:pPr algn="just" eaLnBrk="0" hangingPunct="0"/>
            <a:endParaRPr lang="ru-RU" sz="1600" dirty="0">
              <a:solidFill>
                <a:srgbClr val="9900FF"/>
              </a:solidFill>
            </a:endParaRPr>
          </a:p>
          <a:p>
            <a:pPr algn="ctr"/>
            <a:endParaRPr lang="ru-RU" sz="1600" dirty="0">
              <a:solidFill>
                <a:srgbClr val="9900FF"/>
              </a:solidFill>
            </a:endParaRPr>
          </a:p>
          <a:p>
            <a:pPr algn="just" eaLnBrk="0" hangingPunct="0"/>
            <a:endParaRPr lang="ru-RU" dirty="0"/>
          </a:p>
          <a:p>
            <a:pPr algn="just" eaLnBrk="0" hangingPunct="0"/>
            <a:endParaRPr lang="ru-RU"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a:xfrm>
            <a:off x="467544" y="0"/>
            <a:ext cx="8229600" cy="490537"/>
          </a:xfrm>
        </p:spPr>
        <p:txBody>
          <a:bodyPr/>
          <a:lstStyle/>
          <a:p>
            <a:r>
              <a:rPr lang="ru-RU" sz="1800" dirty="0"/>
              <a:t>Автоматическая обработка потока сигналов акустической эмиссии.</a:t>
            </a:r>
          </a:p>
        </p:txBody>
      </p:sp>
      <p:pic>
        <p:nvPicPr>
          <p:cNvPr id="68611" name="Picture 3" descr="soft_scheme__"/>
          <p:cNvPicPr>
            <a:picLocks noGrp="1" noChangeAspect="1" noChangeArrowheads="1"/>
          </p:cNvPicPr>
          <p:nvPr>
            <p:ph idx="1"/>
          </p:nvPr>
        </p:nvPicPr>
        <p:blipFill>
          <a:blip r:embed="rId2" cstate="print"/>
          <a:srcRect/>
          <a:stretch>
            <a:fillRect/>
          </a:stretch>
        </p:blipFill>
        <p:spPr>
          <a:xfrm>
            <a:off x="179512" y="476672"/>
            <a:ext cx="8964488" cy="6200353"/>
          </a:xfrm>
          <a:noFill/>
          <a:ln/>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p:cNvSpPr>
            <a:spLocks noGrp="1" noChangeArrowheads="1"/>
          </p:cNvSpPr>
          <p:nvPr>
            <p:ph type="sldNum" sz="quarter" idx="12"/>
          </p:nvPr>
        </p:nvSpPr>
        <p:spPr>
          <a:ln/>
        </p:spPr>
        <p:txBody>
          <a:bodyPr/>
          <a:lstStyle/>
          <a:p>
            <a:pPr>
              <a:defRPr/>
            </a:pPr>
            <a:fld id="{986505BD-C8A4-4E01-8A06-7B2DA4870378}" type="slidenum">
              <a:rPr lang="ru-RU"/>
              <a:pPr>
                <a:defRPr/>
              </a:pPr>
              <a:t>31</a:t>
            </a:fld>
            <a:endParaRPr lang="ru-RU"/>
          </a:p>
        </p:txBody>
      </p:sp>
      <p:sp>
        <p:nvSpPr>
          <p:cNvPr id="32770" name="Rectangle 4"/>
          <p:cNvSpPr>
            <a:spLocks noChangeArrowheads="1"/>
          </p:cNvSpPr>
          <p:nvPr/>
        </p:nvSpPr>
        <p:spPr bwMode="auto">
          <a:xfrm>
            <a:off x="395288" y="2708275"/>
            <a:ext cx="8459787" cy="4003675"/>
          </a:xfrm>
          <a:prstGeom prst="rect">
            <a:avLst/>
          </a:prstGeom>
          <a:noFill/>
          <a:ln w="9525">
            <a:noFill/>
            <a:miter lim="800000"/>
            <a:headEnd/>
            <a:tailEnd/>
          </a:ln>
        </p:spPr>
        <p:txBody>
          <a:bodyPr anchor="ctr">
            <a:spAutoFit/>
          </a:bodyPr>
          <a:lstStyle/>
          <a:p>
            <a:pPr algn="ctr"/>
            <a:r>
              <a:rPr lang="ru-RU" sz="1600"/>
              <a:t>Прграмма </a:t>
            </a:r>
            <a:r>
              <a:rPr lang="en-US" sz="1600" b="1"/>
              <a:t>AEFilter</a:t>
            </a:r>
            <a:r>
              <a:rPr lang="ru-RU" sz="1600"/>
              <a:t> предназначена для следующих преобразований исходного файла АЭ данных </a:t>
            </a:r>
            <a:r>
              <a:rPr lang="en-US" sz="1600" b="1"/>
              <a:t>aem</a:t>
            </a:r>
            <a:r>
              <a:rPr lang="ru-RU" sz="1600" b="1"/>
              <a:t>##_##_###01_</a:t>
            </a:r>
            <a:r>
              <a:rPr lang="en-US" sz="1600" b="1"/>
              <a:t>AE</a:t>
            </a:r>
            <a:r>
              <a:rPr lang="ru-RU" sz="1600" b="1"/>
              <a:t>.</a:t>
            </a:r>
            <a:r>
              <a:rPr lang="en-US" sz="1600" b="1"/>
              <a:t>txt</a:t>
            </a:r>
            <a:r>
              <a:rPr lang="ru-RU" sz="1600"/>
              <a:t>, например, </a:t>
            </a:r>
            <a:r>
              <a:rPr lang="en-US" sz="1600" b="1"/>
              <a:t>aem</a:t>
            </a:r>
            <a:r>
              <a:rPr lang="ru-RU" sz="1600" b="1"/>
              <a:t>04_06_16#01_</a:t>
            </a:r>
            <a:r>
              <a:rPr lang="en-US" sz="1600" b="1"/>
              <a:t>AE</a:t>
            </a:r>
            <a:r>
              <a:rPr lang="ru-RU" sz="1600" b="1"/>
              <a:t>.</a:t>
            </a:r>
            <a:r>
              <a:rPr lang="en-US" sz="1600" b="1"/>
              <a:t>txt</a:t>
            </a:r>
            <a:r>
              <a:rPr lang="ru-RU" sz="1600"/>
              <a:t>:</a:t>
            </a:r>
          </a:p>
          <a:p>
            <a:r>
              <a:rPr lang="ru-RU" sz="1600"/>
              <a:t>Выделения записей соответствующих одному заданному номеру канала регистрации;</a:t>
            </a:r>
          </a:p>
          <a:p>
            <a:r>
              <a:rPr lang="ru-RU" sz="1600"/>
              <a:t>Удалению параметров, избыточных для работы программы </a:t>
            </a:r>
            <a:r>
              <a:rPr lang="en-US" sz="1600" b="1"/>
              <a:t>SEISPRED</a:t>
            </a:r>
            <a:r>
              <a:rPr lang="ru-RU" sz="1600"/>
              <a:t>;</a:t>
            </a:r>
          </a:p>
          <a:p>
            <a:r>
              <a:rPr lang="ru-RU" sz="1600"/>
              <a:t>Фильтрации записей по выбранным параметрам амплитуды (</a:t>
            </a:r>
            <a:r>
              <a:rPr lang="en-US" sz="1600"/>
              <a:t>A</a:t>
            </a:r>
            <a:r>
              <a:rPr lang="ru-RU" sz="1600"/>
              <a:t>) и длительности (</a:t>
            </a:r>
            <a:r>
              <a:rPr lang="en-US" sz="1600"/>
              <a:t>D</a:t>
            </a:r>
            <a:r>
              <a:rPr lang="ru-RU" sz="1600"/>
              <a:t>) АЭ сигнала;</a:t>
            </a:r>
          </a:p>
          <a:p>
            <a:r>
              <a:rPr lang="ru-RU" sz="1600"/>
              <a:t>Автоматических проверки и упорядычевания записей по времени регистрации АЭ сигналов (хронологизации), нарушение которой происходит в результате алгоритма опроса каналов. Данная процедура необходима для последующей корректной работы программы </a:t>
            </a:r>
            <a:r>
              <a:rPr lang="en-US" sz="1600" b="1"/>
              <a:t>SEISPRED</a:t>
            </a:r>
            <a:r>
              <a:rPr lang="en-US" sz="1600"/>
              <a:t>.</a:t>
            </a:r>
            <a:endParaRPr lang="ru-RU" sz="1600"/>
          </a:p>
          <a:p>
            <a:r>
              <a:rPr lang="ru-RU" sz="1600"/>
              <a:t>В результате выполнения программы формируется файл с именем, содержащим информацию об исходном файле и номере выбранного канала, например, </a:t>
            </a:r>
            <a:r>
              <a:rPr lang="en-US" sz="1600" b="1"/>
              <a:t>aem</a:t>
            </a:r>
            <a:r>
              <a:rPr lang="ru-RU" sz="1600" b="1"/>
              <a:t>04_06_16#01_</a:t>
            </a:r>
            <a:r>
              <a:rPr lang="en-US" sz="1600" b="1"/>
              <a:t>ch</a:t>
            </a:r>
            <a:r>
              <a:rPr lang="ru-RU" sz="1600" b="1"/>
              <a:t>4_05.</a:t>
            </a:r>
            <a:r>
              <a:rPr lang="en-US" sz="1600" b="1"/>
              <a:t>dat</a:t>
            </a:r>
            <a:r>
              <a:rPr lang="ru-RU" sz="1600"/>
              <a:t>. Выходной файл содержит в хронологической последовательности записи выбранного канала, удовлетворяющих заданным параметрам фильтрации. </a:t>
            </a:r>
          </a:p>
          <a:p>
            <a:r>
              <a:rPr lang="ru-RU" sz="1600"/>
              <a:t>Запуск программы – выбором исполняющего файла </a:t>
            </a:r>
            <a:r>
              <a:rPr lang="en-US" sz="1600" b="1"/>
              <a:t>AEFilter</a:t>
            </a:r>
            <a:r>
              <a:rPr lang="ru-RU" sz="1600" b="1"/>
              <a:t>.</a:t>
            </a:r>
            <a:r>
              <a:rPr lang="en-US" sz="1600" b="1"/>
              <a:t>exe</a:t>
            </a:r>
            <a:r>
              <a:rPr lang="ru-RU" sz="1600" b="1"/>
              <a:t>.</a:t>
            </a:r>
          </a:p>
        </p:txBody>
      </p:sp>
      <p:pic>
        <p:nvPicPr>
          <p:cNvPr id="32771" name="Picture 5"/>
          <p:cNvPicPr>
            <a:picLocks noChangeAspect="1" noChangeArrowheads="1"/>
          </p:cNvPicPr>
          <p:nvPr/>
        </p:nvPicPr>
        <p:blipFill>
          <a:blip r:embed="rId2" cstate="print"/>
          <a:srcRect/>
          <a:stretch>
            <a:fillRect/>
          </a:stretch>
        </p:blipFill>
        <p:spPr bwMode="auto">
          <a:xfrm>
            <a:off x="468313" y="549275"/>
            <a:ext cx="3671887" cy="2079625"/>
          </a:xfrm>
          <a:prstGeom prst="rect">
            <a:avLst/>
          </a:prstGeom>
          <a:noFill/>
          <a:ln w="9525">
            <a:noFill/>
            <a:miter lim="800000"/>
            <a:headEnd/>
            <a:tailEnd/>
          </a:ln>
        </p:spPr>
      </p:pic>
      <p:pic>
        <p:nvPicPr>
          <p:cNvPr id="32772" name="Picture 6"/>
          <p:cNvPicPr>
            <a:picLocks noChangeAspect="1" noChangeArrowheads="1"/>
          </p:cNvPicPr>
          <p:nvPr/>
        </p:nvPicPr>
        <p:blipFill>
          <a:blip r:embed="rId3" cstate="print"/>
          <a:srcRect/>
          <a:stretch>
            <a:fillRect/>
          </a:stretch>
        </p:blipFill>
        <p:spPr bwMode="auto">
          <a:xfrm>
            <a:off x="4572000" y="549275"/>
            <a:ext cx="3671888" cy="2079625"/>
          </a:xfrm>
          <a:prstGeom prst="rect">
            <a:avLst/>
          </a:prstGeom>
          <a:noFill/>
          <a:ln w="9525">
            <a:noFill/>
            <a:miter lim="800000"/>
            <a:headEnd/>
            <a:tailEnd/>
          </a:ln>
        </p:spPr>
      </p:pic>
      <p:sp>
        <p:nvSpPr>
          <p:cNvPr id="32773" name="Rectangle 7"/>
          <p:cNvSpPr>
            <a:spLocks noChangeArrowheads="1"/>
          </p:cNvSpPr>
          <p:nvPr/>
        </p:nvSpPr>
        <p:spPr bwMode="auto">
          <a:xfrm>
            <a:off x="2484438" y="188913"/>
            <a:ext cx="4292600" cy="366712"/>
          </a:xfrm>
          <a:prstGeom prst="rect">
            <a:avLst/>
          </a:prstGeom>
          <a:noFill/>
          <a:ln w="9525">
            <a:noFill/>
            <a:miter lim="800000"/>
            <a:headEnd/>
            <a:tailEnd/>
          </a:ln>
        </p:spPr>
        <p:txBody>
          <a:bodyPr wrap="none">
            <a:spAutoFit/>
          </a:bodyPr>
          <a:lstStyle/>
          <a:p>
            <a:r>
              <a:rPr lang="ru-RU" b="1">
                <a:solidFill>
                  <a:srgbClr val="FF0066"/>
                </a:solidFill>
              </a:rPr>
              <a:t>Использования программы </a:t>
            </a:r>
            <a:r>
              <a:rPr lang="en-US" b="1">
                <a:solidFill>
                  <a:srgbClr val="FF0066"/>
                </a:solidFill>
              </a:rPr>
              <a:t>AEFilter</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6"/>
          <p:cNvSpPr>
            <a:spLocks noGrp="1" noChangeArrowheads="1"/>
          </p:cNvSpPr>
          <p:nvPr>
            <p:ph type="sldNum" sz="quarter" idx="12"/>
          </p:nvPr>
        </p:nvSpPr>
        <p:spPr>
          <a:ln/>
        </p:spPr>
        <p:txBody>
          <a:bodyPr/>
          <a:lstStyle/>
          <a:p>
            <a:pPr>
              <a:defRPr/>
            </a:pPr>
            <a:fld id="{B6A1D522-82E0-45A8-8E75-98A6365C5D52}" type="slidenum">
              <a:rPr lang="ru-RU"/>
              <a:pPr>
                <a:defRPr/>
              </a:pPr>
              <a:t>32</a:t>
            </a:fld>
            <a:endParaRPr lang="ru-RU"/>
          </a:p>
        </p:txBody>
      </p:sp>
      <p:sp>
        <p:nvSpPr>
          <p:cNvPr id="33794" name="Rectangle 3"/>
          <p:cNvSpPr>
            <a:spLocks noGrp="1" noChangeArrowheads="1"/>
          </p:cNvSpPr>
          <p:nvPr>
            <p:ph type="body" idx="4294967295"/>
          </p:nvPr>
        </p:nvSpPr>
        <p:spPr>
          <a:xfrm>
            <a:off x="0" y="0"/>
            <a:ext cx="9144000" cy="7859713"/>
          </a:xfrm>
        </p:spPr>
        <p:txBody>
          <a:bodyPr/>
          <a:lstStyle/>
          <a:p>
            <a:pPr algn="ctr" eaLnBrk="1" hangingPunct="1">
              <a:buFontTx/>
              <a:buNone/>
            </a:pPr>
            <a:r>
              <a:rPr lang="ru-RU" altLang="ru-RU" sz="1800" b="1" smtClean="0">
                <a:solidFill>
                  <a:srgbClr val="FF0066"/>
                </a:solidFill>
                <a:latin typeface="Times New Roman" pitchFamily="18" charset="0"/>
                <a:cs typeface="Times New Roman" pitchFamily="18" charset="0"/>
              </a:rPr>
              <a:t>Фильтрации сигналов шума и совершенствования приемного тракта регистрирующей аппаратуры</a:t>
            </a:r>
            <a:r>
              <a:rPr lang="en-US" altLang="ru-RU" sz="1800" b="1" smtClean="0">
                <a:solidFill>
                  <a:srgbClr val="FF0066"/>
                </a:solidFill>
                <a:latin typeface="Times New Roman" pitchFamily="18" charset="0"/>
                <a:cs typeface="Times New Roman" pitchFamily="18" charset="0"/>
              </a:rPr>
              <a:t>:</a:t>
            </a:r>
            <a:endParaRPr lang="ru-RU" altLang="ru-RU" sz="1800" b="1" smtClean="0">
              <a:solidFill>
                <a:srgbClr val="FF0066"/>
              </a:solidFill>
              <a:latin typeface="Times New Roman" pitchFamily="18" charset="0"/>
              <a:cs typeface="Times New Roman" pitchFamily="18" charset="0"/>
            </a:endParaRPr>
          </a:p>
          <a:p>
            <a:pPr algn="ctr" eaLnBrk="1" hangingPunct="1"/>
            <a:r>
              <a:rPr lang="ru-RU" altLang="ru-RU" sz="1800" smtClean="0">
                <a:latin typeface="Times New Roman" pitchFamily="18" charset="0"/>
                <a:cs typeface="Times New Roman" pitchFamily="18" charset="0"/>
              </a:rPr>
              <a:t>1.	Удаление высокоамплитудных сигналов (</a:t>
            </a:r>
            <a:r>
              <a:rPr lang="en-US" altLang="ru-RU" sz="1800" smtClean="0">
                <a:latin typeface="Times New Roman" pitchFamily="18" charset="0"/>
                <a:cs typeface="Times New Roman" pitchFamily="18" charset="0"/>
              </a:rPr>
              <a:t>A</a:t>
            </a:r>
            <a:r>
              <a:rPr lang="ru-RU" altLang="ru-RU" sz="1800" smtClean="0">
                <a:latin typeface="Times New Roman" pitchFamily="18" charset="0"/>
                <a:cs typeface="Times New Roman" pitchFamily="18" charset="0"/>
              </a:rPr>
              <a:t> &gt; 40000 мкВ, </a:t>
            </a:r>
            <a:r>
              <a:rPr lang="en-US" altLang="ru-RU" sz="1800" smtClean="0">
                <a:latin typeface="Times New Roman" pitchFamily="18" charset="0"/>
                <a:cs typeface="Times New Roman" pitchFamily="18" charset="0"/>
              </a:rPr>
              <a:t>lgA</a:t>
            </a:r>
            <a:r>
              <a:rPr lang="ru-RU" altLang="ru-RU" sz="1800" smtClean="0">
                <a:latin typeface="Times New Roman" pitchFamily="18" charset="0"/>
                <a:cs typeface="Times New Roman" pitchFamily="18" charset="0"/>
              </a:rPr>
              <a:t>=4.6) на начальном этапе регистрации (~ 1 мин). после перезапуска АЭ-системы.</a:t>
            </a:r>
          </a:p>
          <a:p>
            <a:pPr eaLnBrk="1" hangingPunct="1"/>
            <a:r>
              <a:rPr lang="ru-RU" altLang="ru-RU" sz="1800" smtClean="0">
                <a:latin typeface="Times New Roman" pitchFamily="18" charset="0"/>
                <a:cs typeface="Times New Roman" pitchFamily="18" charset="0"/>
              </a:rPr>
              <a:t>2	Удаление сигналов с </a:t>
            </a:r>
            <a:r>
              <a:rPr lang="en-US" altLang="ru-RU" sz="1800" smtClean="0">
                <a:latin typeface="Times New Roman" pitchFamily="18" charset="0"/>
                <a:cs typeface="Times New Roman" pitchFamily="18" charset="0"/>
              </a:rPr>
              <a:t>lgA</a:t>
            </a:r>
            <a:r>
              <a:rPr lang="ru-RU" altLang="ru-RU" sz="1800" smtClean="0">
                <a:latin typeface="Times New Roman" pitchFamily="18" charset="0"/>
                <a:cs typeface="Times New Roman" pitchFamily="18" charset="0"/>
              </a:rPr>
              <a:t>&lt;2.18 (мкВ).</a:t>
            </a:r>
          </a:p>
          <a:p>
            <a:pPr eaLnBrk="1" hangingPunct="1"/>
            <a:r>
              <a:rPr lang="ru-RU" altLang="ru-RU" sz="1800" smtClean="0">
                <a:latin typeface="Times New Roman" pitchFamily="18" charset="0"/>
                <a:cs typeface="Times New Roman" pitchFamily="18" charset="0"/>
              </a:rPr>
              <a:t>3.	Удаление сигналов с </a:t>
            </a:r>
            <a:r>
              <a:rPr lang="en-US" altLang="ru-RU" sz="1800" smtClean="0">
                <a:latin typeface="Times New Roman" pitchFamily="18" charset="0"/>
                <a:cs typeface="Times New Roman" pitchFamily="18" charset="0"/>
              </a:rPr>
              <a:t>D</a:t>
            </a:r>
            <a:r>
              <a:rPr lang="ru-RU" altLang="ru-RU" sz="1800" smtClean="0">
                <a:latin typeface="Times New Roman" pitchFamily="18" charset="0"/>
                <a:cs typeface="Times New Roman" pitchFamily="18" charset="0"/>
              </a:rPr>
              <a:t> &lt;  650 мкс.</a:t>
            </a:r>
          </a:p>
          <a:p>
            <a:pPr eaLnBrk="1" hangingPunct="1"/>
            <a:r>
              <a:rPr lang="ru-RU" altLang="ru-RU" sz="1800" smtClean="0">
                <a:latin typeface="Times New Roman" pitchFamily="18" charset="0"/>
                <a:cs typeface="Times New Roman" pitchFamily="18" charset="0"/>
              </a:rPr>
              <a:t>	Формальную фильтрацию оставшихся сигналов с </a:t>
            </a:r>
            <a:r>
              <a:rPr lang="en-US" altLang="ru-RU" sz="1800" smtClean="0">
                <a:latin typeface="Times New Roman" pitchFamily="18" charset="0"/>
                <a:cs typeface="Times New Roman" pitchFamily="18" charset="0"/>
              </a:rPr>
              <a:t>D</a:t>
            </a:r>
            <a:r>
              <a:rPr lang="ru-RU" altLang="ru-RU" sz="1800" smtClean="0">
                <a:latin typeface="Times New Roman" pitchFamily="18" charset="0"/>
                <a:cs typeface="Times New Roman" pitchFamily="18" charset="0"/>
              </a:rPr>
              <a:t>&gt;</a:t>
            </a:r>
            <a:r>
              <a:rPr lang="en-US" altLang="ru-RU" sz="1800" smtClean="0">
                <a:latin typeface="Times New Roman" pitchFamily="18" charset="0"/>
                <a:cs typeface="Times New Roman" pitchFamily="18" charset="0"/>
              </a:rPr>
              <a:t>D</a:t>
            </a:r>
            <a:r>
              <a:rPr lang="ru-RU" altLang="ru-RU" sz="1800" smtClean="0">
                <a:latin typeface="Times New Roman" pitchFamily="18" charset="0"/>
                <a:cs typeface="Times New Roman" pitchFamily="18" charset="0"/>
              </a:rPr>
              <a:t>1 считаем не обоснованной, появляется возможность пропуска высокоэнергетичного полезного сигнала от трещины. Необходим поиск дополнительных физически обоснованных критериев. Приведенный в данной работе анализ. с целью выделения шумовых сигналов нельзя считать исчерпанным. О</a:t>
            </a:r>
            <a:r>
              <a:rPr lang="ru-RU" altLang="ru-RU" sz="1800" smtClean="0">
                <a:latin typeface="Times New Roman" pitchFamily="18" charset="0"/>
              </a:rPr>
              <a:t>сновные отличия предложенного метода амплитудного анализа от графиков повторяемости заключается в способе нормировке, а также в том, что анализируются события всех амплитуд, а не только удовлетворяющих условию. </a:t>
            </a:r>
            <a:endParaRPr lang="ru-RU" altLang="ru-RU" sz="1800" smtClean="0">
              <a:latin typeface="Times New Roman" pitchFamily="18" charset="0"/>
              <a:cs typeface="Times New Roman" pitchFamily="18" charset="0"/>
            </a:endParaRPr>
          </a:p>
          <a:p>
            <a:pPr eaLnBrk="1" hangingPunct="1">
              <a:lnSpc>
                <a:spcPct val="80000"/>
              </a:lnSpc>
              <a:buFontTx/>
              <a:buNone/>
            </a:pPr>
            <a:endParaRPr lang="en-US" altLang="ru-RU" sz="1800" smtClean="0">
              <a:latin typeface="Times New Roman" pitchFamily="18" charset="0"/>
              <a:cs typeface="Times New Roman" pitchFamily="18" charset="0"/>
            </a:endParaRPr>
          </a:p>
          <a:p>
            <a:pPr eaLnBrk="1" hangingPunct="1">
              <a:lnSpc>
                <a:spcPct val="80000"/>
              </a:lnSpc>
              <a:buFontTx/>
              <a:buNone/>
            </a:pPr>
            <a:r>
              <a:rPr lang="en-US" altLang="ru-RU" sz="1800" smtClean="0">
                <a:latin typeface="Times New Roman" pitchFamily="18" charset="0"/>
                <a:cs typeface="Times New Roman" pitchFamily="18" charset="0"/>
              </a:rPr>
              <a:t>		</a:t>
            </a:r>
            <a:r>
              <a:rPr lang="ru-RU" altLang="ru-RU" sz="1800" b="1" smtClean="0">
                <a:solidFill>
                  <a:srgbClr val="FF0066"/>
                </a:solidFill>
                <a:latin typeface="Times New Roman" pitchFamily="18" charset="0"/>
                <a:cs typeface="Times New Roman" pitchFamily="18" charset="0"/>
              </a:rPr>
              <a:t>Предварительный анализ отфильтрованной базы данных АЭ позволяет сделать следующие заключения</a:t>
            </a:r>
            <a:r>
              <a:rPr lang="en-US" altLang="ru-RU" sz="1800" b="1" smtClean="0">
                <a:solidFill>
                  <a:srgbClr val="FF0066"/>
                </a:solidFill>
                <a:latin typeface="Times New Roman" pitchFamily="18" charset="0"/>
                <a:cs typeface="Times New Roman" pitchFamily="18" charset="0"/>
              </a:rPr>
              <a:t>:</a:t>
            </a:r>
            <a:endParaRPr lang="ru-RU" altLang="ru-RU" sz="1800" b="1" smtClean="0">
              <a:solidFill>
                <a:srgbClr val="FF0066"/>
              </a:solidFill>
              <a:latin typeface="Times New Roman" pitchFamily="18" charset="0"/>
              <a:cs typeface="Times New Roman" pitchFamily="18" charset="0"/>
            </a:endParaRPr>
          </a:p>
          <a:p>
            <a:pPr eaLnBrk="1" hangingPunct="1">
              <a:lnSpc>
                <a:spcPct val="80000"/>
              </a:lnSpc>
              <a:buFontTx/>
              <a:buNone/>
            </a:pPr>
            <a:endParaRPr lang="ru-RU" altLang="ru-RU" sz="1800" smtClean="0">
              <a:solidFill>
                <a:srgbClr val="FF0066"/>
              </a:solidFill>
              <a:latin typeface="Times New Roman" pitchFamily="18" charset="0"/>
              <a:cs typeface="Times New Roman" pitchFamily="18" charset="0"/>
            </a:endParaRPr>
          </a:p>
          <a:p>
            <a:pPr eaLnBrk="1" hangingPunct="1">
              <a:lnSpc>
                <a:spcPct val="80000"/>
              </a:lnSpc>
              <a:buFontTx/>
              <a:buNone/>
            </a:pPr>
            <a:r>
              <a:rPr lang="ru-RU" altLang="ru-RU" sz="1800" smtClean="0">
                <a:latin typeface="Times New Roman" pitchFamily="18" charset="0"/>
                <a:cs typeface="Times New Roman" pitchFamily="18" charset="0"/>
              </a:rPr>
              <a:t> Упругое знерговыделение образующихся дефектов лежит в диапазоне 10</a:t>
            </a:r>
            <a:r>
              <a:rPr lang="ru-RU" altLang="ru-RU" sz="1800" baseline="30000" smtClean="0">
                <a:latin typeface="Times New Roman" pitchFamily="18" charset="0"/>
                <a:cs typeface="Times New Roman" pitchFamily="18" charset="0"/>
              </a:rPr>
              <a:t>-14</a:t>
            </a:r>
            <a:r>
              <a:rPr lang="ru-RU" altLang="ru-RU" sz="1800" smtClean="0">
                <a:latin typeface="Times New Roman" pitchFamily="18" charset="0"/>
                <a:cs typeface="Times New Roman" pitchFamily="18" charset="0"/>
              </a:rPr>
              <a:t> – 10</a:t>
            </a:r>
            <a:r>
              <a:rPr lang="ru-RU" altLang="ru-RU" sz="1800" baseline="30000" smtClean="0">
                <a:latin typeface="Times New Roman" pitchFamily="18" charset="0"/>
                <a:cs typeface="Times New Roman" pitchFamily="18" charset="0"/>
              </a:rPr>
              <a:t>-10</a:t>
            </a:r>
            <a:r>
              <a:rPr lang="ru-RU" altLang="ru-RU" sz="1800" smtClean="0">
                <a:latin typeface="Times New Roman" pitchFamily="18" charset="0"/>
                <a:cs typeface="Times New Roman" pitchFamily="18" charset="0"/>
              </a:rPr>
              <a:t> Дж. </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3"/>
          <p:cNvSpPr>
            <a:spLocks noGrp="1" noChangeArrowheads="1"/>
          </p:cNvSpPr>
          <p:nvPr>
            <p:ph type="body" idx="4294967295"/>
          </p:nvPr>
        </p:nvSpPr>
        <p:spPr>
          <a:xfrm>
            <a:off x="0" y="0"/>
            <a:ext cx="9144000" cy="7859713"/>
          </a:xfrm>
        </p:spPr>
        <p:txBody>
          <a:bodyPr/>
          <a:lstStyle/>
          <a:p>
            <a:pPr algn="ctr">
              <a:buFontTx/>
              <a:buNone/>
            </a:pPr>
            <a:r>
              <a:rPr lang="ru-RU" altLang="ru-RU" sz="1800" b="1">
                <a:solidFill>
                  <a:srgbClr val="FF0066"/>
                </a:solidFill>
                <a:latin typeface="Times New Roman" pitchFamily="18" charset="0"/>
                <a:cs typeface="Times New Roman" pitchFamily="18" charset="0"/>
              </a:rPr>
              <a:t>Фильтрации сигналов шума и совершенствования приемного тракта регистрирующей аппаратуры</a:t>
            </a:r>
            <a:r>
              <a:rPr lang="en-US" altLang="ru-RU" sz="1800" b="1">
                <a:solidFill>
                  <a:srgbClr val="FF0066"/>
                </a:solidFill>
                <a:latin typeface="Times New Roman" pitchFamily="18" charset="0"/>
                <a:cs typeface="Times New Roman" pitchFamily="18" charset="0"/>
              </a:rPr>
              <a:t>:</a:t>
            </a:r>
            <a:endParaRPr lang="ru-RU" altLang="ru-RU" sz="1800" b="1">
              <a:solidFill>
                <a:srgbClr val="FF0066"/>
              </a:solidFill>
              <a:latin typeface="Times New Roman" pitchFamily="18" charset="0"/>
              <a:cs typeface="Times New Roman" pitchFamily="18" charset="0"/>
            </a:endParaRPr>
          </a:p>
          <a:p>
            <a:pPr algn="ctr"/>
            <a:endParaRPr lang="en-US" altLang="ru-RU" sz="1800" b="1">
              <a:solidFill>
                <a:srgbClr val="FF0066"/>
              </a:solidFill>
              <a:latin typeface="Times New Roman" pitchFamily="18" charset="0"/>
              <a:cs typeface="Times New Roman" pitchFamily="18" charset="0"/>
            </a:endParaRPr>
          </a:p>
          <a:p>
            <a:r>
              <a:rPr lang="ru-RU" altLang="ru-RU" sz="1800">
                <a:latin typeface="Times New Roman" pitchFamily="18" charset="0"/>
                <a:cs typeface="Times New Roman" pitchFamily="18" charset="0"/>
              </a:rPr>
              <a:t>1.	Удаление высокоамплитудных сигналов (</a:t>
            </a:r>
            <a:r>
              <a:rPr lang="en-US" altLang="ru-RU" sz="1800">
                <a:latin typeface="Times New Roman" pitchFamily="18" charset="0"/>
                <a:cs typeface="Times New Roman" pitchFamily="18" charset="0"/>
              </a:rPr>
              <a:t>A</a:t>
            </a:r>
            <a:r>
              <a:rPr lang="ru-RU" altLang="ru-RU" sz="1800">
                <a:latin typeface="Times New Roman" pitchFamily="18" charset="0"/>
                <a:cs typeface="Times New Roman" pitchFamily="18" charset="0"/>
              </a:rPr>
              <a:t> &gt; 40000 мкВ, </a:t>
            </a:r>
            <a:r>
              <a:rPr lang="en-US" altLang="ru-RU" sz="1800">
                <a:latin typeface="Times New Roman" pitchFamily="18" charset="0"/>
                <a:cs typeface="Times New Roman" pitchFamily="18" charset="0"/>
              </a:rPr>
              <a:t>lgA</a:t>
            </a:r>
            <a:r>
              <a:rPr lang="ru-RU" altLang="ru-RU" sz="1800">
                <a:latin typeface="Times New Roman" pitchFamily="18" charset="0"/>
                <a:cs typeface="Times New Roman" pitchFamily="18" charset="0"/>
              </a:rPr>
              <a:t>=4.6) на начальном этапе регистрации (~ 1 мин). после перезапуска АЭ-системы.</a:t>
            </a:r>
          </a:p>
          <a:p>
            <a:r>
              <a:rPr lang="ru-RU" altLang="ru-RU" sz="1800">
                <a:latin typeface="Times New Roman" pitchFamily="18" charset="0"/>
                <a:cs typeface="Times New Roman" pitchFamily="18" charset="0"/>
              </a:rPr>
              <a:t>2	Удаление сигналов с </a:t>
            </a:r>
            <a:r>
              <a:rPr lang="en-US" altLang="ru-RU" sz="1800">
                <a:latin typeface="Times New Roman" pitchFamily="18" charset="0"/>
                <a:cs typeface="Times New Roman" pitchFamily="18" charset="0"/>
              </a:rPr>
              <a:t>lgA</a:t>
            </a:r>
            <a:r>
              <a:rPr lang="ru-RU" altLang="ru-RU" sz="1800">
                <a:latin typeface="Times New Roman" pitchFamily="18" charset="0"/>
                <a:cs typeface="Times New Roman" pitchFamily="18" charset="0"/>
              </a:rPr>
              <a:t>&lt;2.18 (мкВ).</a:t>
            </a:r>
          </a:p>
          <a:p>
            <a:r>
              <a:rPr lang="ru-RU" altLang="ru-RU" sz="1800">
                <a:latin typeface="Times New Roman" pitchFamily="18" charset="0"/>
                <a:cs typeface="Times New Roman" pitchFamily="18" charset="0"/>
              </a:rPr>
              <a:t>3.	Удаление сигналов с </a:t>
            </a:r>
            <a:r>
              <a:rPr lang="en-US" altLang="ru-RU" sz="1800">
                <a:latin typeface="Times New Roman" pitchFamily="18" charset="0"/>
                <a:cs typeface="Times New Roman" pitchFamily="18" charset="0"/>
              </a:rPr>
              <a:t>D</a:t>
            </a:r>
            <a:r>
              <a:rPr lang="ru-RU" altLang="ru-RU" sz="1800">
                <a:latin typeface="Times New Roman" pitchFamily="18" charset="0"/>
                <a:cs typeface="Times New Roman" pitchFamily="18" charset="0"/>
              </a:rPr>
              <a:t> &lt;  650 мкс.</a:t>
            </a:r>
          </a:p>
          <a:p>
            <a:r>
              <a:rPr lang="ru-RU" altLang="ru-RU" sz="1800">
                <a:latin typeface="Times New Roman" pitchFamily="18" charset="0"/>
                <a:cs typeface="Times New Roman" pitchFamily="18" charset="0"/>
              </a:rPr>
              <a:t>	Формальную фильтрацию оставшихся сигналов с </a:t>
            </a:r>
            <a:r>
              <a:rPr lang="en-US" altLang="ru-RU" sz="1800">
                <a:latin typeface="Times New Roman" pitchFamily="18" charset="0"/>
                <a:cs typeface="Times New Roman" pitchFamily="18" charset="0"/>
              </a:rPr>
              <a:t>D</a:t>
            </a:r>
            <a:r>
              <a:rPr lang="ru-RU" altLang="ru-RU" sz="1800">
                <a:latin typeface="Times New Roman" pitchFamily="18" charset="0"/>
                <a:cs typeface="Times New Roman" pitchFamily="18" charset="0"/>
              </a:rPr>
              <a:t>&gt;</a:t>
            </a:r>
            <a:r>
              <a:rPr lang="en-US" altLang="ru-RU" sz="1800">
                <a:latin typeface="Times New Roman" pitchFamily="18" charset="0"/>
                <a:cs typeface="Times New Roman" pitchFamily="18" charset="0"/>
              </a:rPr>
              <a:t>D</a:t>
            </a:r>
            <a:r>
              <a:rPr lang="ru-RU" altLang="ru-RU" sz="1800">
                <a:latin typeface="Times New Roman" pitchFamily="18" charset="0"/>
                <a:cs typeface="Times New Roman" pitchFamily="18" charset="0"/>
              </a:rPr>
              <a:t>1 считаем не обоснованной, появляется возможность пропуска высокоэнергетичного полезного сигнала от трещины. Необходим поиск дополнительных физически обоснованных критериев. Приведенный в данной работе анализ. с целью выделения шумовых сигналов нельзя считать исчерпанным. </a:t>
            </a:r>
          </a:p>
          <a:p>
            <a:pPr>
              <a:lnSpc>
                <a:spcPct val="80000"/>
              </a:lnSpc>
              <a:buFontTx/>
              <a:buNone/>
            </a:pPr>
            <a:r>
              <a:rPr lang="en-US" altLang="ru-RU" sz="1800">
                <a:latin typeface="Times New Roman" pitchFamily="18" charset="0"/>
                <a:cs typeface="Times New Roman" pitchFamily="18" charset="0"/>
              </a:rPr>
              <a:t>		</a:t>
            </a:r>
          </a:p>
          <a:p>
            <a:pPr>
              <a:lnSpc>
                <a:spcPct val="80000"/>
              </a:lnSpc>
              <a:buFontTx/>
              <a:buNone/>
            </a:pPr>
            <a:r>
              <a:rPr lang="en-US" altLang="ru-RU" sz="1800">
                <a:latin typeface="Times New Roman" pitchFamily="18" charset="0"/>
                <a:cs typeface="Times New Roman" pitchFamily="18" charset="0"/>
              </a:rPr>
              <a:t>		</a:t>
            </a:r>
            <a:r>
              <a:rPr lang="ru-RU" altLang="ru-RU" sz="1800" b="1">
                <a:solidFill>
                  <a:srgbClr val="FF0066"/>
                </a:solidFill>
                <a:latin typeface="Times New Roman" pitchFamily="18" charset="0"/>
                <a:cs typeface="Times New Roman" pitchFamily="18" charset="0"/>
              </a:rPr>
              <a:t>Предварительный анализ отфильтрованной базы данных АЭ позволяет сделать следующие заключения</a:t>
            </a:r>
            <a:r>
              <a:rPr lang="en-US" altLang="ru-RU" sz="1800" b="1">
                <a:solidFill>
                  <a:srgbClr val="FF0066"/>
                </a:solidFill>
                <a:latin typeface="Times New Roman" pitchFamily="18" charset="0"/>
                <a:cs typeface="Times New Roman" pitchFamily="18" charset="0"/>
              </a:rPr>
              <a:t>:</a:t>
            </a:r>
            <a:endParaRPr lang="ru-RU" altLang="ru-RU" sz="1800" b="1">
              <a:solidFill>
                <a:srgbClr val="FF0066"/>
              </a:solidFill>
              <a:latin typeface="Times New Roman" pitchFamily="18" charset="0"/>
              <a:cs typeface="Times New Roman" pitchFamily="18" charset="0"/>
            </a:endParaRPr>
          </a:p>
          <a:p>
            <a:pPr>
              <a:lnSpc>
                <a:spcPct val="80000"/>
              </a:lnSpc>
              <a:buFontTx/>
              <a:buNone/>
            </a:pPr>
            <a:endParaRPr lang="ru-RU" altLang="ru-RU" sz="1800">
              <a:solidFill>
                <a:srgbClr val="FF0066"/>
              </a:solidFill>
              <a:latin typeface="Times New Roman" pitchFamily="18" charset="0"/>
              <a:cs typeface="Times New Roman" pitchFamily="18" charset="0"/>
            </a:endParaRPr>
          </a:p>
          <a:p>
            <a:pPr>
              <a:lnSpc>
                <a:spcPct val="80000"/>
              </a:lnSpc>
              <a:buFontTx/>
              <a:buNone/>
            </a:pPr>
            <a:r>
              <a:rPr lang="ru-RU" altLang="ru-RU" sz="1800">
                <a:latin typeface="Times New Roman" pitchFamily="18" charset="0"/>
                <a:cs typeface="Times New Roman" pitchFamily="18" charset="0"/>
              </a:rPr>
              <a:t>	1. В контролируемых целиках имеется разномасштабное разрушения горных пород, представленное не менее чем двумя рангами процесса.</a:t>
            </a:r>
          </a:p>
          <a:p>
            <a:pPr>
              <a:lnSpc>
                <a:spcPct val="80000"/>
              </a:lnSpc>
              <a:buFontTx/>
              <a:buNone/>
            </a:pPr>
            <a:endParaRPr lang="ru-RU" altLang="ru-RU" sz="1800">
              <a:latin typeface="Times New Roman" pitchFamily="18" charset="0"/>
              <a:cs typeface="Times New Roman" pitchFamily="18" charset="0"/>
            </a:endParaRPr>
          </a:p>
          <a:p>
            <a:pPr>
              <a:lnSpc>
                <a:spcPct val="80000"/>
              </a:lnSpc>
              <a:buFontTx/>
              <a:buNone/>
            </a:pPr>
            <a:r>
              <a:rPr lang="ru-RU" altLang="ru-RU" sz="1800">
                <a:latin typeface="Times New Roman" pitchFamily="18" charset="0"/>
                <a:cs typeface="Times New Roman" pitchFamily="18" charset="0"/>
              </a:rPr>
              <a:t>	2. Упругое знерговыделение образующихся дефектов лежит в диапазоне 10</a:t>
            </a:r>
            <a:r>
              <a:rPr lang="ru-RU" altLang="ru-RU" sz="1800" baseline="30000">
                <a:latin typeface="Times New Roman" pitchFamily="18" charset="0"/>
                <a:cs typeface="Times New Roman" pitchFamily="18" charset="0"/>
              </a:rPr>
              <a:t>-14</a:t>
            </a:r>
            <a:r>
              <a:rPr lang="ru-RU" altLang="ru-RU" sz="1800">
                <a:latin typeface="Times New Roman" pitchFamily="18" charset="0"/>
                <a:cs typeface="Times New Roman" pitchFamily="18" charset="0"/>
              </a:rPr>
              <a:t> – 10</a:t>
            </a:r>
            <a:r>
              <a:rPr lang="ru-RU" altLang="ru-RU" sz="1800" baseline="30000">
                <a:latin typeface="Times New Roman" pitchFamily="18" charset="0"/>
                <a:cs typeface="Times New Roman" pitchFamily="18" charset="0"/>
              </a:rPr>
              <a:t>-10</a:t>
            </a:r>
            <a:r>
              <a:rPr lang="ru-RU" altLang="ru-RU" sz="1800">
                <a:latin typeface="Times New Roman" pitchFamily="18" charset="0"/>
                <a:cs typeface="Times New Roman" pitchFamily="18" charset="0"/>
              </a:rPr>
              <a:t> Дж. </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1"/>
          <p:cNvSpPr>
            <a:spLocks noChangeArrowheads="1"/>
          </p:cNvSpPr>
          <p:nvPr/>
        </p:nvSpPr>
        <p:spPr bwMode="auto">
          <a:xfrm>
            <a:off x="0" y="-30777"/>
            <a:ext cx="9144000" cy="800219"/>
          </a:xfrm>
          <a:prstGeom prst="rect">
            <a:avLst/>
          </a:prstGeom>
          <a:noFill/>
          <a:ln w="9525">
            <a:noFill/>
            <a:miter lim="800000"/>
            <a:headEnd/>
            <a:tailEnd/>
          </a:ln>
        </p:spPr>
        <p:txBody>
          <a:bodyPr wrap="square" anchor="ctr">
            <a:spAutoFit/>
          </a:bodyPr>
          <a:lstStyle/>
          <a:p>
            <a:pPr algn="ctr"/>
            <a:r>
              <a:rPr lang="ru-RU" sz="1600" b="1" dirty="0">
                <a:latin typeface="Times New Roman" pitchFamily="18" charset="0"/>
                <a:cs typeface="Times New Roman" pitchFamily="18" charset="0"/>
              </a:rPr>
              <a:t>Проведение натурных исследований акустических свойств горного массива и бетонной обделки в подземных сооружениях </a:t>
            </a:r>
            <a:r>
              <a:rPr lang="ru-RU" sz="1600" b="1" dirty="0" err="1">
                <a:latin typeface="Times New Roman" pitchFamily="18" charset="0"/>
                <a:cs typeface="Times New Roman" pitchFamily="18" charset="0"/>
              </a:rPr>
              <a:t>ФГУП</a:t>
            </a:r>
            <a:r>
              <a:rPr lang="ru-RU" sz="1600" b="1" dirty="0">
                <a:latin typeface="Times New Roman" pitchFamily="18" charset="0"/>
                <a:cs typeface="Times New Roman" pitchFamily="18" charset="0"/>
              </a:rPr>
              <a:t> «</a:t>
            </a:r>
            <a:r>
              <a:rPr lang="ru-RU" sz="1600" b="1" dirty="0" err="1">
                <a:latin typeface="Times New Roman" pitchFamily="18" charset="0"/>
                <a:cs typeface="Times New Roman" pitchFamily="18" charset="0"/>
              </a:rPr>
              <a:t>ГХК</a:t>
            </a:r>
            <a:r>
              <a:rPr lang="ru-RU" sz="1600" b="1" dirty="0">
                <a:latin typeface="Times New Roman" pitchFamily="18" charset="0"/>
                <a:cs typeface="Times New Roman" pitchFamily="18" charset="0"/>
              </a:rPr>
              <a:t>»</a:t>
            </a:r>
            <a:endParaRPr lang="ru-RU" sz="1600" dirty="0">
              <a:latin typeface="Times New Roman" pitchFamily="18" charset="0"/>
              <a:cs typeface="Times New Roman" pitchFamily="18" charset="0"/>
            </a:endParaRPr>
          </a:p>
          <a:p>
            <a:pPr algn="ctr" eaLnBrk="0" hangingPunct="0"/>
            <a:r>
              <a:rPr lang="ru-RU" sz="1400" b="1" dirty="0">
                <a:latin typeface="Times New Roman" pitchFamily="18" charset="0"/>
                <a:cs typeface="Times New Roman" pitchFamily="18" charset="0"/>
              </a:rPr>
              <a:t> Измерения акустических свойств бетонной обделки и горного массива в районе скважины </a:t>
            </a:r>
            <a:r>
              <a:rPr lang="ru-RU" sz="1400" b="1" dirty="0" err="1">
                <a:latin typeface="Times New Roman" pitchFamily="18" charset="0"/>
                <a:cs typeface="Times New Roman" pitchFamily="18" charset="0"/>
              </a:rPr>
              <a:t>СГС-5</a:t>
            </a:r>
            <a:r>
              <a:rPr lang="ru-RU" sz="1400" b="1" dirty="0">
                <a:latin typeface="Times New Roman" pitchFamily="18" charset="0"/>
                <a:cs typeface="Times New Roman" pitchFamily="18" charset="0"/>
              </a:rPr>
              <a:t>.</a:t>
            </a:r>
            <a:endParaRPr lang="ru-RU" sz="1400" dirty="0">
              <a:latin typeface="Times New Roman" pitchFamily="18" charset="0"/>
              <a:cs typeface="Times New Roman" pitchFamily="18" charset="0"/>
            </a:endParaRPr>
          </a:p>
        </p:txBody>
      </p:sp>
      <p:pic>
        <p:nvPicPr>
          <p:cNvPr id="7" name="Рисунок 6" descr="C:\Users\Khairyllo\Desktop\РИСУНКИ ОТ 9.02.2019\Рис 1 (a,b,c).jpeg"/>
          <p:cNvPicPr/>
          <p:nvPr/>
        </p:nvPicPr>
        <p:blipFill>
          <a:blip r:embed="rId2" cstate="print"/>
          <a:srcRect/>
          <a:stretch>
            <a:fillRect/>
          </a:stretch>
        </p:blipFill>
        <p:spPr bwMode="auto">
          <a:xfrm>
            <a:off x="827584" y="980728"/>
            <a:ext cx="6624736" cy="4184526"/>
          </a:xfrm>
          <a:prstGeom prst="rect">
            <a:avLst/>
          </a:prstGeom>
          <a:noFill/>
          <a:ln w="9525">
            <a:noFill/>
            <a:miter lim="800000"/>
            <a:headEnd/>
            <a:tailEnd/>
          </a:ln>
        </p:spPr>
      </p:pic>
      <p:sp>
        <p:nvSpPr>
          <p:cNvPr id="2" name="Rectangle 6"/>
          <p:cNvSpPr>
            <a:spLocks noChangeArrowheads="1"/>
          </p:cNvSpPr>
          <p:nvPr/>
        </p:nvSpPr>
        <p:spPr bwMode="auto">
          <a:xfrm>
            <a:off x="0" y="5122059"/>
            <a:ext cx="9144000" cy="147732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Рис  (</a:t>
            </a:r>
            <a:r>
              <a:rPr kumimoji="0" lang="en-US"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a</a:t>
            </a:r>
            <a:r>
              <a:rPr kumimoji="0" lang="ru-RU"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a:t>
            </a:r>
            <a:r>
              <a:rPr kumimoji="0" lang="en-US"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b</a:t>
            </a:r>
            <a:r>
              <a:rPr kumimoji="0" lang="ru-RU"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a:t>
            </a:r>
            <a:r>
              <a:rPr kumimoji="0" lang="en-US"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c</a:t>
            </a:r>
            <a:r>
              <a:rPr kumimoji="0" lang="ru-RU"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Измерение акустических свойств бетонной обделки и горного массива в районе скважины </a:t>
            </a:r>
            <a:r>
              <a:rPr kumimoji="0" lang="ru-RU"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СГС-5</a:t>
            </a:r>
            <a:r>
              <a:rPr kumimoji="0" lang="ru-RU"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1- скважина, в которой размещен шахтный датчик на глубине 3</a:t>
            </a:r>
            <a:r>
              <a:rPr kumimoji="0" lang="en-US"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m</a:t>
            </a:r>
            <a:r>
              <a:rPr kumimoji="0" lang="ru-RU"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 2- </a:t>
            </a:r>
            <a:r>
              <a:rPr kumimoji="0" lang="ru-RU"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пьезопленочный</a:t>
            </a:r>
            <a:r>
              <a:rPr kumimoji="0" lang="ru-RU"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датчик, 3- запускающий датчик, 4- места удара (стальная пластина или закладная), 5- массивный стальной шар а- примеры сигналов, зарегистрированных </a:t>
            </a:r>
            <a:r>
              <a:rPr kumimoji="0" lang="ru-RU"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пьезопленочным</a:t>
            </a:r>
            <a:r>
              <a:rPr kumimoji="0" lang="ru-RU"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датчиком, </a:t>
            </a:r>
            <a:r>
              <a:rPr kumimoji="0" lang="en-US"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b</a:t>
            </a:r>
            <a:r>
              <a:rPr kumimoji="0" lang="ru-RU"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шахтным датчиком, с- фото крепежа контрольного датчика.</a:t>
            </a:r>
            <a:endParaRPr kumimoji="0" lang="ru-RU" b="0" i="0" u="none" strike="noStrike" cap="none" normalizeH="0" baseline="0" dirty="0" smtClean="0">
              <a:ln>
                <a:noFill/>
              </a:ln>
              <a:solidFill>
                <a:schemeClr val="tx1"/>
              </a:solidFill>
              <a:effectLst/>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Прямоугольник 6"/>
          <p:cNvSpPr>
            <a:spLocks noChangeArrowheads="1"/>
          </p:cNvSpPr>
          <p:nvPr/>
        </p:nvSpPr>
        <p:spPr bwMode="auto">
          <a:xfrm>
            <a:off x="395536" y="0"/>
            <a:ext cx="8424936" cy="400110"/>
          </a:xfrm>
          <a:prstGeom prst="rect">
            <a:avLst/>
          </a:prstGeom>
          <a:noFill/>
          <a:ln w="9525">
            <a:noFill/>
            <a:miter lim="800000"/>
            <a:headEnd/>
            <a:tailEnd/>
          </a:ln>
        </p:spPr>
        <p:txBody>
          <a:bodyPr wrap="square">
            <a:spAutoFit/>
          </a:bodyPr>
          <a:lstStyle/>
          <a:p>
            <a:r>
              <a:rPr lang="ru-RU" sz="2000" b="1" dirty="0" smtClean="0">
                <a:solidFill>
                  <a:srgbClr val="7030A0"/>
                </a:solidFill>
                <a:latin typeface="Times New Roman" pitchFamily="18" charset="0"/>
                <a:cs typeface="Times New Roman" pitchFamily="18" charset="0"/>
              </a:rPr>
              <a:t>Измерения скоростей упругих волн в бетонном слое и </a:t>
            </a:r>
            <a:r>
              <a:rPr lang="ru-RU" sz="2000" b="1" dirty="0" smtClean="0">
                <a:latin typeface="Times New Roman" pitchFamily="18" charset="0"/>
                <a:cs typeface="Times New Roman" pitchFamily="18" charset="0"/>
              </a:rPr>
              <a:t>массиве горных </a:t>
            </a:r>
            <a:r>
              <a:rPr lang="ru-RU" sz="2000" b="1" dirty="0" smtClean="0">
                <a:solidFill>
                  <a:srgbClr val="7030A0"/>
                </a:solidFill>
                <a:latin typeface="Times New Roman" pitchFamily="18" charset="0"/>
                <a:cs typeface="Times New Roman" pitchFamily="18" charset="0"/>
              </a:rPr>
              <a:t>.</a:t>
            </a:r>
            <a:endParaRPr lang="ru-RU" sz="2000" b="1" dirty="0">
              <a:solidFill>
                <a:srgbClr val="7030A0"/>
              </a:solidFill>
              <a:latin typeface="Times New Roman" pitchFamily="18" charset="0"/>
              <a:cs typeface="Times New Roman" pitchFamily="18" charset="0"/>
            </a:endParaRPr>
          </a:p>
        </p:txBody>
      </p:sp>
      <p:sp>
        <p:nvSpPr>
          <p:cNvPr id="27652" name="Rectangle 3"/>
          <p:cNvSpPr>
            <a:spLocks noChangeArrowheads="1"/>
          </p:cNvSpPr>
          <p:nvPr/>
        </p:nvSpPr>
        <p:spPr bwMode="auto">
          <a:xfrm>
            <a:off x="251520" y="5516483"/>
            <a:ext cx="8572500" cy="1354217"/>
          </a:xfrm>
          <a:prstGeom prst="rect">
            <a:avLst/>
          </a:prstGeom>
          <a:noFill/>
          <a:ln w="9525">
            <a:noFill/>
            <a:miter lim="800000"/>
            <a:headEnd/>
            <a:tailEnd/>
          </a:ln>
        </p:spPr>
        <p:txBody>
          <a:bodyPr wrap="square" anchor="ctr">
            <a:spAutoFit/>
          </a:bodyPr>
          <a:lstStyle/>
          <a:p>
            <a:pPr algn="just"/>
            <a:r>
              <a:rPr lang="ru-RU" sz="1600" dirty="0" smtClean="0">
                <a:latin typeface="Times New Roman" pitchFamily="18" charset="0"/>
                <a:cs typeface="Times New Roman" pitchFamily="18" charset="0"/>
              </a:rPr>
              <a:t>Измерения </a:t>
            </a:r>
            <a:r>
              <a:rPr lang="ru-RU" sz="1600" dirty="0">
                <a:latin typeface="Times New Roman" pitchFamily="18" charset="0"/>
                <a:cs typeface="Times New Roman" pitchFamily="18" charset="0"/>
              </a:rPr>
              <a:t>скоростей упругих волн в бетонном слое мощностью 1.5 м производились на базе </a:t>
            </a:r>
            <a:r>
              <a:rPr lang="ru-RU" sz="1600" dirty="0" smtClean="0">
                <a:latin typeface="Times New Roman" pitchFamily="18" charset="0"/>
                <a:cs typeface="Times New Roman" pitchFamily="18" charset="0"/>
              </a:rPr>
              <a:t> 250 </a:t>
            </a:r>
            <a:r>
              <a:rPr lang="ru-RU" sz="1600" dirty="0">
                <a:latin typeface="Times New Roman" pitchFamily="18" charset="0"/>
                <a:cs typeface="Times New Roman" pitchFamily="18" charset="0"/>
              </a:rPr>
              <a:t>мм. Регистрация моментов времени прихода волны производилась по первому вступлению сигналов (Рис. </a:t>
            </a:r>
            <a:r>
              <a:rPr lang="ru-RU" sz="1600" dirty="0" smtClean="0">
                <a:latin typeface="Times New Roman" pitchFamily="18" charset="0"/>
                <a:cs typeface="Times New Roman" pitchFamily="18" charset="0"/>
              </a:rPr>
              <a:t>(</a:t>
            </a:r>
            <a:r>
              <a:rPr lang="en-US" sz="1600" dirty="0" smtClean="0">
                <a:latin typeface="Times New Roman" pitchFamily="18" charset="0"/>
                <a:cs typeface="Times New Roman" pitchFamily="18" charset="0"/>
              </a:rPr>
              <a:t>a</a:t>
            </a:r>
            <a:r>
              <a:rPr lang="ru-RU" sz="1600" dirty="0" smtClean="0">
                <a:latin typeface="Times New Roman" pitchFamily="18" charset="0"/>
                <a:cs typeface="Times New Roman" pitchFamily="18" charset="0"/>
              </a:rPr>
              <a:t>,</a:t>
            </a:r>
            <a:r>
              <a:rPr lang="en-US" sz="1600" dirty="0" smtClean="0">
                <a:latin typeface="Times New Roman" pitchFamily="18" charset="0"/>
                <a:cs typeface="Times New Roman" pitchFamily="18" charset="0"/>
              </a:rPr>
              <a:t>b</a:t>
            </a:r>
            <a:r>
              <a:rPr lang="ru-RU" sz="1600" dirty="0" smtClean="0">
                <a:latin typeface="Times New Roman" pitchFamily="18" charset="0"/>
                <a:cs typeface="Times New Roman" pitchFamily="18" charset="0"/>
              </a:rPr>
              <a:t>).   Измерение скоростей упругих волн в массиве горных пород. </a:t>
            </a:r>
            <a:r>
              <a:rPr lang="en-US" sz="1600" dirty="0" smtClean="0">
                <a:latin typeface="Times New Roman" pitchFamily="18" charset="0"/>
                <a:cs typeface="Times New Roman" pitchFamily="18" charset="0"/>
              </a:rPr>
              <a:t>a</a:t>
            </a:r>
            <a:r>
              <a:rPr lang="ru-RU" sz="1600" dirty="0" smtClean="0">
                <a:latin typeface="Times New Roman" pitchFamily="18" charset="0"/>
                <a:cs typeface="Times New Roman" pitchFamily="18" charset="0"/>
              </a:rPr>
              <a:t>- запускающий    датчик,    </a:t>
            </a:r>
            <a:r>
              <a:rPr lang="en-US" sz="1600" dirty="0" smtClean="0">
                <a:latin typeface="Times New Roman" pitchFamily="18" charset="0"/>
                <a:cs typeface="Times New Roman" pitchFamily="18" charset="0"/>
              </a:rPr>
              <a:t>b</a:t>
            </a:r>
            <a:r>
              <a:rPr lang="ru-RU" sz="1600" dirty="0" smtClean="0">
                <a:latin typeface="Times New Roman" pitchFamily="18" charset="0"/>
                <a:cs typeface="Times New Roman" pitchFamily="18" charset="0"/>
              </a:rPr>
              <a:t>- регистрирующий датчик на расстоянии 5121</a:t>
            </a:r>
            <a:r>
              <a:rPr lang="en-US" sz="1600" dirty="0" smtClean="0">
                <a:latin typeface="Times New Roman" pitchFamily="18" charset="0"/>
                <a:cs typeface="Times New Roman" pitchFamily="18" charset="0"/>
              </a:rPr>
              <a:t>mm</a:t>
            </a:r>
            <a:endParaRPr lang="ru-RU" sz="1600" dirty="0" smtClean="0">
              <a:latin typeface="Times New Roman" pitchFamily="18" charset="0"/>
              <a:cs typeface="Times New Roman" pitchFamily="18" charset="0"/>
            </a:endParaRPr>
          </a:p>
          <a:p>
            <a:pPr eaLnBrk="0" hangingPunct="0"/>
            <a:endParaRPr lang="ru-RU" dirty="0"/>
          </a:p>
        </p:txBody>
      </p:sp>
      <p:pic>
        <p:nvPicPr>
          <p:cNvPr id="5" name="Рисунок 4" descr="C:\Users\Khairyllo\Desktop\РИСУНКИ ОТ 9.02.2019\Рис 5 (a,b).jpg"/>
          <p:cNvPicPr/>
          <p:nvPr/>
        </p:nvPicPr>
        <p:blipFill>
          <a:blip r:embed="rId2" cstate="print"/>
          <a:srcRect/>
          <a:stretch>
            <a:fillRect/>
          </a:stretch>
        </p:blipFill>
        <p:spPr bwMode="auto">
          <a:xfrm>
            <a:off x="539552" y="2780928"/>
            <a:ext cx="7344816" cy="2664296"/>
          </a:xfrm>
          <a:prstGeom prst="rect">
            <a:avLst/>
          </a:prstGeom>
          <a:noFill/>
          <a:ln w="9525">
            <a:noFill/>
            <a:miter lim="800000"/>
            <a:headEnd/>
            <a:tailEnd/>
          </a:ln>
        </p:spPr>
      </p:pic>
      <p:pic>
        <p:nvPicPr>
          <p:cNvPr id="7" name="Рисунок 6" descr="C:\Users\Khairyllo\Desktop\РИСУНКИ ОТ 9.02.2019\Рис 3 (a,b).jpg"/>
          <p:cNvPicPr/>
          <p:nvPr/>
        </p:nvPicPr>
        <p:blipFill>
          <a:blip r:embed="rId3" cstate="print"/>
          <a:srcRect/>
          <a:stretch>
            <a:fillRect/>
          </a:stretch>
        </p:blipFill>
        <p:spPr bwMode="auto">
          <a:xfrm>
            <a:off x="755576" y="404664"/>
            <a:ext cx="6840760" cy="237626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8" name="Rectangle 4"/>
          <p:cNvSpPr>
            <a:spLocks noChangeArrowheads="1"/>
          </p:cNvSpPr>
          <p:nvPr/>
        </p:nvSpPr>
        <p:spPr bwMode="auto">
          <a:xfrm>
            <a:off x="1043608" y="0"/>
            <a:ext cx="7559675" cy="2308324"/>
          </a:xfrm>
          <a:prstGeom prst="rect">
            <a:avLst/>
          </a:prstGeom>
          <a:noFill/>
          <a:ln w="9525">
            <a:noFill/>
            <a:miter lim="800000"/>
            <a:headEnd/>
            <a:tailEnd/>
          </a:ln>
          <a:effectLst/>
        </p:spPr>
        <p:txBody>
          <a:bodyPr>
            <a:spAutoFit/>
          </a:bodyPr>
          <a:lstStyle/>
          <a:p>
            <a:endParaRPr lang="ru-RU" b="1" dirty="0">
              <a:solidFill>
                <a:srgbClr val="7030A0"/>
              </a:solidFill>
            </a:endParaRPr>
          </a:p>
          <a:p>
            <a:pPr algn="just" eaLnBrk="0" hangingPunct="0"/>
            <a:r>
              <a:rPr lang="ru-RU" b="1" dirty="0" err="1">
                <a:solidFill>
                  <a:srgbClr val="9900FF"/>
                </a:solidFill>
              </a:rPr>
              <a:t>VIII</a:t>
            </a:r>
            <a:r>
              <a:rPr lang="ru-RU" b="1" dirty="0">
                <a:solidFill>
                  <a:srgbClr val="9900FF"/>
                </a:solidFill>
              </a:rPr>
              <a:t>. Критерии оценки состояния объектов контроля</a:t>
            </a:r>
            <a:endParaRPr lang="ru-RU" dirty="0"/>
          </a:p>
          <a:p>
            <a:endParaRPr lang="ru-RU" b="1" dirty="0">
              <a:solidFill>
                <a:srgbClr val="7030A0"/>
              </a:solidFill>
            </a:endParaRPr>
          </a:p>
          <a:p>
            <a:r>
              <a:rPr lang="ru-RU" dirty="0" smtClean="0"/>
              <a:t>   </a:t>
            </a:r>
            <a:r>
              <a:rPr lang="ru-RU" dirty="0"/>
              <a:t>Выявить и формализовать статистические критерии формирования очага разрушения гетерогенных тел.</a:t>
            </a:r>
          </a:p>
          <a:p>
            <a:endParaRPr lang="en-US" dirty="0"/>
          </a:p>
          <a:p>
            <a:r>
              <a:rPr lang="ru-RU" dirty="0"/>
              <a:t>   Разработать и ввести в промышленную эксплуатацию методику прогнозирования горных ударов .</a:t>
            </a:r>
          </a:p>
        </p:txBody>
      </p:sp>
      <p:sp>
        <p:nvSpPr>
          <p:cNvPr id="3" name="Rectangle 4"/>
          <p:cNvSpPr>
            <a:spLocks noChangeArrowheads="1"/>
          </p:cNvSpPr>
          <p:nvPr/>
        </p:nvSpPr>
        <p:spPr bwMode="auto">
          <a:xfrm>
            <a:off x="251520" y="3068960"/>
            <a:ext cx="8699500" cy="2585323"/>
          </a:xfrm>
          <a:prstGeom prst="rect">
            <a:avLst/>
          </a:prstGeom>
          <a:noFill/>
          <a:ln w="9525">
            <a:noFill/>
            <a:miter lim="800000"/>
            <a:headEnd/>
            <a:tailEnd/>
          </a:ln>
          <a:effectLst/>
        </p:spPr>
        <p:txBody>
          <a:bodyPr>
            <a:spAutoFit/>
          </a:bodyPr>
          <a:lstStyle/>
          <a:p>
            <a:r>
              <a:rPr lang="ru-RU" i="1" u="sng" dirty="0" smtClean="0"/>
              <a:t>В </a:t>
            </a:r>
            <a:r>
              <a:rPr lang="ru-RU" i="1" u="sng" dirty="0"/>
              <a:t>качестве параметров, характеризующих пространственно-временные особенности разрушения, можно выбрать средние значения временных интервалов </a:t>
            </a:r>
            <a:r>
              <a:rPr lang="ru-RU" i="1" u="sng" dirty="0">
                <a:solidFill>
                  <a:srgbClr val="FF0066"/>
                </a:solidFill>
              </a:rPr>
              <a:t>∆</a:t>
            </a:r>
            <a:r>
              <a:rPr lang="en-US" i="1" u="sng" dirty="0">
                <a:solidFill>
                  <a:srgbClr val="FF0066"/>
                </a:solidFill>
              </a:rPr>
              <a:t>t</a:t>
            </a:r>
            <a:r>
              <a:rPr lang="ru-RU" i="1" u="sng" dirty="0"/>
              <a:t> между хронологически последовательными событиями и их коэффициент вариации </a:t>
            </a:r>
            <a:r>
              <a:rPr lang="en-US" i="1" u="sng" dirty="0">
                <a:solidFill>
                  <a:srgbClr val="FF0066"/>
                </a:solidFill>
              </a:rPr>
              <a:t>V</a:t>
            </a:r>
            <a:r>
              <a:rPr lang="ru-RU" i="1" u="sng" dirty="0">
                <a:solidFill>
                  <a:srgbClr val="FF0066"/>
                </a:solidFill>
              </a:rPr>
              <a:t>∆</a:t>
            </a:r>
            <a:r>
              <a:rPr lang="en-US" i="1" u="sng" dirty="0">
                <a:solidFill>
                  <a:srgbClr val="FF0066"/>
                </a:solidFill>
              </a:rPr>
              <a:t>t</a:t>
            </a:r>
            <a:r>
              <a:rPr lang="ru-RU" i="1" u="sng" dirty="0"/>
              <a:t>, </a:t>
            </a:r>
            <a:r>
              <a:rPr lang="ru-RU" i="1" dirty="0"/>
              <a:t>которые рассчитываются для скользящих выборок фиксированного размера. В этом случае критерием перехода процесса разрушения на очаговую стадию будет одновременное уменьшение </a:t>
            </a:r>
            <a:r>
              <a:rPr lang="ru-RU" i="1" dirty="0">
                <a:solidFill>
                  <a:srgbClr val="FF0066"/>
                </a:solidFill>
              </a:rPr>
              <a:t>∆</a:t>
            </a:r>
            <a:r>
              <a:rPr lang="en-US" i="1" dirty="0">
                <a:solidFill>
                  <a:srgbClr val="FF0066"/>
                </a:solidFill>
              </a:rPr>
              <a:t>t</a:t>
            </a:r>
            <a:r>
              <a:rPr lang="ru-RU" i="1" dirty="0"/>
              <a:t> и увеличение </a:t>
            </a:r>
            <a:r>
              <a:rPr lang="en-US" i="1" dirty="0">
                <a:solidFill>
                  <a:srgbClr val="FF0066"/>
                </a:solidFill>
              </a:rPr>
              <a:t>V</a:t>
            </a:r>
            <a:r>
              <a:rPr lang="ru-RU" i="1" dirty="0">
                <a:solidFill>
                  <a:srgbClr val="FF0066"/>
                </a:solidFill>
              </a:rPr>
              <a:t>∆</a:t>
            </a:r>
            <a:r>
              <a:rPr lang="en-US" i="1" dirty="0">
                <a:solidFill>
                  <a:srgbClr val="FF0066"/>
                </a:solidFill>
              </a:rPr>
              <a:t>t</a:t>
            </a:r>
            <a:r>
              <a:rPr lang="ru-RU" i="1" dirty="0">
                <a:solidFill>
                  <a:srgbClr val="FF0066"/>
                </a:solidFill>
              </a:rPr>
              <a:t>.</a:t>
            </a:r>
            <a:r>
              <a:rPr lang="ru-RU" i="1" dirty="0"/>
              <a:t> Обратное синхронное изменение рассматриваемых статистических параметров свидетельствует о начале релаксации очаговой зоны.</a:t>
            </a:r>
            <a:r>
              <a:rPr lang="ru-RU" dirty="0"/>
              <a:t> </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Заголовок 1"/>
          <p:cNvSpPr>
            <a:spLocks noGrp="1"/>
          </p:cNvSpPr>
          <p:nvPr>
            <p:ph idx="4294967295"/>
          </p:nvPr>
        </p:nvSpPr>
        <p:spPr>
          <a:xfrm>
            <a:off x="0" y="0"/>
            <a:ext cx="9144000" cy="6858000"/>
          </a:xfrm>
        </p:spPr>
        <p:txBody>
          <a:bodyPr/>
          <a:lstStyle/>
          <a:p>
            <a:endParaRPr lang="ru-RU" sz="1400">
              <a:latin typeface="Times New Roman" pitchFamily="18" charset="0"/>
              <a:cs typeface="Times New Roman" pitchFamily="18" charset="0"/>
            </a:endParaRPr>
          </a:p>
          <a:p>
            <a:pPr algn="ctr"/>
            <a:r>
              <a:rPr lang="ru-RU" altLang="ru-RU" sz="1600" b="1">
                <a:solidFill>
                  <a:srgbClr val="FF0066"/>
                </a:solidFill>
                <a:latin typeface="Times New Roman" pitchFamily="18" charset="0"/>
                <a:cs typeface="Times New Roman" pitchFamily="18" charset="0"/>
              </a:rPr>
              <a:t>Фильтрация техногенных помех при акустико-эмиссионном (АЭ) мониторинге геомеханической устойчивости подземных сооружений ФГУП «ГХК».</a:t>
            </a:r>
            <a:r>
              <a:rPr lang="ru-RU" altLang="ru-RU" sz="1300">
                <a:solidFill>
                  <a:srgbClr val="FF0066"/>
                </a:solidFill>
              </a:rPr>
              <a:t/>
            </a:r>
            <a:br>
              <a:rPr lang="ru-RU" altLang="ru-RU" sz="1300">
                <a:solidFill>
                  <a:srgbClr val="FF0066"/>
                </a:solidFill>
              </a:rPr>
            </a:br>
            <a:endParaRPr lang="ru-RU" sz="1600">
              <a:solidFill>
                <a:srgbClr val="FF0066"/>
              </a:solidFill>
              <a:latin typeface="Times New Roman" pitchFamily="18" charset="0"/>
              <a:cs typeface="Times New Roman" pitchFamily="18" charset="0"/>
            </a:endParaRPr>
          </a:p>
          <a:p>
            <a:pPr>
              <a:buFontTx/>
              <a:buNone/>
            </a:pPr>
            <a:r>
              <a:rPr lang="ru-RU" sz="1800">
                <a:solidFill>
                  <a:schemeClr val="accent2"/>
                </a:solidFill>
                <a:latin typeface="Times New Roman" pitchFamily="18" charset="0"/>
                <a:cs typeface="Times New Roman" pitchFamily="18" charset="0"/>
              </a:rPr>
              <a:t>             При фильтрации техногенных шумов возникают следующие проблемы:</a:t>
            </a:r>
          </a:p>
          <a:p>
            <a:endParaRPr lang="ru-RU" sz="1800">
              <a:solidFill>
                <a:schemeClr val="accent2"/>
              </a:solidFill>
              <a:latin typeface="Times New Roman" pitchFamily="18" charset="0"/>
              <a:cs typeface="Times New Roman" pitchFamily="18" charset="0"/>
            </a:endParaRPr>
          </a:p>
          <a:p>
            <a:r>
              <a:rPr lang="ru-RU" sz="1800">
                <a:solidFill>
                  <a:schemeClr val="accent2"/>
                </a:solidFill>
                <a:latin typeface="Times New Roman" pitchFamily="18" charset="0"/>
                <a:cs typeface="Times New Roman" pitchFamily="18" charset="0"/>
              </a:rPr>
              <a:t>- их амплитудно-частотные параметры сравнимы с параметрами полезных АЭ сигналов;</a:t>
            </a:r>
          </a:p>
          <a:p>
            <a:r>
              <a:rPr lang="ru-RU" sz="1800">
                <a:solidFill>
                  <a:schemeClr val="accent2"/>
                </a:solidFill>
                <a:latin typeface="Times New Roman" pitchFamily="18" charset="0"/>
                <a:cs typeface="Times New Roman" pitchFamily="18" charset="0"/>
              </a:rPr>
              <a:t>- количество шумовых сигналов многократно превосходит число полезных АЭ сигналов. их суммарное число за сутки достигает ~ 1,5 млн. (по одному каналу регистрации ~ 150000). что делает практически невозможной экспертизу каждого сигнала в ручном режиме;</a:t>
            </a:r>
          </a:p>
          <a:p>
            <a:r>
              <a:rPr lang="ru-RU" sz="1800">
                <a:solidFill>
                  <a:schemeClr val="accent2"/>
                </a:solidFill>
                <a:latin typeface="Times New Roman" pitchFamily="18" charset="0"/>
                <a:cs typeface="Times New Roman" pitchFamily="18" charset="0"/>
              </a:rPr>
              <a:t>- уникальным является не только шумовой “портрет” каждого горного предприятия, но может оказаться уникальным и для отдельных его зон (блоков).</a:t>
            </a:r>
          </a:p>
          <a:p>
            <a:endParaRPr lang="ru-RU" sz="1800">
              <a:solidFill>
                <a:schemeClr val="accent2"/>
              </a:solidFill>
              <a:latin typeface="Times New Roman" pitchFamily="18" charset="0"/>
              <a:cs typeface="Times New Roman" pitchFamily="18" charset="0"/>
            </a:endParaRPr>
          </a:p>
          <a:p>
            <a:pPr>
              <a:buFontTx/>
              <a:buNone/>
            </a:pPr>
            <a:r>
              <a:rPr lang="ru-RU" sz="1800">
                <a:solidFill>
                  <a:schemeClr val="accent2"/>
                </a:solidFill>
                <a:latin typeface="Times New Roman" pitchFamily="18" charset="0"/>
                <a:cs typeface="Times New Roman" pitchFamily="18" charset="0"/>
              </a:rPr>
              <a:t>       Вышесказанное определило выбор статистического подхода к анализу зарегистрированной исходной базы данных акустических сигналов, который должен основываться на физических закономерностях процесса разрушения горных пород. В результате проведенных исследований были сформулированы количественные критерии и разработаны фильтры для автоматизированного выбора полезных сигналов. Их дальнейший анализ позволил выделить очаговую стадию зарождения дефектов в одной из контролируемых областей горного массива и оценить размеры дефектов.</a:t>
            </a:r>
          </a:p>
          <a:p>
            <a:pPr>
              <a:buFontTx/>
              <a:buNone/>
            </a:pPr>
            <a:endParaRPr lang="ru-RU" sz="1800">
              <a:solidFill>
                <a:schemeClr val="accent2"/>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6" name="Picture 4"/>
          <p:cNvPicPr>
            <a:picLocks noChangeAspect="1" noChangeArrowheads="1"/>
          </p:cNvPicPr>
          <p:nvPr/>
        </p:nvPicPr>
        <p:blipFill>
          <a:blip r:embed="rId2" cstate="print"/>
          <a:srcRect/>
          <a:stretch>
            <a:fillRect/>
          </a:stretch>
        </p:blipFill>
        <p:spPr bwMode="auto">
          <a:xfrm>
            <a:off x="4643438" y="188913"/>
            <a:ext cx="3673475" cy="1709737"/>
          </a:xfrm>
          <a:prstGeom prst="rect">
            <a:avLst/>
          </a:prstGeom>
          <a:noFill/>
          <a:ln w="9525">
            <a:noFill/>
            <a:miter lim="800000"/>
            <a:headEnd/>
            <a:tailEnd/>
          </a:ln>
          <a:effectLst/>
        </p:spPr>
      </p:pic>
      <p:sp>
        <p:nvSpPr>
          <p:cNvPr id="59397" name="Rectangle 5"/>
          <p:cNvSpPr>
            <a:spLocks noChangeArrowheads="1"/>
          </p:cNvSpPr>
          <p:nvPr/>
        </p:nvSpPr>
        <p:spPr bwMode="auto">
          <a:xfrm>
            <a:off x="250825" y="4151313"/>
            <a:ext cx="8893175" cy="2706687"/>
          </a:xfrm>
          <a:prstGeom prst="rect">
            <a:avLst/>
          </a:prstGeom>
          <a:noFill/>
          <a:ln w="9525">
            <a:noFill/>
            <a:miter lim="800000"/>
            <a:headEnd/>
            <a:tailEnd/>
          </a:ln>
          <a:effectLst/>
        </p:spPr>
        <p:txBody>
          <a:bodyPr anchor="ctr">
            <a:spAutoFit/>
          </a:bodyPr>
          <a:lstStyle/>
          <a:p>
            <a:pPr indent="450850" algn="ctr">
              <a:tabLst>
                <a:tab pos="457200" algn="l"/>
              </a:tabLst>
            </a:pPr>
            <a:r>
              <a:rPr lang="ru-RU" sz="1400"/>
              <a:t>можно утверждать, что в междукамерных целиках происходят процессы образования очагов разрушения. Такие процессы зарегистрированы по следующим каналам </a:t>
            </a:r>
          </a:p>
          <a:p>
            <a:pPr indent="450850" algn="ctr">
              <a:tabLst>
                <a:tab pos="457200" algn="l"/>
              </a:tabLst>
            </a:pPr>
            <a:r>
              <a:rPr lang="ru-RU" sz="1400"/>
              <a:t>Канал 5/07 (скважина СГИ-2) – 1 очаг.</a:t>
            </a:r>
          </a:p>
          <a:p>
            <a:pPr indent="450850" algn="ctr">
              <a:tabLst>
                <a:tab pos="457200" algn="l"/>
              </a:tabLst>
            </a:pPr>
            <a:r>
              <a:rPr lang="ru-RU" sz="1400"/>
              <a:t>Канал 5/10 (скважина СГИ-3) – 4 очага.</a:t>
            </a:r>
          </a:p>
          <a:p>
            <a:pPr indent="450850" algn="ctr">
              <a:tabLst>
                <a:tab pos="457200" algn="l"/>
              </a:tabLst>
            </a:pPr>
            <a:r>
              <a:rPr lang="ru-RU" sz="1400"/>
              <a:t>Канал 5/11 (скважина СГИ-4) – 1 очаг.</a:t>
            </a:r>
          </a:p>
          <a:p>
            <a:pPr indent="450850" algn="ctr">
              <a:tabLst>
                <a:tab pos="457200" algn="l"/>
              </a:tabLst>
            </a:pPr>
            <a:r>
              <a:rPr lang="ru-RU" sz="1400"/>
              <a:t>Канал 5/12 (скважина СГИ-4) – 1 очаг.</a:t>
            </a:r>
          </a:p>
          <a:p>
            <a:pPr indent="450850" algn="ctr">
              <a:tabLst>
                <a:tab pos="457200" algn="l"/>
              </a:tabLst>
            </a:pPr>
            <a:r>
              <a:rPr lang="ru-RU" sz="1400"/>
              <a:t>Канал 1/07 (скважина СГИ-5) – 4 очага.</a:t>
            </a:r>
          </a:p>
          <a:p>
            <a:pPr indent="450850" algn="ctr">
              <a:tabLst>
                <a:tab pos="457200" algn="l"/>
              </a:tabLst>
            </a:pPr>
            <a:r>
              <a:rPr lang="ru-RU" sz="1400"/>
              <a:t>Канал 1/08 (скважина СГИ-6) – 3 очага.</a:t>
            </a:r>
          </a:p>
          <a:p>
            <a:pPr indent="450850" algn="ctr">
              <a:tabLst>
                <a:tab pos="457200" algn="l"/>
              </a:tabLst>
            </a:pPr>
            <a:r>
              <a:rPr lang="ru-RU" sz="1400"/>
              <a:t>Вместе с тем можно утверждать, что фильтрация сигналов акустической эмиссии, осуществляемая в настоящее время, не позволяет отделить  техногенный шум от АЭ естественного происхождения, что не позволяет производить качественный АЭ-контроль ситуации горном массиве, вмещающем подземные выработки.</a:t>
            </a:r>
            <a:r>
              <a:rPr lang="ru-RU"/>
              <a:t>  </a:t>
            </a:r>
          </a:p>
        </p:txBody>
      </p:sp>
      <p:pic>
        <p:nvPicPr>
          <p:cNvPr id="59398" name="Picture 6"/>
          <p:cNvPicPr>
            <a:picLocks noChangeAspect="1" noChangeArrowheads="1"/>
          </p:cNvPicPr>
          <p:nvPr/>
        </p:nvPicPr>
        <p:blipFill>
          <a:blip r:embed="rId3" cstate="print"/>
          <a:srcRect/>
          <a:stretch>
            <a:fillRect/>
          </a:stretch>
        </p:blipFill>
        <p:spPr bwMode="auto">
          <a:xfrm>
            <a:off x="684213" y="188913"/>
            <a:ext cx="3167062" cy="1811337"/>
          </a:xfrm>
          <a:prstGeom prst="rect">
            <a:avLst/>
          </a:prstGeom>
          <a:noFill/>
          <a:ln w="9525">
            <a:noFill/>
            <a:miter lim="800000"/>
            <a:headEnd/>
            <a:tailEnd/>
          </a:ln>
          <a:effectLst/>
        </p:spPr>
      </p:pic>
      <p:pic>
        <p:nvPicPr>
          <p:cNvPr id="59399" name="Picture 7"/>
          <p:cNvPicPr>
            <a:picLocks noChangeAspect="1" noChangeArrowheads="1"/>
          </p:cNvPicPr>
          <p:nvPr/>
        </p:nvPicPr>
        <p:blipFill>
          <a:blip r:embed="rId4" cstate="print"/>
          <a:srcRect/>
          <a:stretch>
            <a:fillRect/>
          </a:stretch>
        </p:blipFill>
        <p:spPr bwMode="auto">
          <a:xfrm>
            <a:off x="611188" y="2133600"/>
            <a:ext cx="3268662" cy="1852613"/>
          </a:xfrm>
          <a:prstGeom prst="rect">
            <a:avLst/>
          </a:prstGeom>
          <a:noFill/>
          <a:ln w="9525">
            <a:noFill/>
            <a:miter lim="800000"/>
            <a:headEnd/>
            <a:tailEnd/>
          </a:ln>
          <a:effectLst/>
        </p:spPr>
      </p:pic>
      <p:pic>
        <p:nvPicPr>
          <p:cNvPr id="59400" name="Picture 8"/>
          <p:cNvPicPr>
            <a:picLocks noChangeAspect="1" noChangeArrowheads="1"/>
          </p:cNvPicPr>
          <p:nvPr/>
        </p:nvPicPr>
        <p:blipFill>
          <a:blip r:embed="rId5" cstate="print"/>
          <a:srcRect/>
          <a:stretch>
            <a:fillRect/>
          </a:stretch>
        </p:blipFill>
        <p:spPr bwMode="auto">
          <a:xfrm>
            <a:off x="5003800" y="2133600"/>
            <a:ext cx="3095625" cy="1751013"/>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4"/>
          <p:cNvSpPr>
            <a:spLocks noGrp="1" noChangeArrowheads="1"/>
          </p:cNvSpPr>
          <p:nvPr>
            <p:ph type="title" idx="4294967295"/>
          </p:nvPr>
        </p:nvSpPr>
        <p:spPr>
          <a:xfrm>
            <a:off x="468313" y="1"/>
            <a:ext cx="8229600" cy="548680"/>
          </a:xfrm>
        </p:spPr>
        <p:txBody>
          <a:bodyPr/>
          <a:lstStyle/>
          <a:p>
            <a:r>
              <a:rPr lang="ru-RU" altLang="ru-RU" sz="2000" b="1" dirty="0">
                <a:latin typeface="Times New Roman" pitchFamily="18" charset="0"/>
              </a:rPr>
              <a:t>Образ очага разрушения горных пород (иерархическая модель процесса).</a:t>
            </a:r>
          </a:p>
        </p:txBody>
      </p:sp>
      <p:sp>
        <p:nvSpPr>
          <p:cNvPr id="29699" name="Rectangle 8"/>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ru-RU" altLang="ru-RU"/>
          </a:p>
        </p:txBody>
      </p:sp>
      <p:sp>
        <p:nvSpPr>
          <p:cNvPr id="29700" name="Rectangle 10"/>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ru-RU" altLang="ru-RU"/>
          </a:p>
        </p:txBody>
      </p:sp>
      <p:pic>
        <p:nvPicPr>
          <p:cNvPr id="29701" name="Picture 6" descr="SHIKOTAN_PARAM"/>
          <p:cNvPicPr>
            <a:picLocks noChangeAspect="1" noChangeArrowheads="1"/>
          </p:cNvPicPr>
          <p:nvPr/>
        </p:nvPicPr>
        <p:blipFill>
          <a:blip r:embed="rId2" cstate="print"/>
          <a:srcRect/>
          <a:stretch>
            <a:fillRect/>
          </a:stretch>
        </p:blipFill>
        <p:spPr bwMode="auto">
          <a:xfrm>
            <a:off x="1907704" y="548680"/>
            <a:ext cx="5038725" cy="2209998"/>
          </a:xfrm>
          <a:prstGeom prst="rect">
            <a:avLst/>
          </a:prstGeom>
          <a:noFill/>
          <a:ln w="9525">
            <a:noFill/>
            <a:miter lim="800000"/>
            <a:headEnd/>
            <a:tailEnd/>
          </a:ln>
        </p:spPr>
      </p:pic>
      <p:sp>
        <p:nvSpPr>
          <p:cNvPr id="29702" name="TextBox 7"/>
          <p:cNvSpPr txBox="1">
            <a:spLocks noChangeArrowheads="1"/>
          </p:cNvSpPr>
          <p:nvPr/>
        </p:nvSpPr>
        <p:spPr bwMode="auto">
          <a:xfrm>
            <a:off x="899592" y="2708920"/>
            <a:ext cx="7704856" cy="584775"/>
          </a:xfrm>
          <a:prstGeom prst="rect">
            <a:avLst/>
          </a:prstGeom>
          <a:noFill/>
          <a:ln w="9525">
            <a:noFill/>
            <a:miter lim="800000"/>
            <a:headEnd/>
            <a:tailEnd/>
          </a:ln>
        </p:spPr>
        <p:txBody>
          <a:bodyPr wrap="square">
            <a:spAutoFit/>
          </a:bodyPr>
          <a:lstStyle/>
          <a:p>
            <a:r>
              <a:rPr lang="ru-RU" altLang="ru-RU" sz="1600" dirty="0"/>
              <a:t>Изменение статистических параметров </a:t>
            </a:r>
            <a:r>
              <a:rPr lang="en-US" altLang="ru-RU" sz="1600" dirty="0" err="1"/>
              <a:t>V</a:t>
            </a:r>
            <a:r>
              <a:rPr lang="en-US" altLang="ru-RU" sz="1600" dirty="0" err="1">
                <a:latin typeface="Symbol" pitchFamily="18" charset="2"/>
              </a:rPr>
              <a:t>D</a:t>
            </a:r>
            <a:r>
              <a:rPr lang="en-US" altLang="ru-RU" sz="1600" dirty="0" err="1"/>
              <a:t>t</a:t>
            </a:r>
            <a:r>
              <a:rPr lang="en-US" altLang="ru-RU" sz="1600" dirty="0"/>
              <a:t> </a:t>
            </a:r>
            <a:r>
              <a:rPr lang="ru-RU" altLang="ru-RU" sz="1600" dirty="0"/>
              <a:t>и </a:t>
            </a:r>
            <a:r>
              <a:rPr lang="en-US" altLang="ru-RU" sz="1600" dirty="0" err="1">
                <a:latin typeface="Symbol" pitchFamily="18" charset="2"/>
              </a:rPr>
              <a:t>D</a:t>
            </a:r>
            <a:r>
              <a:rPr lang="en-US" altLang="ru-RU" sz="1600" dirty="0" err="1"/>
              <a:t>t</a:t>
            </a:r>
            <a:r>
              <a:rPr lang="en-US" altLang="ru-RU" sz="1600" dirty="0"/>
              <a:t> </a:t>
            </a:r>
            <a:r>
              <a:rPr lang="ru-RU" altLang="ru-RU" sz="1600" dirty="0"/>
              <a:t>в области подготовки </a:t>
            </a:r>
            <a:r>
              <a:rPr lang="ru-RU" altLang="ru-RU" sz="1600" dirty="0" smtClean="0"/>
              <a:t>(</a:t>
            </a:r>
            <a:r>
              <a:rPr lang="ru-RU" altLang="ru-RU" sz="1600" dirty="0" err="1"/>
              <a:t>ОПЗ</a:t>
            </a:r>
            <a:r>
              <a:rPr lang="ru-RU" altLang="ru-RU" sz="1600" dirty="0"/>
              <a:t>)</a:t>
            </a:r>
            <a:r>
              <a:rPr lang="en-US" altLang="ru-RU" sz="1600" dirty="0"/>
              <a:t> </a:t>
            </a:r>
            <a:r>
              <a:rPr lang="ru-RU" altLang="ru-RU" sz="1600" dirty="0" err="1"/>
              <a:t>Шикотанского</a:t>
            </a:r>
            <a:r>
              <a:rPr lang="ru-RU" altLang="ru-RU" sz="1600" dirty="0"/>
              <a:t> землетрясения ( 4.10.1994, </a:t>
            </a:r>
            <a:r>
              <a:rPr lang="en-US" altLang="ru-RU" sz="1600" dirty="0"/>
              <a:t>M=8.3</a:t>
            </a:r>
            <a:r>
              <a:rPr lang="ru-RU" altLang="ru-RU" sz="1600" dirty="0"/>
              <a:t>, </a:t>
            </a:r>
            <a:r>
              <a:rPr lang="en-US" altLang="ru-RU" sz="1600" dirty="0" err="1"/>
              <a:t>NEIC</a:t>
            </a:r>
            <a:r>
              <a:rPr lang="en-US" altLang="ru-RU" sz="1600" dirty="0"/>
              <a:t>)</a:t>
            </a:r>
            <a:endParaRPr lang="ru-RU" altLang="ru-RU" sz="1600" dirty="0"/>
          </a:p>
        </p:txBody>
      </p:sp>
      <p:pic>
        <p:nvPicPr>
          <p:cNvPr id="29703" name="Picture 7"/>
          <p:cNvPicPr>
            <a:picLocks noChangeAspect="1" noChangeArrowheads="1"/>
          </p:cNvPicPr>
          <p:nvPr/>
        </p:nvPicPr>
        <p:blipFill>
          <a:blip r:embed="rId3" cstate="print"/>
          <a:srcRect/>
          <a:stretch>
            <a:fillRect/>
          </a:stretch>
        </p:blipFill>
        <p:spPr bwMode="auto">
          <a:xfrm>
            <a:off x="1547664" y="3356992"/>
            <a:ext cx="5037138" cy="2786062"/>
          </a:xfrm>
          <a:prstGeom prst="rect">
            <a:avLst/>
          </a:prstGeom>
          <a:noFill/>
          <a:ln w="9525">
            <a:noFill/>
            <a:miter lim="800000"/>
            <a:headEnd/>
            <a:tailEnd/>
          </a:ln>
        </p:spPr>
      </p:pic>
      <p:sp>
        <p:nvSpPr>
          <p:cNvPr id="29704" name="TextBox 9"/>
          <p:cNvSpPr txBox="1">
            <a:spLocks noChangeArrowheads="1"/>
          </p:cNvSpPr>
          <p:nvPr/>
        </p:nvSpPr>
        <p:spPr bwMode="auto">
          <a:xfrm>
            <a:off x="971600" y="6242050"/>
            <a:ext cx="7128792" cy="615950"/>
          </a:xfrm>
          <a:prstGeom prst="rect">
            <a:avLst/>
          </a:prstGeom>
          <a:noFill/>
          <a:ln w="9525">
            <a:noFill/>
            <a:miter lim="800000"/>
            <a:headEnd/>
            <a:tailEnd/>
          </a:ln>
        </p:spPr>
        <p:txBody>
          <a:bodyPr wrap="square">
            <a:spAutoFit/>
          </a:bodyPr>
          <a:lstStyle/>
          <a:p>
            <a:r>
              <a:rPr lang="ru-RU" altLang="ru-RU" sz="1600" dirty="0">
                <a:cs typeface="Times New Roman" pitchFamily="18" charset="0"/>
              </a:rPr>
              <a:t>Изменение статистических параметров </a:t>
            </a:r>
            <a:r>
              <a:rPr lang="en-US" altLang="ru-RU" sz="1600" dirty="0" err="1">
                <a:cs typeface="Times New Roman" pitchFamily="18" charset="0"/>
              </a:rPr>
              <a:t>V</a:t>
            </a:r>
            <a:r>
              <a:rPr lang="en-US" altLang="ru-RU" sz="1600" dirty="0" err="1">
                <a:latin typeface="Symbol" pitchFamily="18" charset="2"/>
                <a:cs typeface="Times New Roman" pitchFamily="18" charset="0"/>
              </a:rPr>
              <a:t>D</a:t>
            </a:r>
            <a:r>
              <a:rPr lang="en-US" altLang="ru-RU" sz="1600" dirty="0" err="1">
                <a:cs typeface="Times New Roman" pitchFamily="18" charset="0"/>
              </a:rPr>
              <a:t>t</a:t>
            </a:r>
            <a:r>
              <a:rPr lang="en-US" altLang="ru-RU" sz="1600" dirty="0">
                <a:cs typeface="Times New Roman" pitchFamily="18" charset="0"/>
              </a:rPr>
              <a:t> </a:t>
            </a:r>
            <a:r>
              <a:rPr lang="ru-RU" altLang="ru-RU" sz="1600" dirty="0">
                <a:cs typeface="Times New Roman" pitchFamily="18" charset="0"/>
              </a:rPr>
              <a:t>и </a:t>
            </a:r>
            <a:r>
              <a:rPr lang="en-US" altLang="ru-RU" sz="1600" dirty="0" err="1">
                <a:latin typeface="Symbol" pitchFamily="18" charset="2"/>
                <a:cs typeface="Times New Roman" pitchFamily="18" charset="0"/>
              </a:rPr>
              <a:t>D</a:t>
            </a:r>
            <a:r>
              <a:rPr lang="en-US" altLang="ru-RU" sz="1600" dirty="0" err="1">
                <a:cs typeface="Times New Roman" pitchFamily="18" charset="0"/>
              </a:rPr>
              <a:t>t</a:t>
            </a:r>
            <a:r>
              <a:rPr lang="en-US" altLang="ru-RU" sz="1600" dirty="0">
                <a:cs typeface="Times New Roman" pitchFamily="18" charset="0"/>
              </a:rPr>
              <a:t> </a:t>
            </a:r>
            <a:r>
              <a:rPr lang="ru-RU" altLang="ru-RU" sz="1600" dirty="0">
                <a:cs typeface="Times New Roman" pitchFamily="18" charset="0"/>
              </a:rPr>
              <a:t>в целике </a:t>
            </a:r>
            <a:r>
              <a:rPr lang="ru-RU" altLang="ru-RU" sz="1600" dirty="0" err="1">
                <a:cs typeface="Times New Roman" pitchFamily="18" charset="0"/>
              </a:rPr>
              <a:t>ГХК</a:t>
            </a:r>
            <a:endParaRPr lang="en-US" altLang="ru-RU" sz="1600" dirty="0">
              <a:cs typeface="Times New Roman" pitchFamily="18" charset="0"/>
            </a:endParaRPr>
          </a:p>
          <a:p>
            <a:endParaRPr lang="ru-RU" altLang="ru-RU"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468313" y="0"/>
            <a:ext cx="8229600" cy="417513"/>
          </a:xfrm>
        </p:spPr>
        <p:txBody>
          <a:bodyPr/>
          <a:lstStyle/>
          <a:p>
            <a:pPr eaLnBrk="1" hangingPunct="1"/>
            <a:r>
              <a:rPr lang="ru-RU" altLang="ru-RU" sz="2000" b="1" dirty="0" smtClean="0">
                <a:latin typeface="Times New Roman" pitchFamily="18" charset="0"/>
              </a:rPr>
              <a:t>Задачи</a:t>
            </a:r>
          </a:p>
        </p:txBody>
      </p:sp>
      <p:sp>
        <p:nvSpPr>
          <p:cNvPr id="9219" name="Rectangle 3"/>
          <p:cNvSpPr>
            <a:spLocks noGrp="1" noChangeArrowheads="1"/>
          </p:cNvSpPr>
          <p:nvPr>
            <p:ph type="body" sz="half" idx="1"/>
          </p:nvPr>
        </p:nvSpPr>
        <p:spPr>
          <a:xfrm>
            <a:off x="0" y="404813"/>
            <a:ext cx="9144000" cy="3960812"/>
          </a:xfrm>
        </p:spPr>
        <p:txBody>
          <a:bodyPr/>
          <a:lstStyle/>
          <a:p>
            <a:pPr eaLnBrk="1" hangingPunct="1">
              <a:lnSpc>
                <a:spcPct val="80000"/>
              </a:lnSpc>
              <a:buFontTx/>
              <a:buNone/>
            </a:pPr>
            <a:r>
              <a:rPr lang="ru-RU" altLang="ru-RU" sz="1800" smtClean="0">
                <a:solidFill>
                  <a:srgbClr val="FF0000"/>
                </a:solidFill>
                <a:latin typeface="Times New Roman" pitchFamily="18" charset="0"/>
              </a:rPr>
              <a:t>	</a:t>
            </a:r>
            <a:endParaRPr lang="ru-RU" altLang="ru-RU" sz="1800" smtClean="0">
              <a:latin typeface="Times New Roman" pitchFamily="18" charset="0"/>
            </a:endParaRPr>
          </a:p>
        </p:txBody>
      </p:sp>
      <p:sp>
        <p:nvSpPr>
          <p:cNvPr id="8" name="Содержимое 7"/>
          <p:cNvSpPr>
            <a:spLocks noGrp="1"/>
          </p:cNvSpPr>
          <p:nvPr>
            <p:ph sz="half" idx="2"/>
          </p:nvPr>
        </p:nvSpPr>
        <p:spPr>
          <a:xfrm>
            <a:off x="0" y="571500"/>
            <a:ext cx="9144000" cy="6072188"/>
          </a:xfrm>
        </p:spPr>
        <p:txBody>
          <a:bodyPr/>
          <a:lstStyle/>
          <a:p>
            <a:pPr eaLnBrk="1" hangingPunct="1">
              <a:buFontTx/>
              <a:buNone/>
              <a:defRPr/>
            </a:pPr>
            <a:r>
              <a:rPr lang="ru-RU" sz="1600" b="1" dirty="0" smtClean="0">
                <a:solidFill>
                  <a:srgbClr val="3333FF"/>
                </a:solidFill>
                <a:latin typeface="Times New Roman" pitchFamily="18" charset="0"/>
                <a:cs typeface="Times New Roman" pitchFamily="18" charset="0"/>
              </a:rPr>
              <a:t>1.      Лабораторные исследование разрушения образцов гнейса из скважин ФГУП «ГХК»  методом АЭ.</a:t>
            </a:r>
          </a:p>
          <a:p>
            <a:pPr eaLnBrk="1" hangingPunct="1">
              <a:buFontTx/>
              <a:buNone/>
              <a:defRPr/>
            </a:pPr>
            <a:r>
              <a:rPr lang="ru-RU" sz="1600" b="1" dirty="0" smtClean="0">
                <a:solidFill>
                  <a:srgbClr val="3333FF"/>
                </a:solidFill>
                <a:latin typeface="Times New Roman" pitchFamily="18" charset="0"/>
                <a:cs typeface="Times New Roman" pitchFamily="18" charset="0"/>
              </a:rPr>
              <a:t>2.      Расчет энергии акустического сигнала в полевых условиях.</a:t>
            </a:r>
          </a:p>
          <a:p>
            <a:pPr eaLnBrk="1" hangingPunct="1">
              <a:buFontTx/>
              <a:buNone/>
              <a:defRPr/>
            </a:pPr>
            <a:r>
              <a:rPr lang="ru-RU" sz="1600" b="1" dirty="0" smtClean="0">
                <a:solidFill>
                  <a:srgbClr val="3333FF"/>
                </a:solidFill>
                <a:latin typeface="Times New Roman" pitchFamily="18" charset="0"/>
                <a:cs typeface="Times New Roman" pitchFamily="18" charset="0"/>
              </a:rPr>
              <a:t>3.      Определение амплитудно-частотных характеристик датчиков АЭ.</a:t>
            </a:r>
            <a:endParaRPr lang="ru-RU" sz="1600" dirty="0" smtClean="0">
              <a:solidFill>
                <a:srgbClr val="3333FF"/>
              </a:solidFill>
              <a:latin typeface="Times New Roman" pitchFamily="18" charset="0"/>
              <a:cs typeface="Times New Roman" pitchFamily="18" charset="0"/>
            </a:endParaRPr>
          </a:p>
          <a:p>
            <a:pPr eaLnBrk="1" hangingPunct="1">
              <a:buFontTx/>
              <a:buNone/>
              <a:defRPr/>
            </a:pPr>
            <a:r>
              <a:rPr lang="ru-RU" sz="1600" b="1" dirty="0" smtClean="0">
                <a:solidFill>
                  <a:srgbClr val="3333FF"/>
                </a:solidFill>
                <a:latin typeface="Times New Roman" pitchFamily="18" charset="0"/>
                <a:cs typeface="Times New Roman" pitchFamily="18" charset="0"/>
              </a:rPr>
              <a:t>	Калибровка </a:t>
            </a:r>
            <a:r>
              <a:rPr lang="ru-RU" sz="1600" b="1" dirty="0" err="1" smtClean="0">
                <a:solidFill>
                  <a:srgbClr val="3333FF"/>
                </a:solidFill>
                <a:latin typeface="Times New Roman" pitchFamily="18" charset="0"/>
                <a:cs typeface="Times New Roman" pitchFamily="18" charset="0"/>
              </a:rPr>
              <a:t>пьезопленочного</a:t>
            </a:r>
            <a:r>
              <a:rPr lang="ru-RU" sz="1600" b="1" dirty="0" smtClean="0">
                <a:solidFill>
                  <a:srgbClr val="3333FF"/>
                </a:solidFill>
                <a:latin typeface="Times New Roman" pitchFamily="18" charset="0"/>
                <a:cs typeface="Times New Roman" pitchFamily="18" charset="0"/>
              </a:rPr>
              <a:t> датчика и низкочастотных «шахтных» датчиков (для  установки в шпурах) без </a:t>
            </a:r>
            <a:r>
              <a:rPr lang="ru-RU" sz="1600" b="1" dirty="0" err="1" smtClean="0">
                <a:solidFill>
                  <a:srgbClr val="3333FF"/>
                </a:solidFill>
                <a:latin typeface="Times New Roman" pitchFamily="18" charset="0"/>
                <a:cs typeface="Times New Roman" pitchFamily="18" charset="0"/>
              </a:rPr>
              <a:t>предусилителя</a:t>
            </a:r>
            <a:endParaRPr lang="ru-RU" sz="1600" b="1" dirty="0" smtClean="0">
              <a:solidFill>
                <a:srgbClr val="3333FF"/>
              </a:solidFill>
              <a:latin typeface="Times New Roman" pitchFamily="18" charset="0"/>
              <a:cs typeface="Times New Roman" pitchFamily="18" charset="0"/>
            </a:endParaRPr>
          </a:p>
          <a:p>
            <a:pPr marL="457200" indent="-457200" eaLnBrk="1" hangingPunct="1">
              <a:buFontTx/>
              <a:buNone/>
              <a:defRPr/>
            </a:pPr>
            <a:r>
              <a:rPr lang="ru-RU" sz="1600" b="1" dirty="0" smtClean="0">
                <a:solidFill>
                  <a:srgbClr val="3333FF"/>
                </a:solidFill>
                <a:latin typeface="Times New Roman" pitchFamily="18" charset="0"/>
                <a:cs typeface="Times New Roman" pitchFamily="18" charset="0"/>
              </a:rPr>
              <a:t>4.      Проведение натурных исследований акустических свойств горного</a:t>
            </a:r>
          </a:p>
          <a:p>
            <a:pPr marL="457200" indent="-457200" eaLnBrk="1" hangingPunct="1">
              <a:buFontTx/>
              <a:buNone/>
              <a:defRPr/>
            </a:pPr>
            <a:r>
              <a:rPr lang="ru-RU" sz="1600" b="1" dirty="0" smtClean="0">
                <a:solidFill>
                  <a:srgbClr val="3333FF"/>
                </a:solidFill>
                <a:latin typeface="Times New Roman" pitchFamily="18" charset="0"/>
                <a:cs typeface="Times New Roman" pitchFamily="18" charset="0"/>
              </a:rPr>
              <a:t>         массива и бетонной обделки в подземных сооружениях ФГУП «ГХК».</a:t>
            </a:r>
            <a:endParaRPr lang="ru-RU" sz="1600" dirty="0" smtClean="0">
              <a:solidFill>
                <a:srgbClr val="3333FF"/>
              </a:solidFill>
              <a:latin typeface="Times New Roman" pitchFamily="18" charset="0"/>
              <a:cs typeface="Times New Roman" pitchFamily="18" charset="0"/>
            </a:endParaRPr>
          </a:p>
          <a:p>
            <a:pPr marL="457200" indent="-457200" eaLnBrk="1" hangingPunct="1">
              <a:buFontTx/>
              <a:buNone/>
              <a:defRPr/>
            </a:pPr>
            <a:r>
              <a:rPr lang="ru-RU" sz="1600" b="1" dirty="0" smtClean="0">
                <a:solidFill>
                  <a:srgbClr val="3333FF"/>
                </a:solidFill>
                <a:latin typeface="Times New Roman" pitchFamily="18" charset="0"/>
                <a:cs typeface="Times New Roman" pitchFamily="18" charset="0"/>
              </a:rPr>
              <a:t>5.      Определение передаточной характеристики штатных датчиков</a:t>
            </a:r>
          </a:p>
          <a:p>
            <a:pPr marL="457200" indent="-457200" eaLnBrk="1" hangingPunct="1">
              <a:buFontTx/>
              <a:buNone/>
              <a:defRPr/>
            </a:pPr>
            <a:r>
              <a:rPr lang="ru-RU" sz="1600" b="1" dirty="0" smtClean="0">
                <a:solidFill>
                  <a:srgbClr val="3333FF"/>
                </a:solidFill>
                <a:latin typeface="Times New Roman" pitchFamily="18" charset="0"/>
                <a:cs typeface="Times New Roman" pitchFamily="18" charset="0"/>
              </a:rPr>
              <a:t>         акустической эмиссии ПЭ 3-60.</a:t>
            </a:r>
          </a:p>
          <a:p>
            <a:pPr marL="457200" indent="-457200" eaLnBrk="1" hangingPunct="1">
              <a:buFontTx/>
              <a:buAutoNum type="arabicPeriod" startAt="6"/>
              <a:defRPr/>
            </a:pPr>
            <a:r>
              <a:rPr lang="ru-RU" sz="1600" b="1" dirty="0" smtClean="0">
                <a:solidFill>
                  <a:srgbClr val="3333FF"/>
                </a:solidFill>
                <a:latin typeface="Times New Roman" pitchFamily="18" charset="0"/>
                <a:cs typeface="Times New Roman" pitchFamily="18" charset="0"/>
              </a:rPr>
              <a:t>Разработка  сменного датчика АЭ и предварительного усилителя для установки в скважине </a:t>
            </a:r>
            <a:r>
              <a:rPr lang="en-US" sz="1600" b="1" dirty="0" smtClean="0">
                <a:solidFill>
                  <a:srgbClr val="3333FF"/>
                </a:solidFill>
                <a:latin typeface="Times New Roman" pitchFamily="18" charset="0"/>
                <a:cs typeface="Times New Roman" pitchFamily="18" charset="0"/>
              </a:rPr>
              <a:t>D</a:t>
            </a:r>
            <a:r>
              <a:rPr lang="ru-RU" sz="1600" b="1" dirty="0" smtClean="0">
                <a:solidFill>
                  <a:srgbClr val="3333FF"/>
                </a:solidFill>
                <a:latin typeface="Times New Roman" pitchFamily="18" charset="0"/>
                <a:cs typeface="Times New Roman" pitchFamily="18" charset="0"/>
              </a:rPr>
              <a:t>76  мм.</a:t>
            </a:r>
          </a:p>
          <a:p>
            <a:pPr marL="457200" indent="-457200" eaLnBrk="1" hangingPunct="1">
              <a:buFontTx/>
              <a:buAutoNum type="arabicPeriod" startAt="7"/>
              <a:defRPr/>
            </a:pPr>
            <a:r>
              <a:rPr lang="ru-RU" sz="1600" b="1" dirty="0" smtClean="0">
                <a:solidFill>
                  <a:srgbClr val="FF0000"/>
                </a:solidFill>
                <a:latin typeface="Times New Roman" pitchFamily="18" charset="0"/>
                <a:cs typeface="Times New Roman" pitchFamily="18" charset="0"/>
              </a:rPr>
              <a:t>Разработка методики фильтрация техногенных помех при акустико-эмиссионном мониторинге.</a:t>
            </a:r>
          </a:p>
          <a:p>
            <a:pPr marL="457200" indent="-457200" eaLnBrk="1" hangingPunct="1">
              <a:buFontTx/>
              <a:buNone/>
              <a:defRPr/>
            </a:pPr>
            <a:r>
              <a:rPr lang="ru-RU" sz="1600" b="1" dirty="0" smtClean="0">
                <a:latin typeface="Times New Roman" pitchFamily="18" charset="0"/>
                <a:cs typeface="Times New Roman" pitchFamily="18" charset="0"/>
              </a:rPr>
              <a:t>8      Локация источников АЭ в породном массиве.</a:t>
            </a:r>
          </a:p>
          <a:p>
            <a:pPr marL="457200" indent="-457200" eaLnBrk="1" hangingPunct="1">
              <a:buFontTx/>
              <a:buNone/>
              <a:defRPr/>
            </a:pPr>
            <a:r>
              <a:rPr lang="ru-RU" sz="1600" b="1" dirty="0" smtClean="0">
                <a:latin typeface="Times New Roman" pitchFamily="18" charset="0"/>
                <a:cs typeface="Times New Roman" pitchFamily="18" charset="0"/>
              </a:rPr>
              <a:t>9 .     Разработка методики</a:t>
            </a:r>
            <a:r>
              <a:rPr lang="ru-RU" sz="1600" dirty="0" smtClean="0">
                <a:latin typeface="Times New Roman" pitchFamily="18" charset="0"/>
                <a:cs typeface="Times New Roman" pitchFamily="18" charset="0"/>
              </a:rPr>
              <a:t> </a:t>
            </a:r>
            <a:r>
              <a:rPr lang="ru-RU" sz="1600" b="1" dirty="0" smtClean="0">
                <a:latin typeface="Times New Roman" pitchFamily="18" charset="0"/>
                <a:cs typeface="Times New Roman" pitchFamily="18" charset="0"/>
              </a:rPr>
              <a:t>акустико-эмиссионного (АЭ) мониторинга </a:t>
            </a:r>
            <a:r>
              <a:rPr lang="ru-RU" sz="1600" b="1" dirty="0" err="1" smtClean="0">
                <a:latin typeface="Times New Roman" pitchFamily="18" charset="0"/>
                <a:cs typeface="Times New Roman" pitchFamily="18" charset="0"/>
              </a:rPr>
              <a:t>геомеханической</a:t>
            </a:r>
            <a:endParaRPr lang="ru-RU" sz="1600" b="1" dirty="0" smtClean="0">
              <a:latin typeface="Times New Roman" pitchFamily="18" charset="0"/>
              <a:cs typeface="Times New Roman" pitchFamily="18" charset="0"/>
            </a:endParaRPr>
          </a:p>
          <a:p>
            <a:pPr marL="457200" indent="-457200" eaLnBrk="1" hangingPunct="1">
              <a:buFontTx/>
              <a:buNone/>
              <a:defRPr/>
            </a:pPr>
            <a:r>
              <a:rPr lang="ru-RU" sz="1600" b="1" dirty="0" smtClean="0">
                <a:latin typeface="Times New Roman" pitchFamily="18" charset="0"/>
                <a:cs typeface="Times New Roman" pitchFamily="18" charset="0"/>
              </a:rPr>
              <a:t>         устойчивости и безопасности эксплуатации подземных сооружений ФГУП «ГХК»</a:t>
            </a:r>
            <a:endParaRPr lang="ru-RU" sz="1600" dirty="0" smtClean="0">
              <a:latin typeface="Times New Roman" pitchFamily="18" charset="0"/>
              <a:cs typeface="Times New Roman" pitchFamily="18" charset="0"/>
            </a:endParaRPr>
          </a:p>
          <a:p>
            <a:pPr marL="457200" indent="-457200" eaLnBrk="1" hangingPunct="1">
              <a:buFontTx/>
              <a:buNone/>
              <a:defRPr/>
            </a:pPr>
            <a:endParaRPr lang="ru-RU" sz="2000" dirty="0" smtClean="0">
              <a:latin typeface="Times New Roman" pitchFamily="18" charset="0"/>
              <a:cs typeface="Times New Roman" pitchFamily="18" charset="0"/>
            </a:endParaRPr>
          </a:p>
          <a:p>
            <a:pPr eaLnBrk="1" hangingPunct="1">
              <a:buFontTx/>
              <a:buNone/>
              <a:defRPr/>
            </a:pPr>
            <a:endParaRPr lang="ru-RU" sz="2000" dirty="0" smtClean="0"/>
          </a:p>
          <a:p>
            <a:pPr marL="457200" indent="-457200" eaLnBrk="1" hangingPunct="1">
              <a:buFontTx/>
              <a:buAutoNum type="arabicPeriod" startAt="5"/>
              <a:defRPr/>
            </a:pPr>
            <a:endParaRPr lang="ru-RU" sz="2000" dirty="0" smtClean="0"/>
          </a:p>
          <a:p>
            <a:pPr eaLnBrk="1" hangingPunct="1">
              <a:buFontTx/>
              <a:buNone/>
              <a:defRPr/>
            </a:pPr>
            <a:endParaRPr lang="ru-RU" sz="2000" b="1" dirty="0" smtClean="0">
              <a:latin typeface="Times New Roman" pitchFamily="18" charset="0"/>
              <a:cs typeface="Times New Roman" pitchFamily="18" charset="0"/>
            </a:endParaRPr>
          </a:p>
          <a:p>
            <a:pPr eaLnBrk="1" hangingPunct="1">
              <a:buFontTx/>
              <a:buNone/>
              <a:defRPr/>
            </a:pPr>
            <a:endParaRPr lang="ru-RU" sz="2000" dirty="0" smtClean="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194" name="Picture 2"/>
          <p:cNvPicPr>
            <a:picLocks noChangeAspect="1" noChangeArrowheads="1"/>
          </p:cNvPicPr>
          <p:nvPr/>
        </p:nvPicPr>
        <p:blipFill>
          <a:blip r:embed="rId2" cstate="print"/>
          <a:srcRect/>
          <a:stretch>
            <a:fillRect/>
          </a:stretch>
        </p:blipFill>
        <p:spPr bwMode="auto">
          <a:xfrm>
            <a:off x="4572000" y="332656"/>
            <a:ext cx="4572000" cy="6264696"/>
          </a:xfrm>
          <a:prstGeom prst="rect">
            <a:avLst/>
          </a:prstGeom>
          <a:noFill/>
          <a:ln w="9525">
            <a:noFill/>
            <a:miter lim="800000"/>
            <a:headEnd/>
            <a:tailEnd/>
          </a:ln>
          <a:effectLst/>
        </p:spPr>
      </p:pic>
      <p:pic>
        <p:nvPicPr>
          <p:cNvPr id="136195" name="Picture 3"/>
          <p:cNvPicPr>
            <a:picLocks noChangeAspect="1" noChangeArrowheads="1"/>
          </p:cNvPicPr>
          <p:nvPr/>
        </p:nvPicPr>
        <p:blipFill>
          <a:blip r:embed="rId3" cstate="print"/>
          <a:srcRect/>
          <a:stretch>
            <a:fillRect/>
          </a:stretch>
        </p:blipFill>
        <p:spPr bwMode="auto">
          <a:xfrm>
            <a:off x="1" y="260648"/>
            <a:ext cx="4499991" cy="6264696"/>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Grp="1" noChangeArrowheads="1"/>
          </p:cNvSpPr>
          <p:nvPr>
            <p:ph type="sldNum" sz="quarter" idx="12"/>
          </p:nvPr>
        </p:nvSpPr>
        <p:spPr>
          <a:ln/>
        </p:spPr>
        <p:txBody>
          <a:bodyPr/>
          <a:lstStyle/>
          <a:p>
            <a:pPr>
              <a:defRPr/>
            </a:pPr>
            <a:fld id="{B690714D-0E0B-4162-8900-513725C5A301}" type="slidenum">
              <a:rPr lang="ru-RU"/>
              <a:pPr>
                <a:defRPr/>
              </a:pPr>
              <a:t>41</a:t>
            </a:fld>
            <a:endParaRPr lang="ru-RU"/>
          </a:p>
        </p:txBody>
      </p:sp>
      <p:sp>
        <p:nvSpPr>
          <p:cNvPr id="40962" name="Rectangle 1"/>
          <p:cNvSpPr>
            <a:spLocks noChangeArrowheads="1"/>
          </p:cNvSpPr>
          <p:nvPr/>
        </p:nvSpPr>
        <p:spPr bwMode="auto">
          <a:xfrm>
            <a:off x="0" y="473075"/>
            <a:ext cx="9144000" cy="6408738"/>
          </a:xfrm>
          <a:prstGeom prst="rect">
            <a:avLst/>
          </a:prstGeom>
          <a:noFill/>
          <a:ln w="9525">
            <a:noFill/>
            <a:miter lim="800000"/>
            <a:headEnd/>
            <a:tailEnd/>
          </a:ln>
        </p:spPr>
        <p:txBody>
          <a:bodyPr anchor="ctr">
            <a:spAutoFit/>
          </a:bodyPr>
          <a:lstStyle/>
          <a:p>
            <a:pPr indent="457200" algn="just"/>
            <a:endParaRPr lang="ru-RU">
              <a:latin typeface="Times New Roman" pitchFamily="18" charset="0"/>
              <a:cs typeface="Times New Roman" pitchFamily="18" charset="0"/>
            </a:endParaRPr>
          </a:p>
          <a:p>
            <a:pPr indent="457200" algn="just"/>
            <a:r>
              <a:rPr lang="ru-RU">
                <a:latin typeface="Times New Roman" pitchFamily="18" charset="0"/>
                <a:cs typeface="Times New Roman" pitchFamily="18" charset="0"/>
              </a:rPr>
              <a:t>-спектральная плотность возбуждения массива от удара шаром концентрируется в диапазоне </a:t>
            </a:r>
            <a:r>
              <a:rPr lang="ru-RU">
                <a:solidFill>
                  <a:srgbClr val="FF0000"/>
                </a:solidFill>
                <a:latin typeface="Times New Roman" pitchFamily="18" charset="0"/>
                <a:cs typeface="Times New Roman" pitchFamily="18" charset="0"/>
              </a:rPr>
              <a:t>0,7 - 3,2 кГц</a:t>
            </a:r>
            <a:r>
              <a:rPr lang="ru-RU">
                <a:latin typeface="Times New Roman" pitchFamily="18" charset="0"/>
                <a:cs typeface="Times New Roman" pitchFamily="18" charset="0"/>
              </a:rPr>
              <a:t>. При этом можно выделить несколько характерных размеров блочной структуры массива </a:t>
            </a:r>
            <a:r>
              <a:rPr lang="ru-RU">
                <a:solidFill>
                  <a:srgbClr val="FF0000"/>
                </a:solidFill>
                <a:latin typeface="Times New Roman" pitchFamily="18" charset="0"/>
                <a:cs typeface="Times New Roman" pitchFamily="18" charset="0"/>
              </a:rPr>
              <a:t>от 1 м до 6 м</a:t>
            </a:r>
            <a:r>
              <a:rPr lang="ru-RU">
                <a:latin typeface="Times New Roman" pitchFamily="18" charset="0"/>
                <a:cs typeface="Times New Roman" pitchFamily="18" charset="0"/>
              </a:rPr>
              <a:t>.</a:t>
            </a:r>
          </a:p>
          <a:p>
            <a:pPr indent="457200" algn="just"/>
            <a:endParaRPr lang="ru-RU">
              <a:latin typeface="Times New Roman" pitchFamily="18" charset="0"/>
              <a:cs typeface="Times New Roman" pitchFamily="18" charset="0"/>
            </a:endParaRPr>
          </a:p>
          <a:p>
            <a:pPr indent="457200" eaLnBrk="0" hangingPunct="0"/>
            <a:r>
              <a:rPr lang="ru-RU">
                <a:latin typeface="Times New Roman" pitchFamily="18" charset="0"/>
                <a:cs typeface="Times New Roman" pitchFamily="18" charset="0"/>
              </a:rPr>
              <a:t>-налажен канал передачи банка данных системы АЭ мониторинга из штатного компьютера системы в компьютер (типа ноутбук) для последующего независимого анализа;</a:t>
            </a:r>
          </a:p>
          <a:p>
            <a:pPr indent="457200" eaLnBrk="0" hangingPunct="0"/>
            <a:endParaRPr lang="ru-RU">
              <a:latin typeface="Times New Roman" pitchFamily="18" charset="0"/>
              <a:cs typeface="Times New Roman" pitchFamily="18" charset="0"/>
            </a:endParaRPr>
          </a:p>
          <a:p>
            <a:pPr indent="457200" eaLnBrk="0" hangingPunct="0"/>
            <a:r>
              <a:rPr lang="ru-RU">
                <a:latin typeface="Times New Roman" pitchFamily="18" charset="0"/>
                <a:cs typeface="Times New Roman" pitchFamily="18" charset="0"/>
              </a:rPr>
              <a:t>     -проведен предварительный анализ данных системы АЭ мониторинга;</a:t>
            </a:r>
          </a:p>
          <a:p>
            <a:pPr indent="457200" eaLnBrk="0" hangingPunct="0"/>
            <a:endParaRPr lang="ru-RU">
              <a:latin typeface="Times New Roman" pitchFamily="18" charset="0"/>
              <a:cs typeface="Times New Roman" pitchFamily="18" charset="0"/>
            </a:endParaRPr>
          </a:p>
          <a:p>
            <a:pPr indent="457200" eaLnBrk="0" hangingPunct="0"/>
            <a:r>
              <a:rPr lang="ru-RU">
                <a:latin typeface="Times New Roman" pitchFamily="18" charset="0"/>
                <a:cs typeface="Times New Roman" pitchFamily="18" charset="0"/>
              </a:rPr>
              <a:t>     -оптимизирована методика определения координат источника АС  для сред с переменным полем скоростей и начата ее адаптация  для условий рудника;</a:t>
            </a:r>
          </a:p>
          <a:p>
            <a:pPr indent="457200" eaLnBrk="0" hangingPunct="0"/>
            <a:endParaRPr lang="ru-RU">
              <a:latin typeface="Times New Roman" pitchFamily="18" charset="0"/>
              <a:cs typeface="Times New Roman" pitchFamily="18" charset="0"/>
            </a:endParaRPr>
          </a:p>
          <a:p>
            <a:pPr indent="457200" eaLnBrk="0" hangingPunct="0"/>
            <a:r>
              <a:rPr lang="ru-RU">
                <a:latin typeface="Times New Roman" pitchFamily="18" charset="0"/>
                <a:cs typeface="Times New Roman" pitchFamily="18" charset="0"/>
              </a:rPr>
              <a:t>     -разработана методика измерения энергии АС в абсолютной шкале (Дж) и показана возможность ее применения для метрологического обеспечения системы АЭ мониторинга</a:t>
            </a:r>
          </a:p>
          <a:p>
            <a:pPr indent="457200" eaLnBrk="0" hangingPunct="0"/>
            <a:endParaRPr lang="ru-RU">
              <a:latin typeface="Times New Roman" pitchFamily="18" charset="0"/>
              <a:cs typeface="Times New Roman" pitchFamily="18" charset="0"/>
            </a:endParaRPr>
          </a:p>
          <a:p>
            <a:pPr indent="457200" eaLnBrk="0" hangingPunct="0"/>
            <a:r>
              <a:rPr lang="ru-RU">
                <a:latin typeface="Times New Roman" pitchFamily="18" charset="0"/>
                <a:cs typeface="Times New Roman" pitchFamily="18" charset="0"/>
              </a:rPr>
              <a:t>     - разработана схема съемного датчика АЭ в комплекте с предварительным усилителем для установки в скважине диаметром </a:t>
            </a:r>
            <a:r>
              <a:rPr lang="ru-RU">
                <a:solidFill>
                  <a:srgbClr val="FF0066"/>
                </a:solidFill>
                <a:latin typeface="Times New Roman" pitchFamily="18" charset="0"/>
                <a:cs typeface="Times New Roman" pitchFamily="18" charset="0"/>
              </a:rPr>
              <a:t>76 мм</a:t>
            </a:r>
            <a:r>
              <a:rPr lang="ru-RU">
                <a:latin typeface="Times New Roman" pitchFamily="18" charset="0"/>
                <a:cs typeface="Times New Roman" pitchFamily="18" charset="0"/>
              </a:rPr>
              <a:t> на закладной бетонируемой детали.</a:t>
            </a:r>
          </a:p>
          <a:p>
            <a:pPr indent="457200" algn="just" eaLnBrk="0" hangingPunct="0"/>
            <a:endParaRPr lang="ru-RU">
              <a:latin typeface="Times New Roman" pitchFamily="18" charset="0"/>
              <a:cs typeface="Times New Roman" pitchFamily="18" charset="0"/>
            </a:endParaRPr>
          </a:p>
          <a:p>
            <a:pPr indent="457200" algn="just" eaLnBrk="0" hangingPunct="0"/>
            <a:endParaRPr lang="ru-RU">
              <a:latin typeface="Times New Roman" pitchFamily="18" charset="0"/>
              <a:cs typeface="Times New Roman" pitchFamily="18" charset="0"/>
            </a:endParaRPr>
          </a:p>
          <a:p>
            <a:pPr indent="457200" algn="just" eaLnBrk="0" hangingPunct="0"/>
            <a:r>
              <a:rPr lang="en-US"/>
              <a:t> </a:t>
            </a:r>
            <a:r>
              <a:rPr lang="ru-RU" b="1">
                <a:latin typeface="Times New Roman" pitchFamily="18" charset="0"/>
                <a:cs typeface="Times New Roman" pitchFamily="18" charset="0"/>
              </a:rPr>
              <a:t> </a:t>
            </a:r>
          </a:p>
        </p:txBody>
      </p:sp>
      <p:sp>
        <p:nvSpPr>
          <p:cNvPr id="40963" name="Прямоугольник 6"/>
          <p:cNvSpPr>
            <a:spLocks noChangeArrowheads="1"/>
          </p:cNvSpPr>
          <p:nvPr/>
        </p:nvSpPr>
        <p:spPr bwMode="auto">
          <a:xfrm>
            <a:off x="3786188" y="214313"/>
            <a:ext cx="1643062" cy="369887"/>
          </a:xfrm>
          <a:prstGeom prst="rect">
            <a:avLst/>
          </a:prstGeom>
          <a:noFill/>
          <a:ln w="9525">
            <a:noFill/>
            <a:miter lim="800000"/>
            <a:headEnd/>
            <a:tailEnd/>
          </a:ln>
        </p:spPr>
        <p:txBody>
          <a:bodyPr wrap="none">
            <a:spAutoFit/>
          </a:bodyPr>
          <a:lstStyle/>
          <a:p>
            <a:pPr indent="457200" algn="just" eaLnBrk="0" hangingPunct="0"/>
            <a:r>
              <a:rPr lang="ru-RU" b="1">
                <a:solidFill>
                  <a:srgbClr val="7030A0"/>
                </a:solidFill>
                <a:latin typeface="Times New Roman" pitchFamily="18" charset="0"/>
                <a:cs typeface="Times New Roman" pitchFamily="18" charset="0"/>
              </a:rPr>
              <a:t> Выводы:</a:t>
            </a:r>
            <a:endParaRPr lang="ru-RU">
              <a:solidFill>
                <a:srgbClr val="7030A0"/>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6"/>
          <p:cNvSpPr>
            <a:spLocks noGrp="1" noChangeArrowheads="1"/>
          </p:cNvSpPr>
          <p:nvPr>
            <p:ph type="sldNum" sz="quarter" idx="12"/>
          </p:nvPr>
        </p:nvSpPr>
        <p:spPr>
          <a:ln/>
        </p:spPr>
        <p:txBody>
          <a:bodyPr/>
          <a:lstStyle/>
          <a:p>
            <a:pPr>
              <a:defRPr/>
            </a:pPr>
            <a:fld id="{CB216D50-18D7-4E06-BEB0-75716D8CF57E}" type="slidenum">
              <a:rPr lang="ru-RU"/>
              <a:pPr>
                <a:defRPr/>
              </a:pPr>
              <a:t>42</a:t>
            </a:fld>
            <a:endParaRPr lang="ru-RU"/>
          </a:p>
        </p:txBody>
      </p:sp>
      <p:sp>
        <p:nvSpPr>
          <p:cNvPr id="43010" name="Rectangle 3"/>
          <p:cNvSpPr>
            <a:spLocks noGrp="1" noChangeArrowheads="1"/>
          </p:cNvSpPr>
          <p:nvPr>
            <p:ph type="subTitle" idx="4294967295"/>
          </p:nvPr>
        </p:nvSpPr>
        <p:spPr>
          <a:xfrm>
            <a:off x="1979613" y="6524625"/>
            <a:ext cx="5329237" cy="71438"/>
          </a:xfrm>
          <a:solidFill>
            <a:srgbClr val="FFFFFF">
              <a:alpha val="87057"/>
            </a:srgbClr>
          </a:solidFill>
          <a:ln>
            <a:solidFill>
              <a:schemeClr val="tx1"/>
            </a:solidFill>
          </a:ln>
        </p:spPr>
        <p:txBody>
          <a:bodyPr/>
          <a:lstStyle/>
          <a:p>
            <a:pPr marL="0" indent="0" algn="ctr" eaLnBrk="1" hangingPunct="1">
              <a:buFontTx/>
              <a:buNone/>
            </a:pPr>
            <a:r>
              <a:rPr lang="en-US" sz="1800" smtClean="0"/>
              <a:t>E-mail: </a:t>
            </a:r>
            <a:r>
              <a:rPr lang="en-US" sz="1800" smtClean="0">
                <a:hlinkClick r:id="rId2"/>
              </a:rPr>
              <a:t>h.machmoudov@mail.ioffe.ru</a:t>
            </a:r>
            <a:endParaRPr lang="ru-RU" sz="1800" smtClean="0"/>
          </a:p>
          <a:p>
            <a:pPr marL="0" indent="0" algn="ctr" eaLnBrk="1" hangingPunct="1">
              <a:buFontTx/>
              <a:buNone/>
            </a:pPr>
            <a:r>
              <a:rPr lang="ru-RU" sz="2000" smtClean="0"/>
              <a:t>           </a:t>
            </a:r>
            <a:endParaRPr lang="ru-RU" smtClean="0"/>
          </a:p>
        </p:txBody>
      </p:sp>
      <p:sp>
        <p:nvSpPr>
          <p:cNvPr id="6" name="Rectangle 2"/>
          <p:cNvSpPr txBox="1">
            <a:spLocks noChangeArrowheads="1"/>
          </p:cNvSpPr>
          <p:nvPr/>
        </p:nvSpPr>
        <p:spPr bwMode="auto">
          <a:xfrm>
            <a:off x="539750" y="3213100"/>
            <a:ext cx="8280400" cy="531813"/>
          </a:xfrm>
          <a:prstGeom prst="rect">
            <a:avLst/>
          </a:prstGeom>
          <a:noFill/>
          <a:ln w="9525">
            <a:noFill/>
            <a:miter lim="800000"/>
            <a:headEnd/>
            <a:tailEnd/>
          </a:ln>
          <a:effectLst/>
        </p:spPr>
        <p:txBody>
          <a:bodyPr anchor="ctr"/>
          <a:lstStyle/>
          <a:p>
            <a:pPr algn="ctr"/>
            <a:endParaRPr lang="ru-RU" sz="4400">
              <a:solidFill>
                <a:schemeClr val="tx2"/>
              </a:solidFill>
              <a:latin typeface="Tahoma" pitchFamily="34" charset="0"/>
            </a:endParaRPr>
          </a:p>
          <a:p>
            <a:pPr algn="ctr"/>
            <a:endParaRPr lang="ru-RU" sz="4400">
              <a:solidFill>
                <a:schemeClr val="tx2"/>
              </a:solidFill>
              <a:latin typeface="Tahoma" pitchFamily="34" charset="0"/>
            </a:endParaRPr>
          </a:p>
          <a:p>
            <a:pPr algn="ctr"/>
            <a:endParaRPr lang="ru-RU" sz="4400">
              <a:solidFill>
                <a:schemeClr val="tx2"/>
              </a:solidFill>
              <a:latin typeface="Tahoma" pitchFamily="34" charset="0"/>
            </a:endParaRPr>
          </a:p>
          <a:p>
            <a:pPr algn="ctr"/>
            <a:endParaRPr lang="ru-RU" sz="3600" b="1">
              <a:solidFill>
                <a:schemeClr val="tx2"/>
              </a:solidFill>
              <a:latin typeface="Tahoma" pitchFamily="34" charset="0"/>
            </a:endParaRPr>
          </a:p>
          <a:p>
            <a:pPr algn="ctr"/>
            <a:endParaRPr lang="ru-RU" sz="3600" b="1">
              <a:solidFill>
                <a:schemeClr val="tx2"/>
              </a:solidFill>
              <a:latin typeface="Tahoma" pitchFamily="34" charset="0"/>
            </a:endParaRPr>
          </a:p>
          <a:p>
            <a:pPr algn="ctr"/>
            <a:endParaRPr lang="ru-RU" sz="3600" b="1">
              <a:solidFill>
                <a:schemeClr val="tx2"/>
              </a:solidFill>
              <a:latin typeface="Tahoma" pitchFamily="34" charset="0"/>
            </a:endParaRPr>
          </a:p>
          <a:p>
            <a:pPr algn="ctr"/>
            <a:endParaRPr lang="ru-RU" sz="3600" b="1">
              <a:solidFill>
                <a:schemeClr val="tx2"/>
              </a:solidFill>
              <a:latin typeface="Tahoma" pitchFamily="34" charset="0"/>
            </a:endParaRPr>
          </a:p>
          <a:p>
            <a:pPr algn="ctr"/>
            <a:endParaRPr lang="ru-RU" sz="3600" b="1">
              <a:solidFill>
                <a:srgbClr val="FF0066"/>
              </a:solidFill>
              <a:latin typeface="Tahoma" pitchFamily="34" charset="0"/>
            </a:endParaRPr>
          </a:p>
          <a:p>
            <a:pPr algn="ctr"/>
            <a:endParaRPr lang="ru-RU" sz="3600" b="1">
              <a:solidFill>
                <a:srgbClr val="FF0066"/>
              </a:solidFill>
              <a:latin typeface="Tahoma" pitchFamily="34" charset="0"/>
            </a:endParaRPr>
          </a:p>
          <a:p>
            <a:pPr algn="ctr"/>
            <a:endParaRPr lang="ru-RU" sz="3600" b="1">
              <a:solidFill>
                <a:srgbClr val="FF0066"/>
              </a:solidFill>
              <a:latin typeface="Tahoma" pitchFamily="34" charset="0"/>
            </a:endParaRPr>
          </a:p>
          <a:p>
            <a:pPr algn="ctr"/>
            <a:endParaRPr lang="ru-RU" sz="3600" b="1">
              <a:solidFill>
                <a:srgbClr val="FF0066"/>
              </a:solidFill>
              <a:latin typeface="Tahoma" pitchFamily="34" charset="0"/>
            </a:endParaRPr>
          </a:p>
          <a:p>
            <a:pPr algn="ctr"/>
            <a:endParaRPr lang="ru-RU" sz="3600" b="1">
              <a:solidFill>
                <a:srgbClr val="FF0066"/>
              </a:solidFill>
              <a:latin typeface="Tahoma" pitchFamily="34" charset="0"/>
            </a:endParaRPr>
          </a:p>
          <a:p>
            <a:pPr algn="ctr"/>
            <a:endParaRPr lang="ru-RU" sz="3600" b="1">
              <a:solidFill>
                <a:srgbClr val="FF0066"/>
              </a:solidFill>
              <a:latin typeface="Tahoma" pitchFamily="34" charset="0"/>
            </a:endParaRPr>
          </a:p>
          <a:p>
            <a:pPr algn="ctr"/>
            <a:endParaRPr lang="en-US" sz="4400">
              <a:solidFill>
                <a:schemeClr val="tx2"/>
              </a:solidFill>
              <a:latin typeface="Tahoma" pitchFamily="34" charset="0"/>
            </a:endParaRPr>
          </a:p>
        </p:txBody>
      </p:sp>
      <p:sp>
        <p:nvSpPr>
          <p:cNvPr id="43012" name="Номер слайда 6"/>
          <p:cNvSpPr txBox="1">
            <a:spLocks noGrp="1"/>
          </p:cNvSpPr>
          <p:nvPr/>
        </p:nvSpPr>
        <p:spPr bwMode="auto">
          <a:xfrm>
            <a:off x="6553200" y="6245225"/>
            <a:ext cx="2133600" cy="476250"/>
          </a:xfrm>
          <a:prstGeom prst="rect">
            <a:avLst/>
          </a:prstGeom>
          <a:noFill/>
          <a:ln w="9525">
            <a:noFill/>
            <a:miter lim="800000"/>
            <a:headEnd/>
            <a:tailEnd/>
          </a:ln>
        </p:spPr>
        <p:txBody>
          <a:bodyPr/>
          <a:lstStyle/>
          <a:p>
            <a:pPr algn="r"/>
            <a:fld id="{1FE82DB8-A1E2-4402-AAD4-A4D5EBEE9803}" type="slidenum">
              <a:rPr lang="ru-RU" sz="1400"/>
              <a:pPr algn="r"/>
              <a:t>42</a:t>
            </a:fld>
            <a:endParaRPr lang="ru-RU" sz="1400"/>
          </a:p>
        </p:txBody>
      </p:sp>
      <p:pic>
        <p:nvPicPr>
          <p:cNvPr id="43013" name="Picture 8"/>
          <p:cNvPicPr>
            <a:picLocks noChangeAspect="1" noChangeArrowheads="1"/>
          </p:cNvPicPr>
          <p:nvPr/>
        </p:nvPicPr>
        <p:blipFill>
          <a:blip r:embed="rId3" cstate="print"/>
          <a:srcRect/>
          <a:stretch>
            <a:fillRect/>
          </a:stretch>
        </p:blipFill>
        <p:spPr bwMode="auto">
          <a:xfrm>
            <a:off x="3779838" y="4437063"/>
            <a:ext cx="1152525" cy="1441450"/>
          </a:xfrm>
          <a:prstGeom prst="rect">
            <a:avLst/>
          </a:prstGeom>
          <a:noFill/>
          <a:ln w="9525">
            <a:noFill/>
            <a:miter lim="800000"/>
            <a:headEnd/>
            <a:tailEnd/>
          </a:ln>
        </p:spPr>
      </p:pic>
      <p:pic>
        <p:nvPicPr>
          <p:cNvPr id="43014" name="Picture 10"/>
          <p:cNvPicPr>
            <a:picLocks noChangeAspect="1" noChangeArrowheads="1"/>
          </p:cNvPicPr>
          <p:nvPr/>
        </p:nvPicPr>
        <p:blipFill>
          <a:blip r:embed="rId4" cstate="print"/>
          <a:srcRect/>
          <a:stretch>
            <a:fillRect/>
          </a:stretch>
        </p:blipFill>
        <p:spPr bwMode="auto">
          <a:xfrm>
            <a:off x="1547813" y="4508500"/>
            <a:ext cx="1006475" cy="1441450"/>
          </a:xfrm>
          <a:prstGeom prst="rect">
            <a:avLst/>
          </a:prstGeom>
          <a:noFill/>
          <a:ln w="9525">
            <a:noFill/>
            <a:miter lim="800000"/>
            <a:headEnd/>
            <a:tailEnd/>
          </a:ln>
        </p:spPr>
      </p:pic>
      <p:pic>
        <p:nvPicPr>
          <p:cNvPr id="43015" name="Picture 13"/>
          <p:cNvPicPr>
            <a:picLocks noChangeAspect="1" noChangeArrowheads="1"/>
          </p:cNvPicPr>
          <p:nvPr/>
        </p:nvPicPr>
        <p:blipFill>
          <a:blip r:embed="rId5" cstate="print"/>
          <a:srcRect/>
          <a:stretch>
            <a:fillRect/>
          </a:stretch>
        </p:blipFill>
        <p:spPr bwMode="auto">
          <a:xfrm>
            <a:off x="6156325" y="4365625"/>
            <a:ext cx="1512888" cy="1503363"/>
          </a:xfrm>
          <a:prstGeom prst="rect">
            <a:avLst/>
          </a:prstGeom>
          <a:noFill/>
          <a:ln w="9525">
            <a:noFill/>
            <a:miter lim="800000"/>
            <a:headEnd/>
            <a:tailEnd/>
          </a:ln>
        </p:spPr>
      </p:pic>
      <p:pic>
        <p:nvPicPr>
          <p:cNvPr id="43018" name="Picture 10"/>
          <p:cNvPicPr>
            <a:picLocks noChangeAspect="1" noChangeArrowheads="1"/>
          </p:cNvPicPr>
          <p:nvPr/>
        </p:nvPicPr>
        <p:blipFill>
          <a:blip r:embed="rId6" cstate="print"/>
          <a:srcRect/>
          <a:stretch>
            <a:fillRect/>
          </a:stretch>
        </p:blipFill>
        <p:spPr bwMode="auto">
          <a:xfrm>
            <a:off x="1692275" y="0"/>
            <a:ext cx="5472113" cy="4225925"/>
          </a:xfrm>
          <a:prstGeom prst="rect">
            <a:avLst/>
          </a:prstGeom>
          <a:noFill/>
        </p:spPr>
      </p:pic>
      <p:sp>
        <p:nvSpPr>
          <p:cNvPr id="43019" name="Rectangle 11"/>
          <p:cNvSpPr>
            <a:spLocks noChangeArrowheads="1"/>
          </p:cNvSpPr>
          <p:nvPr/>
        </p:nvSpPr>
        <p:spPr bwMode="auto">
          <a:xfrm>
            <a:off x="0" y="5876925"/>
            <a:ext cx="8893175" cy="854075"/>
          </a:xfrm>
          <a:prstGeom prst="rect">
            <a:avLst/>
          </a:prstGeom>
          <a:noFill/>
          <a:ln w="9525">
            <a:noFill/>
            <a:miter lim="800000"/>
            <a:headEnd/>
            <a:tailEnd/>
          </a:ln>
          <a:effectLst/>
        </p:spPr>
        <p:txBody>
          <a:bodyPr>
            <a:spAutoFit/>
          </a:bodyPr>
          <a:lstStyle/>
          <a:p>
            <a:r>
              <a:rPr lang="ru-RU" sz="3200" b="1" i="1">
                <a:solidFill>
                  <a:srgbClr val="FF0066"/>
                </a:solidFill>
                <a:latin typeface="Times New Roman" pitchFamily="18" charset="0"/>
              </a:rPr>
              <a:t>            Благодарю</a:t>
            </a:r>
            <a:r>
              <a:rPr lang="ru-RU" sz="3200">
                <a:latin typeface="Times New Roman" pitchFamily="18" charset="0"/>
              </a:rPr>
              <a:t>    </a:t>
            </a:r>
            <a:r>
              <a:rPr lang="en-US" sz="3200" b="1">
                <a:solidFill>
                  <a:srgbClr val="FF0066"/>
                </a:solidFill>
                <a:latin typeface="Times New Roman" pitchFamily="18" charset="0"/>
              </a:rPr>
              <a:t> </a:t>
            </a:r>
            <a:r>
              <a:rPr lang="ru-RU" sz="3200" b="1">
                <a:solidFill>
                  <a:srgbClr val="FF0066"/>
                </a:solidFill>
                <a:latin typeface="Times New Roman" pitchFamily="18" charset="0"/>
              </a:rPr>
              <a:t>за      </a:t>
            </a:r>
            <a:r>
              <a:rPr lang="en-US" sz="3200" b="1">
                <a:solidFill>
                  <a:srgbClr val="FF0066"/>
                </a:solidFill>
                <a:latin typeface="Times New Roman" pitchFamily="18" charset="0"/>
              </a:rPr>
              <a:t>ВНИМАНИЕ!</a:t>
            </a:r>
            <a:r>
              <a:rPr lang="en-US">
                <a:solidFill>
                  <a:schemeClr val="tx2"/>
                </a:solidFill>
              </a:rPr>
              <a:t/>
            </a:r>
            <a:br>
              <a:rPr lang="en-US">
                <a:solidFill>
                  <a:schemeClr val="tx2"/>
                </a:solidFill>
              </a:rPr>
            </a:br>
            <a:endParaRPr lang="ru-RU">
              <a:solidFill>
                <a:schemeClr val="tx2"/>
              </a:solidFill>
            </a:endParaRPr>
          </a:p>
        </p:txBody>
      </p:sp>
    </p:spTree>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Grp="1" noChangeArrowheads="1"/>
          </p:cNvSpPr>
          <p:nvPr>
            <p:ph type="sldNum" sz="quarter" idx="12"/>
          </p:nvPr>
        </p:nvSpPr>
        <p:spPr>
          <a:ln/>
        </p:spPr>
        <p:txBody>
          <a:bodyPr/>
          <a:lstStyle/>
          <a:p>
            <a:pPr>
              <a:defRPr/>
            </a:pPr>
            <a:fld id="{BE7C192E-767F-4157-822F-6114D900A136}" type="slidenum">
              <a:rPr lang="ru-RU"/>
              <a:pPr>
                <a:defRPr/>
              </a:pPr>
              <a:t>43</a:t>
            </a:fld>
            <a:endParaRPr lang="ru-RU"/>
          </a:p>
        </p:txBody>
      </p:sp>
      <p:sp>
        <p:nvSpPr>
          <p:cNvPr id="39938" name="Rectangle 4"/>
          <p:cNvSpPr>
            <a:spLocks noChangeArrowheads="1"/>
          </p:cNvSpPr>
          <p:nvPr/>
        </p:nvSpPr>
        <p:spPr bwMode="auto">
          <a:xfrm>
            <a:off x="971550" y="-68263"/>
            <a:ext cx="7416800" cy="6408738"/>
          </a:xfrm>
          <a:prstGeom prst="rect">
            <a:avLst/>
          </a:prstGeom>
          <a:noFill/>
          <a:ln w="9525">
            <a:noFill/>
            <a:miter lim="800000"/>
            <a:headEnd/>
            <a:tailEnd/>
          </a:ln>
        </p:spPr>
        <p:txBody>
          <a:bodyPr anchor="ctr">
            <a:spAutoFit/>
          </a:bodyPr>
          <a:lstStyle/>
          <a:p>
            <a:pPr indent="431800" algn="ctr">
              <a:tabLst>
                <a:tab pos="457200" algn="l"/>
              </a:tabLst>
            </a:pPr>
            <a:endParaRPr lang="ru-RU">
              <a:solidFill>
                <a:srgbClr val="FF0066"/>
              </a:solidFill>
            </a:endParaRPr>
          </a:p>
          <a:p>
            <a:pPr indent="431800" algn="ctr">
              <a:tabLst>
                <a:tab pos="457200" algn="l"/>
              </a:tabLst>
            </a:pPr>
            <a:endParaRPr lang="ru-RU" b="1"/>
          </a:p>
          <a:p>
            <a:pPr indent="431800" algn="ctr">
              <a:tabLst>
                <a:tab pos="457200" algn="l"/>
              </a:tabLst>
            </a:pPr>
            <a:endParaRPr lang="ru-RU" b="1"/>
          </a:p>
          <a:p>
            <a:pPr indent="431800" algn="ctr">
              <a:tabLst>
                <a:tab pos="457200" algn="l"/>
              </a:tabLst>
            </a:pPr>
            <a:r>
              <a:rPr lang="ru-RU" b="1"/>
              <a:t>Заключение</a:t>
            </a:r>
          </a:p>
          <a:p>
            <a:pPr indent="431800" algn="ctr">
              <a:tabLst>
                <a:tab pos="457200" algn="l"/>
              </a:tabLst>
            </a:pPr>
            <a:endParaRPr lang="ru-RU" b="1"/>
          </a:p>
          <a:p>
            <a:pPr indent="431800" algn="ctr">
              <a:tabLst>
                <a:tab pos="457200" algn="l"/>
              </a:tabLst>
            </a:pPr>
            <a:endParaRPr lang="ru-RU"/>
          </a:p>
          <a:p>
            <a:pPr indent="431800">
              <a:tabLst>
                <a:tab pos="457200" algn="l"/>
              </a:tabLst>
            </a:pPr>
            <a:r>
              <a:rPr lang="ru-RU"/>
              <a:t>Проведённый анализ деформационных процессов показал, что состояние объектов 25А, 30Б ГДЛ РЗ удовлетворительное. </a:t>
            </a:r>
          </a:p>
          <a:p>
            <a:pPr indent="431800">
              <a:tabLst>
                <a:tab pos="457200" algn="l"/>
              </a:tabLst>
            </a:pPr>
            <a:r>
              <a:rPr lang="ru-RU"/>
              <a:t>Объекты находятся в устойчивом состоянии.</a:t>
            </a:r>
          </a:p>
          <a:p>
            <a:pPr indent="431800" algn="ctr">
              <a:tabLst>
                <a:tab pos="457200" algn="l"/>
              </a:tabLst>
            </a:pPr>
            <a:endParaRPr lang="ru-RU" b="1"/>
          </a:p>
          <a:p>
            <a:pPr indent="431800" algn="ctr">
              <a:tabLst>
                <a:tab pos="457200" algn="l"/>
              </a:tabLst>
            </a:pPr>
            <a:endParaRPr lang="ru-RU" b="1"/>
          </a:p>
          <a:p>
            <a:pPr indent="431800" algn="ctr">
              <a:tabLst>
                <a:tab pos="457200" algn="l"/>
              </a:tabLst>
            </a:pPr>
            <a:r>
              <a:rPr lang="ru-RU" b="1"/>
              <a:t>Рекомендации</a:t>
            </a:r>
          </a:p>
          <a:p>
            <a:pPr indent="431800" algn="ctr">
              <a:tabLst>
                <a:tab pos="457200" algn="l"/>
              </a:tabLst>
            </a:pPr>
            <a:endParaRPr lang="ru-RU" b="1"/>
          </a:p>
          <a:p>
            <a:pPr indent="431800" algn="ctr">
              <a:tabLst>
                <a:tab pos="457200" algn="l"/>
              </a:tabLst>
            </a:pPr>
            <a:endParaRPr lang="ru-RU"/>
          </a:p>
          <a:p>
            <a:pPr indent="431800">
              <a:tabLst>
                <a:tab pos="457200" algn="l"/>
              </a:tabLst>
            </a:pPr>
            <a:r>
              <a:rPr lang="ru-RU"/>
              <a:t>Продолжить работу по развитию методики обработки и анализа данных акустико-эмиссионного контроля системы геомониторинга. </a:t>
            </a:r>
          </a:p>
          <a:p>
            <a:pPr indent="431800">
              <a:tabLst>
                <a:tab pos="457200" algn="l"/>
              </a:tabLst>
            </a:pPr>
            <a:endParaRPr lang="ru-RU"/>
          </a:p>
          <a:p>
            <a:pPr indent="431800">
              <a:tabLst>
                <a:tab pos="457200" algn="l"/>
              </a:tabLst>
            </a:pPr>
            <a:r>
              <a:rPr lang="ru-RU"/>
              <a:t>Продолжить мониторинг процессов, протекающих в целиках и массиве горных пород под воздействием техногенных и природных факторов.</a:t>
            </a:r>
          </a:p>
          <a:p>
            <a:pPr indent="431800">
              <a:tabLst>
                <a:tab pos="457200" algn="l"/>
              </a:tabLst>
            </a:pPr>
            <a:endParaRPr lang="ru-RU"/>
          </a:p>
          <a:p>
            <a:pPr indent="431800">
              <a:tabLst>
                <a:tab pos="457200" algn="l"/>
              </a:tabLst>
            </a:pPr>
            <a:endParaRPr lang="ru-RU"/>
          </a:p>
        </p:txBody>
      </p:sp>
      <p:sp>
        <p:nvSpPr>
          <p:cNvPr id="39939" name="Rectangle 5"/>
          <p:cNvSpPr>
            <a:spLocks noChangeArrowheads="1"/>
          </p:cNvSpPr>
          <p:nvPr/>
        </p:nvSpPr>
        <p:spPr bwMode="auto">
          <a:xfrm>
            <a:off x="395288" y="188913"/>
            <a:ext cx="8388350" cy="641350"/>
          </a:xfrm>
          <a:prstGeom prst="rect">
            <a:avLst/>
          </a:prstGeom>
          <a:noFill/>
          <a:ln w="9525">
            <a:noFill/>
            <a:miter lim="800000"/>
            <a:headEnd/>
            <a:tailEnd/>
          </a:ln>
        </p:spPr>
        <p:txBody>
          <a:bodyPr>
            <a:spAutoFit/>
          </a:bodyPr>
          <a:lstStyle/>
          <a:p>
            <a:pPr algn="ctr"/>
            <a:r>
              <a:rPr lang="ru-RU">
                <a:solidFill>
                  <a:srgbClr val="FF0066"/>
                </a:solidFill>
              </a:rPr>
              <a:t>Гидрогеологический режим подземных сооружений можно охарактеризовать как стабильный</a:t>
            </a: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387" name="Picture 3"/>
          <p:cNvPicPr>
            <a:picLocks noChangeAspect="1" noChangeArrowheads="1"/>
          </p:cNvPicPr>
          <p:nvPr/>
        </p:nvPicPr>
        <p:blipFill>
          <a:blip r:embed="rId2" cstate="print"/>
          <a:srcRect/>
          <a:stretch>
            <a:fillRect/>
          </a:stretch>
        </p:blipFill>
        <p:spPr bwMode="auto">
          <a:xfrm>
            <a:off x="2987824" y="332656"/>
            <a:ext cx="2915369" cy="5112568"/>
          </a:xfrm>
          <a:prstGeom prst="rect">
            <a:avLst/>
          </a:prstGeom>
          <a:noFill/>
          <a:ln w="9525">
            <a:noFill/>
            <a:miter lim="800000"/>
            <a:headEnd/>
            <a:tailEnd/>
          </a:ln>
          <a:effectLst/>
        </p:spPr>
      </p:pic>
      <p:pic>
        <p:nvPicPr>
          <p:cNvPr id="144388" name="Picture 4"/>
          <p:cNvPicPr>
            <a:picLocks noChangeAspect="1" noChangeArrowheads="1"/>
          </p:cNvPicPr>
          <p:nvPr/>
        </p:nvPicPr>
        <p:blipFill>
          <a:blip r:embed="rId3" cstate="print"/>
          <a:srcRect/>
          <a:stretch>
            <a:fillRect/>
          </a:stretch>
        </p:blipFill>
        <p:spPr bwMode="auto">
          <a:xfrm>
            <a:off x="0" y="332656"/>
            <a:ext cx="2987377" cy="5142295"/>
          </a:xfrm>
          <a:prstGeom prst="rect">
            <a:avLst/>
          </a:prstGeom>
          <a:noFill/>
          <a:ln w="9525">
            <a:noFill/>
            <a:miter lim="800000"/>
            <a:headEnd/>
            <a:tailEnd/>
          </a:ln>
          <a:effectLst/>
        </p:spPr>
      </p:pic>
      <p:pic>
        <p:nvPicPr>
          <p:cNvPr id="144389" name="Picture 5"/>
          <p:cNvPicPr>
            <a:picLocks noChangeAspect="1" noChangeArrowheads="1"/>
          </p:cNvPicPr>
          <p:nvPr/>
        </p:nvPicPr>
        <p:blipFill>
          <a:blip r:embed="rId4" cstate="print"/>
          <a:srcRect/>
          <a:stretch>
            <a:fillRect/>
          </a:stretch>
        </p:blipFill>
        <p:spPr bwMode="auto">
          <a:xfrm>
            <a:off x="5940152" y="1412776"/>
            <a:ext cx="3203848" cy="3284537"/>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62" name="Picture 2"/>
          <p:cNvPicPr>
            <a:picLocks noChangeAspect="1" noChangeArrowheads="1"/>
          </p:cNvPicPr>
          <p:nvPr/>
        </p:nvPicPr>
        <p:blipFill>
          <a:blip r:embed="rId2" cstate="print"/>
          <a:srcRect/>
          <a:stretch>
            <a:fillRect/>
          </a:stretch>
        </p:blipFill>
        <p:spPr bwMode="auto">
          <a:xfrm>
            <a:off x="1475656" y="0"/>
            <a:ext cx="6357937" cy="6858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338" name="Picture 2"/>
          <p:cNvPicPr>
            <a:picLocks noChangeAspect="1" noChangeArrowheads="1"/>
          </p:cNvPicPr>
          <p:nvPr/>
        </p:nvPicPr>
        <p:blipFill>
          <a:blip r:embed="rId2" cstate="print"/>
          <a:srcRect/>
          <a:stretch>
            <a:fillRect/>
          </a:stretch>
        </p:blipFill>
        <p:spPr bwMode="auto">
          <a:xfrm>
            <a:off x="1619672" y="0"/>
            <a:ext cx="5494585" cy="6858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290" name="Picture 2"/>
          <p:cNvPicPr>
            <a:picLocks noChangeAspect="1" noChangeArrowheads="1"/>
          </p:cNvPicPr>
          <p:nvPr/>
        </p:nvPicPr>
        <p:blipFill>
          <a:blip r:embed="rId2" cstate="print"/>
          <a:srcRect/>
          <a:stretch>
            <a:fillRect/>
          </a:stretch>
        </p:blipFill>
        <p:spPr bwMode="auto">
          <a:xfrm>
            <a:off x="1619672" y="0"/>
            <a:ext cx="6357937" cy="6857999"/>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266" name="Picture 2"/>
          <p:cNvPicPr>
            <a:picLocks noChangeAspect="1" noChangeArrowheads="1"/>
          </p:cNvPicPr>
          <p:nvPr/>
        </p:nvPicPr>
        <p:blipFill>
          <a:blip r:embed="rId2" cstate="print"/>
          <a:srcRect/>
          <a:stretch>
            <a:fillRect/>
          </a:stretch>
        </p:blipFill>
        <p:spPr bwMode="auto">
          <a:xfrm>
            <a:off x="1331640" y="188640"/>
            <a:ext cx="6119812" cy="666936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42" name="Picture 2"/>
          <p:cNvPicPr>
            <a:picLocks noChangeAspect="1" noChangeArrowheads="1"/>
          </p:cNvPicPr>
          <p:nvPr/>
        </p:nvPicPr>
        <p:blipFill>
          <a:blip r:embed="rId2" cstate="print"/>
          <a:srcRect/>
          <a:stretch>
            <a:fillRect/>
          </a:stretch>
        </p:blipFill>
        <p:spPr bwMode="auto">
          <a:xfrm>
            <a:off x="1043608" y="0"/>
            <a:ext cx="6761162" cy="6858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Заголовок 1"/>
          <p:cNvSpPr>
            <a:spLocks noGrp="1"/>
          </p:cNvSpPr>
          <p:nvPr>
            <p:ph type="title" idx="4294967295"/>
          </p:nvPr>
        </p:nvSpPr>
        <p:spPr>
          <a:xfrm>
            <a:off x="214313" y="428625"/>
            <a:ext cx="8929687" cy="785813"/>
          </a:xfrm>
        </p:spPr>
        <p:txBody>
          <a:bodyPr/>
          <a:lstStyle/>
          <a:p>
            <a:r>
              <a:rPr lang="ru-RU" altLang="ru-RU" sz="2000" b="1">
                <a:latin typeface="Times New Roman" pitchFamily="18" charset="0"/>
                <a:cs typeface="Times New Roman" pitchFamily="18" charset="0"/>
              </a:rPr>
              <a:t>Акустико-эмиссионная система A-LINE 32DDM</a:t>
            </a:r>
            <a:r>
              <a:rPr lang="en-US" altLang="ru-RU" sz="2000" b="1">
                <a:latin typeface="Times New Roman" pitchFamily="18" charset="0"/>
                <a:cs typeface="Times New Roman" pitchFamily="18" charset="0"/>
              </a:rPr>
              <a:t/>
            </a:r>
            <a:br>
              <a:rPr lang="en-US" altLang="ru-RU" sz="2000" b="1">
                <a:latin typeface="Times New Roman" pitchFamily="18" charset="0"/>
                <a:cs typeface="Times New Roman" pitchFamily="18" charset="0"/>
              </a:rPr>
            </a:br>
            <a:r>
              <a:rPr lang="ru-RU" altLang="ru-RU" sz="2000">
                <a:solidFill>
                  <a:srgbClr val="3333FF"/>
                </a:solidFill>
                <a:latin typeface="Times New Roman" pitchFamily="18" charset="0"/>
                <a:cs typeface="Times New Roman" pitchFamily="18" charset="0"/>
              </a:rPr>
              <a:t>ООО «ИНТЕРЮНИС»</a:t>
            </a:r>
            <a:r>
              <a:rPr lang="en-US" altLang="ru-RU" sz="2000">
                <a:solidFill>
                  <a:srgbClr val="3333FF"/>
                </a:solidFill>
                <a:latin typeface="Times New Roman" pitchFamily="18" charset="0"/>
                <a:cs typeface="Times New Roman" pitchFamily="18" charset="0"/>
              </a:rPr>
              <a:t>  http</a:t>
            </a:r>
            <a:r>
              <a:rPr lang="en-US" altLang="ru-RU" sz="2000">
                <a:solidFill>
                  <a:srgbClr val="3333FF"/>
                </a:solidFill>
              </a:rPr>
              <a:t>://www.interunis.ru</a:t>
            </a:r>
            <a:r>
              <a:rPr lang="ru-RU" altLang="ru-RU" b="1"/>
              <a:t/>
            </a:r>
            <a:br>
              <a:rPr lang="ru-RU" altLang="ru-RU" b="1"/>
            </a:br>
            <a:endParaRPr lang="ru-RU" altLang="ru-RU"/>
          </a:p>
        </p:txBody>
      </p:sp>
      <p:sp>
        <p:nvSpPr>
          <p:cNvPr id="7171" name="Содержимое 2"/>
          <p:cNvSpPr>
            <a:spLocks noGrp="1"/>
          </p:cNvSpPr>
          <p:nvPr>
            <p:ph idx="4294967295"/>
          </p:nvPr>
        </p:nvSpPr>
        <p:spPr>
          <a:xfrm>
            <a:off x="0" y="857250"/>
            <a:ext cx="9144000" cy="3000375"/>
          </a:xfrm>
        </p:spPr>
        <p:txBody>
          <a:bodyPr/>
          <a:lstStyle/>
          <a:p>
            <a:r>
              <a:rPr lang="ru-RU" altLang="ru-RU" sz="1600" dirty="0">
                <a:latin typeface="Times New Roman" pitchFamily="18" charset="0"/>
                <a:cs typeface="Times New Roman" pitchFamily="18" charset="0"/>
              </a:rPr>
              <a:t>1. </a:t>
            </a:r>
            <a:r>
              <a:rPr lang="ru-RU" altLang="ru-RU" sz="1600" dirty="0" err="1">
                <a:latin typeface="Times New Roman" pitchFamily="18" charset="0"/>
                <a:cs typeface="Times New Roman" pitchFamily="18" charset="0"/>
              </a:rPr>
              <a:t>DDM</a:t>
            </a:r>
            <a:r>
              <a:rPr lang="ru-RU" altLang="ru-RU" sz="1600" dirty="0">
                <a:latin typeface="Times New Roman" pitchFamily="18" charset="0"/>
                <a:cs typeface="Times New Roman" pitchFamily="18" charset="0"/>
              </a:rPr>
              <a:t> является распределенной системой сбора и обработки данных. Преобразование </a:t>
            </a:r>
            <a:r>
              <a:rPr lang="ru-RU" altLang="ru-RU" sz="1600" dirty="0" err="1">
                <a:latin typeface="Times New Roman" pitchFamily="18" charset="0"/>
                <a:cs typeface="Times New Roman" pitchFamily="18" charset="0"/>
              </a:rPr>
              <a:t>АЭ</a:t>
            </a:r>
            <a:r>
              <a:rPr lang="ru-RU" altLang="ru-RU" sz="1600" dirty="0">
                <a:latin typeface="Times New Roman" pitchFamily="18" charset="0"/>
                <a:cs typeface="Times New Roman" pitchFamily="18" charset="0"/>
              </a:rPr>
              <a:t> сигнала с датчика (преобразователя </a:t>
            </a:r>
            <a:r>
              <a:rPr lang="ru-RU" altLang="ru-RU" sz="1600" dirty="0" err="1">
                <a:latin typeface="Times New Roman" pitchFamily="18" charset="0"/>
                <a:cs typeface="Times New Roman" pitchFamily="18" charset="0"/>
              </a:rPr>
              <a:t>АЭ</a:t>
            </a:r>
            <a:r>
              <a:rPr lang="ru-RU" altLang="ru-RU" sz="1600" dirty="0">
                <a:latin typeface="Times New Roman" pitchFamily="18" charset="0"/>
                <a:cs typeface="Times New Roman" pitchFamily="18" charset="0"/>
              </a:rPr>
              <a:t>) в цифровой вид и последующая обработка производятся непосредственно в модуле сбора данных (модуль </a:t>
            </a:r>
            <a:r>
              <a:rPr lang="ru-RU" altLang="ru-RU" sz="1600" dirty="0" err="1">
                <a:latin typeface="Times New Roman" pitchFamily="18" charset="0"/>
                <a:cs typeface="Times New Roman" pitchFamily="18" charset="0"/>
              </a:rPr>
              <a:t>АЭ</a:t>
            </a:r>
            <a:r>
              <a:rPr lang="ru-RU" altLang="ru-RU" sz="1600" dirty="0">
                <a:latin typeface="Times New Roman" pitchFamily="18" charset="0"/>
                <a:cs typeface="Times New Roman" pitchFamily="18" charset="0"/>
              </a:rPr>
              <a:t>), который располагается также на объекте контроля рядом с преобразователем </a:t>
            </a:r>
            <a:r>
              <a:rPr lang="ru-RU" altLang="ru-RU" sz="1600" dirty="0" err="1">
                <a:latin typeface="Times New Roman" pitchFamily="18" charset="0"/>
                <a:cs typeface="Times New Roman" pitchFamily="18" charset="0"/>
              </a:rPr>
              <a:t>АЭ</a:t>
            </a:r>
            <a:r>
              <a:rPr lang="ru-RU" altLang="ru-RU" sz="1600" dirty="0">
                <a:latin typeface="Times New Roman" pitchFamily="18" charset="0"/>
                <a:cs typeface="Times New Roman" pitchFamily="18" charset="0"/>
              </a:rPr>
              <a:t>. Затем полученные в результате обработки данные передаются в центральный блок сбора и обработки на базе индустриального компьютера. </a:t>
            </a:r>
            <a:endParaRPr lang="en-US" altLang="ru-RU" sz="1600" dirty="0">
              <a:latin typeface="Times New Roman" pitchFamily="18" charset="0"/>
              <a:cs typeface="Times New Roman" pitchFamily="18" charset="0"/>
            </a:endParaRPr>
          </a:p>
          <a:p>
            <a:r>
              <a:rPr lang="ru-RU" altLang="ru-RU" sz="1600" dirty="0">
                <a:latin typeface="Times New Roman" pitchFamily="18" charset="0"/>
                <a:cs typeface="Times New Roman" pitchFamily="18" charset="0"/>
              </a:rPr>
              <a:t>2. Передача данных на центральный блок сбора и обработки данных осуществляется в цифровом виде. </a:t>
            </a:r>
            <a:endParaRPr lang="en-US" altLang="ru-RU" sz="1600" dirty="0">
              <a:latin typeface="Times New Roman" pitchFamily="18" charset="0"/>
              <a:cs typeface="Times New Roman" pitchFamily="18" charset="0"/>
            </a:endParaRPr>
          </a:p>
          <a:p>
            <a:r>
              <a:rPr lang="ru-RU" altLang="ru-RU" sz="1600" dirty="0">
                <a:latin typeface="Times New Roman" pitchFamily="18" charset="0"/>
                <a:cs typeface="Times New Roman" pitchFamily="18" charset="0"/>
              </a:rPr>
              <a:t> 3. </a:t>
            </a:r>
            <a:r>
              <a:rPr lang="ru-RU" altLang="ru-RU" sz="1600" dirty="0" err="1">
                <a:latin typeface="Times New Roman" pitchFamily="18" charset="0"/>
                <a:cs typeface="Times New Roman" pitchFamily="18" charset="0"/>
              </a:rPr>
              <a:t>DDM</a:t>
            </a:r>
            <a:r>
              <a:rPr lang="ru-RU" altLang="ru-RU" sz="1600" dirty="0">
                <a:latin typeface="Times New Roman" pitchFamily="18" charset="0"/>
                <a:cs typeface="Times New Roman" pitchFamily="18" charset="0"/>
              </a:rPr>
              <a:t> система может использоваться как с проводной передачей данных (базовый вариант), так и с комплектом беспроводной связи (радиоканалом) с сохранением высокой производительности, позволяющей регистрировать не менее 1000 событий </a:t>
            </a:r>
            <a:r>
              <a:rPr lang="ru-RU" altLang="ru-RU" sz="1600" dirty="0" err="1">
                <a:latin typeface="Times New Roman" pitchFamily="18" charset="0"/>
                <a:cs typeface="Times New Roman" pitchFamily="18" charset="0"/>
              </a:rPr>
              <a:t>АЭ</a:t>
            </a:r>
            <a:r>
              <a:rPr lang="ru-RU" altLang="ru-RU" sz="1600" dirty="0">
                <a:latin typeface="Times New Roman" pitchFamily="18" charset="0"/>
                <a:cs typeface="Times New Roman" pitchFamily="18" charset="0"/>
              </a:rPr>
              <a:t> в секунду по каждому каналу и передавать осциллограмму сигналов одновременно со всех модулей </a:t>
            </a:r>
            <a:r>
              <a:rPr lang="ru-RU" altLang="ru-RU" sz="1600" dirty="0" err="1">
                <a:latin typeface="Times New Roman" pitchFamily="18" charset="0"/>
                <a:cs typeface="Times New Roman" pitchFamily="18" charset="0"/>
              </a:rPr>
              <a:t>АЭ</a:t>
            </a:r>
            <a:r>
              <a:rPr lang="ru-RU" altLang="ru-RU" sz="1600" dirty="0">
                <a:latin typeface="Times New Roman" pitchFamily="18" charset="0"/>
                <a:cs typeface="Times New Roman" pitchFamily="18" charset="0"/>
              </a:rPr>
              <a:t>. </a:t>
            </a:r>
            <a:endParaRPr lang="en-US" altLang="ru-RU" sz="1600" dirty="0">
              <a:latin typeface="Times New Roman" pitchFamily="18" charset="0"/>
              <a:cs typeface="Times New Roman" pitchFamily="18" charset="0"/>
            </a:endParaRPr>
          </a:p>
          <a:p>
            <a:r>
              <a:rPr lang="ru-RU" altLang="ru-RU" sz="1600" dirty="0">
                <a:latin typeface="Times New Roman" pitchFamily="18" charset="0"/>
                <a:cs typeface="Times New Roman" pitchFamily="18" charset="0"/>
              </a:rPr>
              <a:t>4. </a:t>
            </a:r>
            <a:r>
              <a:rPr lang="ru-RU" altLang="ru-RU" sz="1600" dirty="0" err="1">
                <a:latin typeface="Times New Roman" pitchFamily="18" charset="0"/>
                <a:cs typeface="Times New Roman" pitchFamily="18" charset="0"/>
              </a:rPr>
              <a:t>DDM</a:t>
            </a:r>
            <a:r>
              <a:rPr lang="ru-RU" altLang="ru-RU" sz="1600" dirty="0">
                <a:latin typeface="Times New Roman" pitchFamily="18" charset="0"/>
                <a:cs typeface="Times New Roman" pitchFamily="18" charset="0"/>
              </a:rPr>
              <a:t> система позволяет проводить контроль протяженных объектов суммарной длиной до 5 км за одно измерение. </a:t>
            </a:r>
            <a:endParaRPr lang="en-US" altLang="ru-RU" sz="1600" dirty="0">
              <a:latin typeface="Times New Roman" pitchFamily="18" charset="0"/>
              <a:cs typeface="Times New Roman" pitchFamily="18" charset="0"/>
            </a:endParaRPr>
          </a:p>
          <a:p>
            <a:r>
              <a:rPr lang="ru-RU" altLang="ru-RU" sz="1600" dirty="0">
                <a:latin typeface="Times New Roman" pitchFamily="18" charset="0"/>
                <a:cs typeface="Times New Roman" pitchFamily="18" charset="0"/>
              </a:rPr>
              <a:t>Датчики </a:t>
            </a:r>
            <a:r>
              <a:rPr lang="ru-RU" altLang="ru-RU" sz="1600" dirty="0" err="1">
                <a:latin typeface="Times New Roman" pitchFamily="18" charset="0"/>
                <a:cs typeface="Times New Roman" pitchFamily="18" charset="0"/>
              </a:rPr>
              <a:t>АЭ</a:t>
            </a:r>
            <a:r>
              <a:rPr lang="ru-RU" altLang="ru-RU" sz="1600" dirty="0">
                <a:latin typeface="Times New Roman" pitchFamily="18" charset="0"/>
                <a:cs typeface="Times New Roman" pitchFamily="18" charset="0"/>
              </a:rPr>
              <a:t> ПК 3-60 </a:t>
            </a:r>
            <a:endParaRPr lang="en-US" altLang="ru-RU" sz="1600" dirty="0">
              <a:latin typeface="Times New Roman" pitchFamily="18" charset="0"/>
              <a:cs typeface="Times New Roman" pitchFamily="18" charset="0"/>
            </a:endParaRPr>
          </a:p>
        </p:txBody>
      </p:sp>
      <p:pic>
        <p:nvPicPr>
          <p:cNvPr id="7172" name="Рисунок 3" descr="pic2-2.gif"/>
          <p:cNvPicPr>
            <a:picLocks noChangeAspect="1"/>
          </p:cNvPicPr>
          <p:nvPr/>
        </p:nvPicPr>
        <p:blipFill>
          <a:blip r:embed="rId2" cstate="print"/>
          <a:srcRect/>
          <a:stretch>
            <a:fillRect/>
          </a:stretch>
        </p:blipFill>
        <p:spPr bwMode="auto">
          <a:xfrm>
            <a:off x="2915816" y="4005064"/>
            <a:ext cx="3359845" cy="1702321"/>
          </a:xfrm>
          <a:prstGeom prst="rect">
            <a:avLst/>
          </a:prstGeom>
          <a:noFill/>
          <a:ln w="9525">
            <a:noFill/>
            <a:miter lim="800000"/>
            <a:headEnd/>
            <a:tailEnd/>
          </a:ln>
        </p:spPr>
      </p:pic>
      <p:sp>
        <p:nvSpPr>
          <p:cNvPr id="5" name="Прямоугольник 4"/>
          <p:cNvSpPr/>
          <p:nvPr/>
        </p:nvSpPr>
        <p:spPr>
          <a:xfrm>
            <a:off x="251520" y="5445224"/>
            <a:ext cx="8640960" cy="1200329"/>
          </a:xfrm>
          <a:prstGeom prst="rect">
            <a:avLst/>
          </a:prstGeom>
        </p:spPr>
        <p:txBody>
          <a:bodyPr wrap="square">
            <a:spAutoFit/>
          </a:bodyPr>
          <a:lstStyle/>
          <a:p>
            <a:pPr algn="just" eaLnBrk="0" hangingPunct="0"/>
            <a:r>
              <a:rPr lang="ru-RU" b="1" dirty="0" smtClean="0">
                <a:solidFill>
                  <a:srgbClr val="FF0066"/>
                </a:solidFill>
              </a:rPr>
              <a:t>Задача 1.</a:t>
            </a:r>
            <a:r>
              <a:rPr lang="ru-RU" dirty="0" smtClean="0"/>
              <a:t> Зонный (локальный) контроль активности акустической эмиссии.</a:t>
            </a:r>
            <a:endParaRPr lang="en-US" dirty="0" smtClean="0"/>
          </a:p>
          <a:p>
            <a:pPr algn="just" eaLnBrk="0" hangingPunct="0"/>
            <a:r>
              <a:rPr lang="ru-RU" b="1" dirty="0" smtClean="0">
                <a:solidFill>
                  <a:srgbClr val="FF0066"/>
                </a:solidFill>
              </a:rPr>
              <a:t>Задача 2.</a:t>
            </a:r>
            <a:r>
              <a:rPr lang="ru-RU" dirty="0" smtClean="0"/>
              <a:t> Локация источников </a:t>
            </a:r>
            <a:r>
              <a:rPr lang="ru-RU" dirty="0" err="1" smtClean="0"/>
              <a:t>АЭ</a:t>
            </a:r>
            <a:r>
              <a:rPr lang="ru-RU" dirty="0" smtClean="0"/>
              <a:t> в области, выбранной по результатам</a:t>
            </a:r>
            <a:r>
              <a:rPr lang="en-US" dirty="0" smtClean="0"/>
              <a:t>  </a:t>
            </a:r>
            <a:r>
              <a:rPr lang="ru-RU" dirty="0" smtClean="0"/>
              <a:t>зонного контроля.</a:t>
            </a:r>
            <a:endParaRPr lang="en-US" dirty="0" smtClean="0"/>
          </a:p>
          <a:p>
            <a:pPr algn="just" eaLnBrk="0" hangingPunct="0"/>
            <a:r>
              <a:rPr lang="ru-RU" b="1" dirty="0" smtClean="0">
                <a:solidFill>
                  <a:srgbClr val="FF0066"/>
                </a:solidFill>
              </a:rPr>
              <a:t>Задача 3.</a:t>
            </a:r>
            <a:r>
              <a:rPr lang="ru-RU" b="1" dirty="0" smtClean="0"/>
              <a:t> </a:t>
            </a:r>
            <a:r>
              <a:rPr lang="ru-RU" dirty="0" smtClean="0"/>
              <a:t>Создание единой системы контроля всего объекта.</a:t>
            </a:r>
            <a:endParaRPr lang="en-US" dirty="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218" name="Picture 2"/>
          <p:cNvPicPr>
            <a:picLocks noChangeAspect="1" noChangeArrowheads="1"/>
          </p:cNvPicPr>
          <p:nvPr/>
        </p:nvPicPr>
        <p:blipFill>
          <a:blip r:embed="rId2" cstate="print"/>
          <a:srcRect/>
          <a:stretch>
            <a:fillRect/>
          </a:stretch>
        </p:blipFill>
        <p:spPr bwMode="auto">
          <a:xfrm>
            <a:off x="899592" y="0"/>
            <a:ext cx="6912768" cy="6858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5411" name="Object 3"/>
          <p:cNvGraphicFramePr>
            <a:graphicFrameLocks noChangeAspect="1"/>
          </p:cNvGraphicFramePr>
          <p:nvPr/>
        </p:nvGraphicFramePr>
        <p:xfrm>
          <a:off x="4139952" y="1124744"/>
          <a:ext cx="1295400" cy="390525"/>
        </p:xfrm>
        <a:graphic>
          <a:graphicData uri="http://schemas.openxmlformats.org/presentationml/2006/ole">
            <p:oleObj spid="_x0000_s145411" name="Формула" r:id="rId3" imgW="901309" imgH="279279" progId="">
              <p:embed/>
            </p:oleObj>
          </a:graphicData>
        </a:graphic>
      </p:graphicFrame>
      <p:graphicFrame>
        <p:nvGraphicFramePr>
          <p:cNvPr id="145410" name="Object 2"/>
          <p:cNvGraphicFramePr>
            <a:graphicFrameLocks noChangeAspect="1"/>
          </p:cNvGraphicFramePr>
          <p:nvPr/>
        </p:nvGraphicFramePr>
        <p:xfrm>
          <a:off x="611560" y="1196752"/>
          <a:ext cx="1057275" cy="352425"/>
        </p:xfrm>
        <a:graphic>
          <a:graphicData uri="http://schemas.openxmlformats.org/presentationml/2006/ole">
            <p:oleObj spid="_x0000_s145410" name="Формула" r:id="rId4" imgW="748975" imgH="253890" progId="">
              <p:embed/>
            </p:oleObj>
          </a:graphicData>
        </a:graphic>
      </p:graphicFrame>
      <p:graphicFrame>
        <p:nvGraphicFramePr>
          <p:cNvPr id="145409" name="Object 1"/>
          <p:cNvGraphicFramePr>
            <a:graphicFrameLocks noChangeAspect="1"/>
          </p:cNvGraphicFramePr>
          <p:nvPr/>
        </p:nvGraphicFramePr>
        <p:xfrm>
          <a:off x="2051720" y="3284984"/>
          <a:ext cx="1181100" cy="514350"/>
        </p:xfrm>
        <a:graphic>
          <a:graphicData uri="http://schemas.openxmlformats.org/presentationml/2006/ole">
            <p:oleObj spid="_x0000_s145409" name="Формула" r:id="rId5" imgW="863225" imgH="393529" progId="">
              <p:embed/>
            </p:oleObj>
          </a:graphicData>
        </a:graphic>
      </p:graphicFrame>
      <p:sp>
        <p:nvSpPr>
          <p:cNvPr id="145412" name="Rectangle 4"/>
          <p:cNvSpPr>
            <a:spLocks noChangeArrowheads="1"/>
          </p:cNvSpPr>
          <p:nvPr/>
        </p:nvSpPr>
        <p:spPr bwMode="auto">
          <a:xfrm>
            <a:off x="0" y="-31284"/>
            <a:ext cx="9144000" cy="110799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Согласно данным измерениям скорость в слое бетона равна 3920 </a:t>
            </a:r>
            <a:r>
              <a:rPr kumimoji="0" lang="en-US"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m</a:t>
            </a:r>
            <a:r>
              <a:rPr kumimoji="0" lang="ru-RU"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t>
            </a:r>
            <a:r>
              <a:rPr kumimoji="0" lang="en-US"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s</a:t>
            </a:r>
            <a:r>
              <a:rPr kumimoji="0" lang="ru-RU"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Была произведена также оценка скорости волн в бетоне с помощью расчета модуля упругости </a:t>
            </a:r>
            <a:r>
              <a:rPr kumimoji="0" lang="ru-RU" sz="12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E</a:t>
            </a:r>
            <a:r>
              <a:rPr kumimoji="0" lang="ru-RU" sz="1200" b="0" i="0" u="none" strike="noStrike" cap="none" normalizeH="0" baseline="-30000" dirty="0" err="1" smtClean="0">
                <a:ln>
                  <a:noFill/>
                </a:ln>
                <a:solidFill>
                  <a:schemeClr val="tx1"/>
                </a:solidFill>
                <a:effectLst/>
                <a:latin typeface="Arial" pitchFamily="34" charset="0"/>
                <a:ea typeface="Times New Roman" pitchFamily="18" charset="0"/>
                <a:cs typeface="Arial" pitchFamily="34" charset="0"/>
              </a:rPr>
              <a:t>eff</a:t>
            </a:r>
            <a:r>
              <a:rPr kumimoji="0" lang="ru-RU"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для плоской волны: где </a:t>
            </a:r>
            <a:r>
              <a:rPr kumimoji="0" lang="ru-RU" sz="12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E</a:t>
            </a:r>
            <a:r>
              <a:rPr kumimoji="0" lang="ru-RU"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 модуль Юнга (для бетона он равен 36.1 </a:t>
            </a:r>
            <a:r>
              <a:rPr kumimoji="0" lang="en-US" sz="12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kPa</a:t>
            </a:r>
            <a:r>
              <a:rPr kumimoji="0" lang="ru-RU"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p>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ν </a:t>
            </a:r>
            <a:r>
              <a:rPr kumimoji="0" lang="ru-RU"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коэффициент Пуассона (0.22). В результате получили скорость плоской продольной </a:t>
            </a:r>
            <a:r>
              <a:rPr kumimoji="0" lang="ru-RU" sz="12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C</a:t>
            </a:r>
            <a:r>
              <a:rPr kumimoji="0" lang="ru-RU" sz="1200" b="0" i="0" u="none" strike="noStrike" cap="none" normalizeH="0" baseline="-30000" dirty="0" err="1" smtClean="0">
                <a:ln>
                  <a:noFill/>
                </a:ln>
                <a:solidFill>
                  <a:schemeClr val="tx1"/>
                </a:solidFill>
                <a:effectLst/>
                <a:latin typeface="Arial" pitchFamily="34" charset="0"/>
                <a:ea typeface="Times New Roman" pitchFamily="18" charset="0"/>
                <a:cs typeface="Arial" pitchFamily="34" charset="0"/>
              </a:rPr>
              <a:t>L</a:t>
            </a:r>
            <a:r>
              <a:rPr kumimoji="0" lang="ru-RU"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волны в виде:</a:t>
            </a:r>
            <a:endParaRPr kumimoji="0" lang="ru-RU"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45413" name="Rectangle 5"/>
          <p:cNvSpPr>
            <a:spLocks noChangeArrowheads="1"/>
          </p:cNvSpPr>
          <p:nvPr/>
        </p:nvSpPr>
        <p:spPr bwMode="auto">
          <a:xfrm>
            <a:off x="0" y="1937157"/>
            <a:ext cx="9144000" cy="166199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ru-RU"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где </a:t>
            </a:r>
            <a:r>
              <a:rPr kumimoji="0" lang="ru-RU" sz="12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ρ </a:t>
            </a:r>
            <a:r>
              <a:rPr kumimoji="0" lang="ru-RU"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плотность бетона (2200 </a:t>
            </a:r>
            <a:r>
              <a:rPr kumimoji="0" lang="en-US"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kg</a:t>
            </a:r>
            <a:r>
              <a:rPr kumimoji="0" lang="ru-RU"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t>
            </a:r>
            <a:r>
              <a:rPr kumimoji="0" lang="en-US"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m</a:t>
            </a:r>
            <a:r>
              <a:rPr kumimoji="0" lang="ru-RU" sz="1200" b="0" i="0" u="none" strike="noStrike" cap="none" normalizeH="0" baseline="30000" dirty="0" smtClean="0">
                <a:ln>
                  <a:noFill/>
                </a:ln>
                <a:solidFill>
                  <a:schemeClr val="tx1"/>
                </a:solidFill>
                <a:effectLst/>
                <a:latin typeface="Arial" pitchFamily="34" charset="0"/>
                <a:ea typeface="Times New Roman" pitchFamily="18" charset="0"/>
                <a:cs typeface="Arial" pitchFamily="34" charset="0"/>
              </a:rPr>
              <a:t>3</a:t>
            </a:r>
            <a:r>
              <a:rPr kumimoji="0" lang="ru-RU"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Тогда получаем скорость плоской продольной волны в бетоне </a:t>
            </a:r>
            <a:r>
              <a:rPr kumimoji="0" lang="ru-RU" sz="12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C</a:t>
            </a:r>
            <a:r>
              <a:rPr kumimoji="0" lang="ru-RU" sz="1200" b="0" i="0" u="none" strike="noStrike" cap="none" normalizeH="0" baseline="-30000" dirty="0" err="1" smtClean="0">
                <a:ln>
                  <a:noFill/>
                </a:ln>
                <a:solidFill>
                  <a:schemeClr val="tx1"/>
                </a:solidFill>
                <a:effectLst/>
                <a:latin typeface="Arial" pitchFamily="34" charset="0"/>
                <a:ea typeface="Times New Roman" pitchFamily="18" charset="0"/>
                <a:cs typeface="Arial" pitchFamily="34" charset="0"/>
              </a:rPr>
              <a:t>L</a:t>
            </a:r>
            <a:r>
              <a:rPr kumimoji="0" lang="ru-RU"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 4343 </a:t>
            </a:r>
            <a:r>
              <a:rPr kumimoji="0" lang="en-US"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m</a:t>
            </a:r>
            <a:r>
              <a:rPr kumimoji="0" lang="ru-RU"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t>
            </a:r>
            <a:r>
              <a:rPr kumimoji="0" lang="en-US"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s</a:t>
            </a:r>
            <a:r>
              <a:rPr kumimoji="0" lang="ru-RU"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Скорость вдоль слоя оказывается меньше скорости плоских волн </a:t>
            </a:r>
            <a:r>
              <a:rPr kumimoji="0" lang="ru-RU" sz="12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C</a:t>
            </a:r>
            <a:r>
              <a:rPr kumimoji="0" lang="ru-RU" sz="1200" b="0" i="0" u="none" strike="noStrike" cap="none" normalizeH="0" baseline="-30000" dirty="0" err="1" smtClean="0">
                <a:ln>
                  <a:noFill/>
                </a:ln>
                <a:solidFill>
                  <a:schemeClr val="tx1"/>
                </a:solidFill>
                <a:effectLst/>
                <a:latin typeface="Arial" pitchFamily="34" charset="0"/>
                <a:ea typeface="Times New Roman" pitchFamily="18" charset="0"/>
                <a:cs typeface="Arial" pitchFamily="34" charset="0"/>
              </a:rPr>
              <a:t>L</a:t>
            </a:r>
            <a:r>
              <a:rPr kumimoji="0" lang="ru-RU"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Для определения типа волны, скорость которой соответствует измеренной (3920 </a:t>
            </a:r>
            <a:r>
              <a:rPr kumimoji="0" lang="en-US"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m</a:t>
            </a:r>
            <a:r>
              <a:rPr kumimoji="0" lang="ru-RU"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t>
            </a:r>
            <a:r>
              <a:rPr kumimoji="0" lang="en-US"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s</a:t>
            </a:r>
            <a:r>
              <a:rPr kumimoji="0" lang="ru-RU"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необходимо рассчитать дисперсионные кривые для бетонного слоя </a:t>
            </a:r>
            <a:r>
              <a:rPr kumimoji="0" lang="ru-RU" sz="12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h</a:t>
            </a:r>
            <a:r>
              <a:rPr kumimoji="0" lang="ru-RU"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 1500 </a:t>
            </a:r>
            <a:r>
              <a:rPr kumimoji="0" lang="en-US"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mm</a:t>
            </a:r>
            <a:r>
              <a:rPr kumimoji="0" lang="ru-RU"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Для этого необходимо дополнительно получить скорость сдвиговых волн для бетона. Модуль сдвига </a:t>
            </a:r>
            <a:r>
              <a:rPr kumimoji="0" lang="ru-RU" sz="12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μ </a:t>
            </a:r>
            <a:r>
              <a:rPr kumimoji="0" lang="ru-RU"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для бетона определялся через модуль Юнга </a:t>
            </a:r>
            <a:r>
              <a:rPr kumimoji="0" lang="ru-RU" sz="12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E</a:t>
            </a:r>
            <a:r>
              <a:rPr kumimoji="0" lang="ru-RU"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и коэффициент Пуассона </a:t>
            </a:r>
            <a:r>
              <a:rPr kumimoji="0" lang="ru-RU" sz="12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ν</a:t>
            </a:r>
            <a:r>
              <a:rPr kumimoji="0" lang="ru-RU"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как:    </a:t>
            </a:r>
            <a:r>
              <a:rPr kumimoji="0" lang="ru-RU" sz="12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E</a:t>
            </a:r>
            <a:r>
              <a:rPr kumimoji="0" lang="ru-RU"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 </a:t>
            </a:r>
            <a:r>
              <a:rPr kumimoji="0" lang="ru-RU" sz="12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2µ</a:t>
            </a:r>
            <a:r>
              <a:rPr kumimoji="0" lang="ru-RU"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(1+</a:t>
            </a:r>
            <a:r>
              <a:rPr kumimoji="0" lang="ru-RU" sz="12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ν</a:t>
            </a:r>
            <a:r>
              <a:rPr kumimoji="0" lang="ru-RU"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=&gt; </a:t>
            </a:r>
            <a:r>
              <a:rPr kumimoji="0" lang="ru-RU" sz="12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μ </a:t>
            </a:r>
            <a:r>
              <a:rPr kumimoji="0" lang="ru-RU"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ru-RU" sz="12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E</a:t>
            </a:r>
            <a:r>
              <a:rPr kumimoji="0" lang="ru-RU"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 2(1+</a:t>
            </a:r>
            <a:r>
              <a:rPr kumimoji="0" lang="ru-RU" sz="12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ν</a:t>
            </a:r>
            <a:r>
              <a:rPr kumimoji="0" lang="ru-RU"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 14.8 </a:t>
            </a:r>
            <a:r>
              <a:rPr kumimoji="0" lang="en-US" sz="12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kPa</a:t>
            </a:r>
            <a:r>
              <a:rPr kumimoji="0" lang="ru-RU"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Модуль упругости и коэффициент Пуассона брались из данных о физико-механических свойствах горных пород лаборатории физических проблем разработки пластовых месторождений Горного института им. Плеханова.  Скорость сдвиговой </a:t>
            </a:r>
            <a:r>
              <a:rPr kumimoji="0" lang="en-US"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C</a:t>
            </a:r>
            <a:r>
              <a:rPr kumimoji="0" lang="ru-RU" sz="1200" b="0" i="0" u="none" strike="noStrike" cap="none" normalizeH="0" baseline="-30000" dirty="0" err="1" smtClean="0">
                <a:ln>
                  <a:noFill/>
                </a:ln>
                <a:solidFill>
                  <a:schemeClr val="tx1"/>
                </a:solidFill>
                <a:effectLst/>
                <a:latin typeface="Arial" pitchFamily="34" charset="0"/>
                <a:ea typeface="Times New Roman" pitchFamily="18" charset="0"/>
                <a:cs typeface="Arial" pitchFamily="34" charset="0"/>
              </a:rPr>
              <a:t>T</a:t>
            </a:r>
            <a:r>
              <a:rPr kumimoji="0" lang="ru-RU"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волны в бетоне получим по формуле: </a:t>
            </a:r>
            <a:endParaRPr kumimoji="0" lang="ru-RU"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45415" name="Rectangle 7"/>
          <p:cNvSpPr>
            <a:spLocks noChangeArrowheads="1"/>
          </p:cNvSpPr>
          <p:nvPr/>
        </p:nvSpPr>
        <p:spPr bwMode="auto">
          <a:xfrm>
            <a:off x="0" y="3789040"/>
            <a:ext cx="9144000" cy="249299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tab pos="539750" algn="l"/>
                <a:tab pos="2495550" algn="l"/>
              </a:tabLst>
            </a:pPr>
            <a:r>
              <a:rPr kumimoji="0" lang="ru-RU"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Подставляя  значения </a:t>
            </a:r>
            <a:r>
              <a:rPr kumimoji="0" lang="ru-RU" sz="12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C</a:t>
            </a:r>
            <a:r>
              <a:rPr kumimoji="0" lang="ru-RU" sz="1200" b="0" i="0" u="none" strike="noStrike" cap="none" normalizeH="0" baseline="-30000" dirty="0" err="1" smtClean="0">
                <a:ln>
                  <a:noFill/>
                </a:ln>
                <a:solidFill>
                  <a:schemeClr val="tx1"/>
                </a:solidFill>
                <a:effectLst/>
                <a:latin typeface="Arial" pitchFamily="34" charset="0"/>
                <a:ea typeface="Times New Roman" pitchFamily="18" charset="0"/>
                <a:cs typeface="Arial" pitchFamily="34" charset="0"/>
              </a:rPr>
              <a:t>L</a:t>
            </a:r>
            <a:r>
              <a:rPr kumimoji="0" lang="ru-RU" sz="1200" b="0" i="1"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ru-RU"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и </a:t>
            </a:r>
            <a:r>
              <a:rPr kumimoji="0" lang="en-US" sz="1200" b="0" i="1" u="none" strike="noStrike" cap="none" normalizeH="0" baseline="0" dirty="0" smtClean="0">
                <a:ln>
                  <a:noFill/>
                </a:ln>
                <a:solidFill>
                  <a:schemeClr val="tx1"/>
                </a:solidFill>
                <a:effectLst/>
                <a:latin typeface="Arial" pitchFamily="34" charset="0"/>
                <a:ea typeface="Times New Roman" pitchFamily="18" charset="0"/>
                <a:cs typeface="Arial" pitchFamily="34" charset="0"/>
              </a:rPr>
              <a:t>h</a:t>
            </a:r>
            <a:r>
              <a:rPr kumimoji="0" lang="ru-RU"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получаем значение </a:t>
            </a:r>
            <a:r>
              <a:rPr kumimoji="0" lang="en-US" sz="1200" b="0" i="1" u="none" strike="noStrike" cap="none" normalizeH="0" baseline="0" dirty="0" smtClean="0">
                <a:ln>
                  <a:noFill/>
                </a:ln>
                <a:solidFill>
                  <a:schemeClr val="tx1"/>
                </a:solidFill>
                <a:effectLst/>
                <a:latin typeface="Arial" pitchFamily="34" charset="0"/>
                <a:ea typeface="Times New Roman" pitchFamily="18" charset="0"/>
                <a:cs typeface="Arial" pitchFamily="34" charset="0"/>
              </a:rPr>
              <a:t>f</a:t>
            </a:r>
            <a:r>
              <a:rPr kumimoji="0" lang="en-US" sz="1200" b="0" i="1" u="none" strike="noStrike" cap="none" normalizeH="0" baseline="-30000" dirty="0" smtClean="0">
                <a:ln>
                  <a:noFill/>
                </a:ln>
                <a:solidFill>
                  <a:schemeClr val="tx1"/>
                </a:solidFill>
                <a:effectLst/>
                <a:latin typeface="Arial" pitchFamily="34" charset="0"/>
                <a:ea typeface="Times New Roman" pitchFamily="18" charset="0"/>
                <a:cs typeface="Arial" pitchFamily="34" charset="0"/>
              </a:rPr>
              <a:t>n</a:t>
            </a:r>
            <a:r>
              <a:rPr kumimoji="0" lang="ru-RU"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равное 1.45 </a:t>
            </a:r>
            <a:r>
              <a:rPr kumimoji="0" lang="en-US"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kHz</a:t>
            </a:r>
            <a:r>
              <a:rPr kumimoji="0" lang="ru-RU"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что приближенно соответствует доминантной частоте высокочастотной составляющей сигнала (1.6 </a:t>
            </a:r>
            <a:r>
              <a:rPr kumimoji="0" lang="en-US"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kHz</a:t>
            </a:r>
            <a:r>
              <a:rPr kumimoji="0" lang="ru-RU"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t>
            </a:r>
            <a:r>
              <a:rPr kumimoji="0" lang="ru-RU" sz="1200" b="0" i="0" u="none" strike="noStrike" cap="none" normalizeH="0" baseline="0" dirty="0" smtClean="0">
                <a:ln>
                  <a:noFill/>
                </a:ln>
                <a:solidFill>
                  <a:srgbClr val="FF0000"/>
                </a:solidFill>
                <a:effectLst/>
                <a:latin typeface="Arial" pitchFamily="34" charset="0"/>
                <a:ea typeface="Times New Roman" pitchFamily="18" charset="0"/>
                <a:cs typeface="Arial" pitchFamily="34" charset="0"/>
              </a:rPr>
              <a:t> </a:t>
            </a:r>
            <a:r>
              <a:rPr kumimoji="0" lang="ru-RU" sz="12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a:t>
            </a:r>
            <a:r>
              <a:rPr kumimoji="0" lang="ru-RU" sz="1200" b="0" i="0" u="none" strike="noStrike" cap="none" normalizeH="0" baseline="0" dirty="0" err="1" smtClean="0">
                <a:ln>
                  <a:noFill/>
                </a:ln>
                <a:solidFill>
                  <a:srgbClr val="000000"/>
                </a:solidFill>
                <a:effectLst/>
                <a:latin typeface="Arial" pitchFamily="34" charset="0"/>
                <a:ea typeface="Times New Roman" pitchFamily="18" charset="0"/>
                <a:cs typeface="Arial" pitchFamily="34" charset="0"/>
              </a:rPr>
              <a:t>Рис.4</a:t>
            </a:r>
            <a:r>
              <a:rPr kumimoji="0" lang="ru-RU" sz="12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 Из рисунка 4</a:t>
            </a:r>
            <a:r>
              <a:rPr kumimoji="0" lang="ru-RU" sz="1200" b="1"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 </a:t>
            </a:r>
            <a:r>
              <a:rPr kumimoji="0" lang="ru-RU" sz="1200" b="1" i="1"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а</a:t>
            </a:r>
            <a:r>
              <a:rPr kumimoji="0" lang="ru-RU"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видно, что скорости распространения такой волны лежат в области 3000 </a:t>
            </a:r>
            <a:r>
              <a:rPr kumimoji="0" lang="en-US"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m</a:t>
            </a:r>
            <a:r>
              <a:rPr kumimoji="0" lang="ru-RU"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t>
            </a:r>
            <a:r>
              <a:rPr kumimoji="0" lang="en-US"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s</a:t>
            </a:r>
            <a:r>
              <a:rPr kumimoji="0" lang="ru-RU"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(заштрихованный  прямоугольник). </a:t>
            </a:r>
            <a:endParaRPr kumimoji="0" lang="ru-RU"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539750" algn="l"/>
                <a:tab pos="2495550" algn="l"/>
              </a:tabLst>
            </a:pPr>
            <a:r>
              <a:rPr kumimoji="0" lang="ru-RU"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Зарегистрированная низкочастотная составляющая спектра сигнала (0 – 0.25 </a:t>
            </a:r>
            <a:r>
              <a:rPr kumimoji="0" lang="en-US"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kHz</a:t>
            </a:r>
            <a:r>
              <a:rPr kumimoji="0" lang="ru-RU"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соответствует нулевой моде </a:t>
            </a:r>
            <a:r>
              <a:rPr kumimoji="0" lang="en-US"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S</a:t>
            </a:r>
            <a:r>
              <a:rPr kumimoji="0" lang="ru-RU" sz="1200" b="0" i="0" u="none" strike="noStrike" cap="none" normalizeH="0" baseline="-30000" dirty="0" smtClean="0">
                <a:ln>
                  <a:noFill/>
                </a:ln>
                <a:solidFill>
                  <a:schemeClr val="tx1"/>
                </a:solidFill>
                <a:effectLst/>
                <a:latin typeface="Arial" pitchFamily="34" charset="0"/>
                <a:ea typeface="Times New Roman" pitchFamily="18" charset="0"/>
                <a:cs typeface="Arial" pitchFamily="34" charset="0"/>
              </a:rPr>
              <a:t>0</a:t>
            </a:r>
            <a:r>
              <a:rPr kumimoji="0" lang="ru-RU"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скорость распространения которой приближенно равна 4000 </a:t>
            </a:r>
            <a:r>
              <a:rPr kumimoji="0" lang="en-US"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m</a:t>
            </a:r>
            <a:r>
              <a:rPr kumimoji="0" lang="ru-RU"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t>
            </a:r>
            <a:r>
              <a:rPr kumimoji="0" lang="en-US"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s</a:t>
            </a:r>
            <a:r>
              <a:rPr kumimoji="0" lang="ru-RU"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(не заштрихованный прямоугольник). Отсюда можно заключить, что регистрируемое первое вступление при измерении скорости распространения сигнала вдоль слоя бетона соответствует моменту прихода нулевой моды </a:t>
            </a:r>
            <a:r>
              <a:rPr kumimoji="0" lang="en-US"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S</a:t>
            </a:r>
            <a:r>
              <a:rPr kumimoji="0" lang="ru-RU" sz="1200" b="0" i="0" u="none" strike="noStrike" cap="none" normalizeH="0" baseline="-30000" dirty="0" smtClean="0">
                <a:ln>
                  <a:noFill/>
                </a:ln>
                <a:solidFill>
                  <a:schemeClr val="tx1"/>
                </a:solidFill>
                <a:effectLst/>
                <a:latin typeface="Arial" pitchFamily="34" charset="0"/>
                <a:ea typeface="Times New Roman" pitchFamily="18" charset="0"/>
                <a:cs typeface="Arial" pitchFamily="34" charset="0"/>
              </a:rPr>
              <a:t>0</a:t>
            </a:r>
            <a:r>
              <a:rPr kumimoji="0" lang="ru-RU"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ru-RU" sz="12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На рисунке 4 </a:t>
            </a:r>
            <a:r>
              <a:rPr kumimoji="0" lang="ru-RU" sz="1200" b="0" i="1"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б</a:t>
            </a:r>
            <a:r>
              <a:rPr kumimoji="0" lang="ru-RU"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показана отфильтрованная высокочастотная составляющая (сплошная линя), и низкочастотная составляющая (прерывистая линя).</a:t>
            </a:r>
            <a:endParaRPr kumimoji="0" lang="ru-RU"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539750" algn="l"/>
                <a:tab pos="2495550" algn="l"/>
              </a:tabLst>
            </a:pPr>
            <a:r>
              <a:rPr kumimoji="0" lang="ru-RU" sz="12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Таким образом, из рассмотренных случаев возбуждения можно заключить, что в случае действия источника упругих волн непосредственно в бетонной обделке горной выработки, энергия ударного воздействия на горный массив преобразуется в распространяющиеся нормальные волны </a:t>
            </a:r>
            <a:r>
              <a:rPr kumimoji="0" lang="en-US" sz="12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S</a:t>
            </a:r>
            <a:r>
              <a:rPr kumimoji="0" lang="ru-RU" sz="1200" b="0" i="0" u="none" strike="noStrike" cap="none" normalizeH="0" baseline="-30000" dirty="0" smtClean="0">
                <a:ln>
                  <a:noFill/>
                </a:ln>
                <a:solidFill>
                  <a:schemeClr val="tx1"/>
                </a:solidFill>
                <a:effectLst/>
                <a:latin typeface="Times New Roman" pitchFamily="18" charset="0"/>
                <a:ea typeface="Times New Roman" pitchFamily="18" charset="0"/>
                <a:cs typeface="Times New Roman" pitchFamily="18" charset="0"/>
              </a:rPr>
              <a:t>0</a:t>
            </a:r>
            <a:r>
              <a:rPr kumimoji="0" lang="ru-RU" sz="12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и </a:t>
            </a:r>
            <a:r>
              <a:rPr kumimoji="0" lang="en-US" sz="12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S</a:t>
            </a:r>
            <a:r>
              <a:rPr kumimoji="0" lang="ru-RU" sz="1200" b="0" i="0" u="none" strike="noStrike" cap="none" normalizeH="0" baseline="-30000" dirty="0" smtClean="0">
                <a:ln>
                  <a:noFill/>
                </a:ln>
                <a:solidFill>
                  <a:schemeClr val="tx1"/>
                </a:solidFill>
                <a:effectLst/>
                <a:latin typeface="Times New Roman" pitchFamily="18" charset="0"/>
                <a:ea typeface="Times New Roman" pitchFamily="18" charset="0"/>
                <a:cs typeface="Times New Roman" pitchFamily="18" charset="0"/>
              </a:rPr>
              <a:t>1</a:t>
            </a:r>
            <a:r>
              <a:rPr kumimoji="0" lang="ru-RU" sz="12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обусловленные упругими свойствами бетона и толщиной обделки</a:t>
            </a:r>
            <a:r>
              <a:rPr kumimoji="0" lang="ru-RU" sz="12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a:t>
            </a:r>
            <a:r>
              <a:rPr kumimoji="0" lang="ru-RU" sz="1200" b="1"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ru-RU" sz="12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ru-RU" sz="12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Регистрируемое первое вступление при измерении скорости распространения сигнала вдоль слоя бетона соответствует моменту прихода нулевой моды </a:t>
            </a:r>
            <a:r>
              <a:rPr kumimoji="0" lang="en-US" sz="12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S</a:t>
            </a:r>
            <a:r>
              <a:rPr kumimoji="0" lang="ru-RU" sz="1200" b="0" i="0" u="none" strike="noStrike" cap="none" normalizeH="0" baseline="-30000" dirty="0" smtClean="0">
                <a:ln>
                  <a:noFill/>
                </a:ln>
                <a:solidFill>
                  <a:schemeClr val="tx1"/>
                </a:solidFill>
                <a:effectLst/>
                <a:latin typeface="Times New Roman" pitchFamily="18" charset="0"/>
                <a:ea typeface="Times New Roman" pitchFamily="18" charset="0"/>
                <a:cs typeface="Times New Roman" pitchFamily="18" charset="0"/>
              </a:rPr>
              <a:t>0</a:t>
            </a:r>
            <a:r>
              <a:rPr kumimoji="0" lang="ru-RU" sz="12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скорость в слое бетона, которой равна 3920 </a:t>
            </a:r>
            <a:r>
              <a:rPr kumimoji="0" lang="en-US" sz="12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m</a:t>
            </a:r>
            <a:r>
              <a:rPr kumimoji="0" lang="ru-RU" sz="12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a:t>
            </a:r>
            <a:r>
              <a:rPr kumimoji="0" lang="en-US" sz="12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s</a:t>
            </a:r>
            <a:r>
              <a:rPr kumimoji="0" lang="ru-RU" sz="12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a:t>
            </a:r>
            <a:endParaRPr kumimoji="0" lang="ru-RU"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9" name="Прямоугольник 8"/>
          <p:cNvSpPr/>
          <p:nvPr/>
        </p:nvSpPr>
        <p:spPr>
          <a:xfrm>
            <a:off x="3995936" y="3429000"/>
            <a:ext cx="971228" cy="276999"/>
          </a:xfrm>
          <a:prstGeom prst="rect">
            <a:avLst/>
          </a:prstGeom>
        </p:spPr>
        <p:txBody>
          <a:bodyPr wrap="none">
            <a:spAutoFit/>
          </a:bodyPr>
          <a:lstStyle/>
          <a:p>
            <a:r>
              <a:rPr lang="ru-RU" sz="1200" dirty="0" smtClean="0">
                <a:solidFill>
                  <a:srgbClr val="000000"/>
                </a:solidFill>
                <a:ea typeface="Times New Roman" pitchFamily="18" charset="0"/>
              </a:rPr>
              <a:t>, где </a:t>
            </a:r>
            <a:r>
              <a:rPr lang="en-US" sz="1200" i="1" dirty="0" smtClean="0">
                <a:solidFill>
                  <a:srgbClr val="000000"/>
                </a:solidFill>
                <a:ea typeface="Times New Roman" pitchFamily="18" charset="0"/>
              </a:rPr>
              <a:t>n</a:t>
            </a:r>
            <a:r>
              <a:rPr lang="ru-RU" sz="1200" dirty="0" smtClean="0">
                <a:solidFill>
                  <a:srgbClr val="000000"/>
                </a:solidFill>
                <a:ea typeface="Times New Roman" pitchFamily="18" charset="0"/>
              </a:rPr>
              <a:t> = 1. </a:t>
            </a:r>
            <a:endParaRPr lang="ru-RU" dirty="0"/>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6"/>
          <p:cNvSpPr>
            <a:spLocks noGrp="1" noChangeArrowheads="1"/>
          </p:cNvSpPr>
          <p:nvPr>
            <p:ph type="sldNum" sz="quarter" idx="12"/>
          </p:nvPr>
        </p:nvSpPr>
        <p:spPr>
          <a:ln/>
        </p:spPr>
        <p:txBody>
          <a:bodyPr/>
          <a:lstStyle/>
          <a:p>
            <a:pPr>
              <a:defRPr/>
            </a:pPr>
            <a:fld id="{B96CD8AB-ADC9-4CF7-9DDF-FE2E419012DC}" type="slidenum">
              <a:rPr lang="ru-RU"/>
              <a:pPr>
                <a:defRPr/>
              </a:pPr>
              <a:t>52</a:t>
            </a:fld>
            <a:endParaRPr lang="ru-RU"/>
          </a:p>
        </p:txBody>
      </p:sp>
      <p:sp>
        <p:nvSpPr>
          <p:cNvPr id="10" name="Footer Placeholder 2"/>
          <p:cNvSpPr txBox="1">
            <a:spLocks noGrp="1"/>
          </p:cNvSpPr>
          <p:nvPr/>
        </p:nvSpPr>
        <p:spPr bwMode="auto">
          <a:xfrm>
            <a:off x="3124200" y="6245225"/>
            <a:ext cx="2895600" cy="476250"/>
          </a:xfrm>
          <a:prstGeom prst="rect">
            <a:avLst/>
          </a:prstGeom>
          <a:noFill/>
          <a:ln>
            <a:miter lim="800000"/>
            <a:headEnd/>
            <a:tailEnd/>
          </a:ln>
        </p:spPr>
        <p:txBody>
          <a:bodyPr/>
          <a:lstStyle/>
          <a:p>
            <a:pPr algn="ctr">
              <a:defRPr/>
            </a:pPr>
            <a:r>
              <a:rPr lang="ru-RU" sz="1400">
                <a:latin typeface="+mn-lt"/>
                <a:cs typeface="+mn-cs"/>
              </a:rPr>
              <a:t>"INTERUNIS" Ltd.</a:t>
            </a:r>
            <a:endParaRPr lang="ru-RU" sz="1400">
              <a:latin typeface="Times New Roman Cyr" charset="-52"/>
              <a:cs typeface="+mn-cs"/>
            </a:endParaRPr>
          </a:p>
        </p:txBody>
      </p:sp>
      <p:sp>
        <p:nvSpPr>
          <p:cNvPr id="11" name="Slide Number Placeholder 3"/>
          <p:cNvSpPr txBox="1">
            <a:spLocks noGrp="1"/>
          </p:cNvSpPr>
          <p:nvPr/>
        </p:nvSpPr>
        <p:spPr bwMode="auto">
          <a:xfrm>
            <a:off x="6553200" y="6245225"/>
            <a:ext cx="2133600" cy="476250"/>
          </a:xfrm>
          <a:prstGeom prst="rect">
            <a:avLst/>
          </a:prstGeom>
          <a:noFill/>
          <a:ln>
            <a:miter lim="800000"/>
            <a:headEnd/>
            <a:tailEnd/>
          </a:ln>
        </p:spPr>
        <p:txBody>
          <a:bodyPr/>
          <a:lstStyle/>
          <a:p>
            <a:pPr algn="r">
              <a:defRPr/>
            </a:pPr>
            <a:fld id="{7EA30F94-0D70-4EE1-8C90-598F8F030098}" type="slidenum">
              <a:rPr lang="ru-RU" sz="1400">
                <a:latin typeface="+mn-lt"/>
                <a:cs typeface="+mn-cs"/>
              </a:rPr>
              <a:pPr algn="r">
                <a:defRPr/>
              </a:pPr>
              <a:t>52</a:t>
            </a:fld>
            <a:endParaRPr lang="ru-RU" sz="1400">
              <a:latin typeface="Times New Roman Cyr" charset="-52"/>
              <a:cs typeface="+mn-cs"/>
            </a:endParaRPr>
          </a:p>
        </p:txBody>
      </p:sp>
      <p:graphicFrame>
        <p:nvGraphicFramePr>
          <p:cNvPr id="1026" name="Object 2"/>
          <p:cNvGraphicFramePr>
            <a:graphicFrameLocks noChangeAspect="1"/>
          </p:cNvGraphicFramePr>
          <p:nvPr/>
        </p:nvGraphicFramePr>
        <p:xfrm>
          <a:off x="1655763" y="619125"/>
          <a:ext cx="6040437" cy="2047875"/>
        </p:xfrm>
        <a:graphic>
          <a:graphicData uri="http://schemas.openxmlformats.org/presentationml/2006/ole">
            <p:oleObj spid="_x0000_s160770" name="Рисунок" r:id="rId3" imgW="6039360" imgH="2048400" progId="Word.Picture.8">
              <p:embed/>
            </p:oleObj>
          </a:graphicData>
        </a:graphic>
      </p:graphicFrame>
      <p:sp>
        <p:nvSpPr>
          <p:cNvPr id="1029" name="Rectangle 5"/>
          <p:cNvSpPr>
            <a:spLocks noChangeArrowheads="1"/>
          </p:cNvSpPr>
          <p:nvPr/>
        </p:nvSpPr>
        <p:spPr bwMode="auto">
          <a:xfrm>
            <a:off x="1371600" y="76200"/>
            <a:ext cx="5060950" cy="366713"/>
          </a:xfrm>
          <a:prstGeom prst="rect">
            <a:avLst/>
          </a:prstGeom>
          <a:noFill/>
          <a:ln w="12700">
            <a:noFill/>
            <a:miter lim="800000"/>
            <a:headEnd type="none" w="sm" len="sm"/>
            <a:tailEnd type="none" w="sm" len="sm"/>
          </a:ln>
        </p:spPr>
        <p:txBody>
          <a:bodyPr wrap="none">
            <a:spAutoFit/>
          </a:bodyPr>
          <a:lstStyle/>
          <a:p>
            <a:pPr eaLnBrk="0" hangingPunct="0"/>
            <a:r>
              <a:rPr lang="en-US">
                <a:solidFill>
                  <a:schemeClr val="accent2"/>
                </a:solidFill>
                <a:latin typeface="Times New Roman" pitchFamily="18" charset="0"/>
              </a:rPr>
              <a:t>The hardware solutions for the diagnostic monitoring</a:t>
            </a:r>
            <a:endParaRPr lang="ru-RU">
              <a:solidFill>
                <a:schemeClr val="accent2"/>
              </a:solidFill>
              <a:latin typeface="Times New Roman" pitchFamily="18" charset="0"/>
            </a:endParaRPr>
          </a:p>
        </p:txBody>
      </p:sp>
      <p:pic>
        <p:nvPicPr>
          <p:cNvPr id="1030" name="Picture 6" descr="Безымянный1"/>
          <p:cNvPicPr>
            <a:picLocks noChangeAspect="1" noChangeArrowheads="1"/>
          </p:cNvPicPr>
          <p:nvPr/>
        </p:nvPicPr>
        <p:blipFill>
          <a:blip r:embed="rId4" cstate="print"/>
          <a:srcRect/>
          <a:stretch>
            <a:fillRect/>
          </a:stretch>
        </p:blipFill>
        <p:spPr bwMode="auto">
          <a:xfrm>
            <a:off x="2286000" y="2928938"/>
            <a:ext cx="4419600" cy="3243262"/>
          </a:xfrm>
          <a:prstGeom prst="rect">
            <a:avLst/>
          </a:prstGeom>
          <a:noFill/>
          <a:ln w="9525">
            <a:noFill/>
            <a:miter lim="800000"/>
            <a:headEnd/>
            <a:tailEnd/>
          </a:ln>
        </p:spPr>
      </p:pic>
      <p:sp>
        <p:nvSpPr>
          <p:cNvPr id="1031" name="AutoShape 7"/>
          <p:cNvSpPr>
            <a:spLocks noChangeArrowheads="1"/>
          </p:cNvSpPr>
          <p:nvPr/>
        </p:nvSpPr>
        <p:spPr bwMode="auto">
          <a:xfrm>
            <a:off x="7086600" y="4240213"/>
            <a:ext cx="1295400" cy="685800"/>
          </a:xfrm>
          <a:prstGeom prst="wedgeRectCallout">
            <a:avLst>
              <a:gd name="adj1" fmla="val -203431"/>
              <a:gd name="adj2" fmla="val 132639"/>
            </a:avLst>
          </a:prstGeom>
          <a:solidFill>
            <a:srgbClr val="C0C0C0"/>
          </a:solidFill>
          <a:ln w="12700">
            <a:solidFill>
              <a:schemeClr val="tx1"/>
            </a:solidFill>
            <a:miter lim="800000"/>
            <a:headEnd type="none" w="sm" len="sm"/>
            <a:tailEnd type="none" w="sm" len="sm"/>
          </a:ln>
        </p:spPr>
        <p:txBody>
          <a:bodyPr wrap="none" anchor="ctr"/>
          <a:lstStyle/>
          <a:p>
            <a:pPr algn="ctr" eaLnBrk="0" hangingPunct="0"/>
            <a:r>
              <a:rPr lang="ru-RU" sz="1400">
                <a:solidFill>
                  <a:schemeClr val="bg2"/>
                </a:solidFill>
                <a:latin typeface="Times New Roman" pitchFamily="18" charset="0"/>
              </a:rPr>
              <a:t>sensor</a:t>
            </a:r>
          </a:p>
          <a:p>
            <a:pPr algn="ctr" eaLnBrk="0" hangingPunct="0"/>
            <a:r>
              <a:rPr lang="ru-RU" sz="1400">
                <a:solidFill>
                  <a:schemeClr val="bg2"/>
                </a:solidFill>
                <a:latin typeface="Times New Roman" pitchFamily="18" charset="0"/>
              </a:rPr>
              <a:t>unit</a:t>
            </a:r>
            <a:endParaRPr lang="ru-RU" sz="1600">
              <a:solidFill>
                <a:schemeClr val="bg2"/>
              </a:solidFill>
              <a:latin typeface="Batang" pitchFamily="18" charset="-127"/>
            </a:endParaRPr>
          </a:p>
        </p:txBody>
      </p:sp>
      <p:sp>
        <p:nvSpPr>
          <p:cNvPr id="1032" name="AutoShape 8"/>
          <p:cNvSpPr>
            <a:spLocks noChangeArrowheads="1"/>
          </p:cNvSpPr>
          <p:nvPr/>
        </p:nvSpPr>
        <p:spPr bwMode="auto">
          <a:xfrm>
            <a:off x="7086600" y="3097213"/>
            <a:ext cx="1295400" cy="762000"/>
          </a:xfrm>
          <a:prstGeom prst="wedgeRectCallout">
            <a:avLst>
              <a:gd name="adj1" fmla="val -226593"/>
              <a:gd name="adj2" fmla="val 39792"/>
            </a:avLst>
          </a:prstGeom>
          <a:solidFill>
            <a:srgbClr val="C0C0C0"/>
          </a:solidFill>
          <a:ln w="12700">
            <a:solidFill>
              <a:schemeClr val="tx1"/>
            </a:solidFill>
            <a:miter lim="800000"/>
            <a:headEnd type="none" w="sm" len="sm"/>
            <a:tailEnd type="none" w="sm" len="sm"/>
          </a:ln>
        </p:spPr>
        <p:txBody>
          <a:bodyPr wrap="none" anchor="ctr"/>
          <a:lstStyle/>
          <a:p>
            <a:pPr algn="ctr" eaLnBrk="0" hangingPunct="0"/>
            <a:r>
              <a:rPr lang="ru-RU" sz="1400">
                <a:solidFill>
                  <a:schemeClr val="bg2"/>
                </a:solidFill>
                <a:latin typeface="Times New Roman" pitchFamily="18" charset="0"/>
              </a:rPr>
              <a:t>portable</a:t>
            </a:r>
          </a:p>
          <a:p>
            <a:pPr algn="ctr" eaLnBrk="0" hangingPunct="0"/>
            <a:r>
              <a:rPr lang="ru-RU" sz="1400">
                <a:solidFill>
                  <a:schemeClr val="bg2"/>
                </a:solidFill>
                <a:latin typeface="Times New Roman" pitchFamily="18" charset="0"/>
              </a:rPr>
              <a:t>central</a:t>
            </a:r>
          </a:p>
          <a:p>
            <a:pPr algn="ctr" eaLnBrk="0" hangingPunct="0"/>
            <a:r>
              <a:rPr lang="ru-RU" sz="1400">
                <a:solidFill>
                  <a:schemeClr val="bg2"/>
                </a:solidFill>
                <a:latin typeface="Times New Roman" pitchFamily="18" charset="0"/>
              </a:rPr>
              <a:t>station</a:t>
            </a:r>
            <a:endParaRPr lang="ru-RU" sz="1600">
              <a:solidFill>
                <a:schemeClr val="bg2"/>
              </a:solidFill>
              <a:latin typeface="Batang" pitchFamily="18" charset="-127"/>
            </a:endParaRPr>
          </a:p>
        </p:txBody>
      </p:sp>
      <p:sp>
        <p:nvSpPr>
          <p:cNvPr id="1033" name="AutoShape 9"/>
          <p:cNvSpPr>
            <a:spLocks noChangeArrowheads="1"/>
          </p:cNvSpPr>
          <p:nvPr/>
        </p:nvSpPr>
        <p:spPr bwMode="auto">
          <a:xfrm>
            <a:off x="914400" y="5002213"/>
            <a:ext cx="990600" cy="609600"/>
          </a:xfrm>
          <a:prstGeom prst="wedgeRectCallout">
            <a:avLst>
              <a:gd name="adj1" fmla="val 126602"/>
              <a:gd name="adj2" fmla="val -248440"/>
            </a:avLst>
          </a:prstGeom>
          <a:solidFill>
            <a:srgbClr val="C0C0C0"/>
          </a:solidFill>
          <a:ln w="12700">
            <a:solidFill>
              <a:schemeClr val="tx1"/>
            </a:solidFill>
            <a:miter lim="800000"/>
            <a:headEnd type="none" w="sm" len="sm"/>
            <a:tailEnd type="none" w="sm" len="sm"/>
          </a:ln>
        </p:spPr>
        <p:txBody>
          <a:bodyPr wrap="none" anchor="ctr"/>
          <a:lstStyle/>
          <a:p>
            <a:pPr algn="ctr" eaLnBrk="0" hangingPunct="0"/>
            <a:r>
              <a:rPr lang="ru-RU" sz="1400">
                <a:solidFill>
                  <a:schemeClr val="bg2"/>
                </a:solidFill>
                <a:latin typeface="Batang" pitchFamily="18" charset="-127"/>
              </a:rPr>
              <a:t>connection</a:t>
            </a:r>
          </a:p>
          <a:p>
            <a:pPr algn="ctr" eaLnBrk="0" hangingPunct="0"/>
            <a:r>
              <a:rPr lang="ru-RU" sz="1400">
                <a:solidFill>
                  <a:schemeClr val="bg2"/>
                </a:solidFill>
                <a:latin typeface="Batang" pitchFamily="18" charset="-127"/>
              </a:rPr>
              <a:t>cable</a:t>
            </a:r>
            <a:endParaRPr lang="ru-RU" sz="1600">
              <a:solidFill>
                <a:schemeClr val="bg2"/>
              </a:solidFill>
            </a:endParaRPr>
          </a:p>
        </p:txBody>
      </p:sp>
      <p:sp>
        <p:nvSpPr>
          <p:cNvPr id="1034" name="AutoShape 10"/>
          <p:cNvSpPr>
            <a:spLocks noChangeArrowheads="1"/>
          </p:cNvSpPr>
          <p:nvPr/>
        </p:nvSpPr>
        <p:spPr bwMode="auto">
          <a:xfrm>
            <a:off x="838200" y="3554413"/>
            <a:ext cx="990600" cy="609600"/>
          </a:xfrm>
          <a:prstGeom prst="wedgeRectCallout">
            <a:avLst>
              <a:gd name="adj1" fmla="val 159134"/>
              <a:gd name="adj2" fmla="val -217190"/>
            </a:avLst>
          </a:prstGeom>
          <a:solidFill>
            <a:srgbClr val="C0C0C0"/>
          </a:solidFill>
          <a:ln w="12700">
            <a:solidFill>
              <a:schemeClr val="tx1"/>
            </a:solidFill>
            <a:miter lim="800000"/>
            <a:headEnd type="none" w="sm" len="sm"/>
            <a:tailEnd type="none" w="sm" len="sm"/>
          </a:ln>
        </p:spPr>
        <p:txBody>
          <a:bodyPr wrap="none" anchor="ctr"/>
          <a:lstStyle/>
          <a:p>
            <a:pPr algn="ctr" eaLnBrk="0" hangingPunct="0"/>
            <a:r>
              <a:rPr lang="ru-RU" sz="1400">
                <a:solidFill>
                  <a:schemeClr val="bg2"/>
                </a:solidFill>
                <a:latin typeface="Batang" pitchFamily="18" charset="-127"/>
              </a:rPr>
              <a:t>data line</a:t>
            </a:r>
            <a:endParaRPr lang="ru-RU" sz="1600">
              <a:solidFill>
                <a:schemeClr val="bg2"/>
              </a:solidFill>
            </a:endParaRPr>
          </a:p>
        </p:txBody>
      </p:sp>
      <p:sp>
        <p:nvSpPr>
          <p:cNvPr id="1035" name="AutoShape 11"/>
          <p:cNvSpPr>
            <a:spLocks noChangeArrowheads="1"/>
          </p:cNvSpPr>
          <p:nvPr/>
        </p:nvSpPr>
        <p:spPr bwMode="auto">
          <a:xfrm>
            <a:off x="7086600" y="5307013"/>
            <a:ext cx="1295400" cy="685800"/>
          </a:xfrm>
          <a:prstGeom prst="wedgeRectCallout">
            <a:avLst>
              <a:gd name="adj1" fmla="val -229778"/>
              <a:gd name="adj2" fmla="val 55787"/>
            </a:avLst>
          </a:prstGeom>
          <a:solidFill>
            <a:srgbClr val="C0C0C0"/>
          </a:solidFill>
          <a:ln w="12700">
            <a:solidFill>
              <a:schemeClr val="tx1"/>
            </a:solidFill>
            <a:miter lim="800000"/>
            <a:headEnd type="none" w="sm" len="sm"/>
            <a:tailEnd type="none" w="sm" len="sm"/>
          </a:ln>
        </p:spPr>
        <p:txBody>
          <a:bodyPr wrap="none" anchor="ctr"/>
          <a:lstStyle/>
          <a:p>
            <a:pPr algn="ctr" eaLnBrk="0" hangingPunct="0"/>
            <a:r>
              <a:rPr lang="ru-RU" sz="1400">
                <a:solidFill>
                  <a:schemeClr val="bg2"/>
                </a:solidFill>
                <a:latin typeface="Times New Roman" pitchFamily="18" charset="0"/>
              </a:rPr>
              <a:t>AE sensor</a:t>
            </a:r>
            <a:endParaRPr lang="ru-RU" sz="1600">
              <a:solidFill>
                <a:schemeClr val="bg2"/>
              </a:solidFill>
              <a:latin typeface="Batang" pitchFamily="18" charset="-127"/>
            </a:endParaRPr>
          </a:p>
        </p:txBody>
      </p:sp>
    </p:spTree>
  </p:cSld>
  <p:clrMapOvr>
    <a:masterClrMapping/>
  </p:clrMapOvr>
  <p:transition advTm="64000"/>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a:spLocks noGrp="1" noChangeArrowheads="1"/>
          </p:cNvSpPr>
          <p:nvPr>
            <p:ph type="sldNum" sz="quarter" idx="12"/>
          </p:nvPr>
        </p:nvSpPr>
        <p:spPr>
          <a:ln/>
        </p:spPr>
        <p:txBody>
          <a:bodyPr/>
          <a:lstStyle/>
          <a:p>
            <a:pPr>
              <a:defRPr/>
            </a:pPr>
            <a:fld id="{1B1A4F63-DE11-4449-A352-81AAD85CC7F3}" type="slidenum">
              <a:rPr lang="ru-RU"/>
              <a:pPr>
                <a:defRPr/>
              </a:pPr>
              <a:t>53</a:t>
            </a:fld>
            <a:endParaRPr lang="ru-RU"/>
          </a:p>
        </p:txBody>
      </p:sp>
      <p:sp>
        <p:nvSpPr>
          <p:cNvPr id="2051" name="Rectangle 2"/>
          <p:cNvSpPr>
            <a:spLocks noGrp="1" noChangeArrowheads="1"/>
          </p:cNvSpPr>
          <p:nvPr>
            <p:ph type="title" idx="4294967295"/>
          </p:nvPr>
        </p:nvSpPr>
        <p:spPr>
          <a:xfrm>
            <a:off x="179388" y="0"/>
            <a:ext cx="8642350" cy="692150"/>
          </a:xfrm>
        </p:spPr>
        <p:txBody>
          <a:bodyPr/>
          <a:lstStyle/>
          <a:p>
            <a:pPr eaLnBrk="1" hangingPunct="1">
              <a:spcBef>
                <a:spcPct val="11000"/>
              </a:spcBef>
            </a:pPr>
            <a:r>
              <a:rPr lang="ru-RU" altLang="ru-RU" sz="2000" b="1" smtClean="0">
                <a:solidFill>
                  <a:schemeClr val="accent2"/>
                </a:solidFill>
                <a:latin typeface="Times New Roman" pitchFamily="18" charset="0"/>
                <a:cs typeface="Times New Roman" pitchFamily="18" charset="0"/>
              </a:rPr>
              <a:t>Фильтрация баз данных (БД) акустико-эмиссионных сигналов в регистрируемом диапазоне 30 – 500 кГц</a:t>
            </a:r>
            <a:endParaRPr lang="ru-RU" altLang="ru-RU" sz="2000" smtClean="0">
              <a:solidFill>
                <a:schemeClr val="accent2"/>
              </a:solidFill>
              <a:latin typeface="Times New Roman" pitchFamily="18" charset="0"/>
              <a:cs typeface="Times New Roman" pitchFamily="18" charset="0"/>
            </a:endParaRPr>
          </a:p>
        </p:txBody>
      </p:sp>
      <p:sp>
        <p:nvSpPr>
          <p:cNvPr id="2052" name="Содержимое 8"/>
          <p:cNvSpPr>
            <a:spLocks noGrp="1"/>
          </p:cNvSpPr>
          <p:nvPr>
            <p:ph sz="half" idx="4294967295"/>
          </p:nvPr>
        </p:nvSpPr>
        <p:spPr>
          <a:xfrm>
            <a:off x="0" y="785813"/>
            <a:ext cx="9144000" cy="4786312"/>
          </a:xfrm>
        </p:spPr>
        <p:txBody>
          <a:bodyPr/>
          <a:lstStyle/>
          <a:p>
            <a:pPr eaLnBrk="1" hangingPunct="1"/>
            <a:r>
              <a:rPr lang="ru-RU" altLang="ru-RU" sz="1600" smtClean="0">
                <a:latin typeface="Times New Roman" pitchFamily="18" charset="0"/>
                <a:cs typeface="Times New Roman" pitchFamily="18" charset="0"/>
              </a:rPr>
              <a:t>При фильтрации техногенных шумов возникают следующие проблемы:</a:t>
            </a:r>
          </a:p>
          <a:p>
            <a:pPr eaLnBrk="1" hangingPunct="1">
              <a:buFontTx/>
              <a:buNone/>
            </a:pPr>
            <a:r>
              <a:rPr lang="en-US" altLang="ru-RU" sz="1600" smtClean="0">
                <a:latin typeface="Times New Roman" pitchFamily="18" charset="0"/>
                <a:cs typeface="Times New Roman" pitchFamily="18" charset="0"/>
              </a:rPr>
              <a:t>	</a:t>
            </a:r>
            <a:r>
              <a:rPr lang="ru-RU" altLang="ru-RU" sz="1600" smtClean="0">
                <a:latin typeface="Times New Roman" pitchFamily="18" charset="0"/>
                <a:cs typeface="Times New Roman" pitchFamily="18" charset="0"/>
              </a:rPr>
              <a:t>- их амплитудно-частотные параметры сравнимы  с параметрами полезных АЭ сигналов;</a:t>
            </a:r>
          </a:p>
          <a:p>
            <a:pPr eaLnBrk="1" hangingPunct="1">
              <a:buFontTx/>
              <a:buNone/>
            </a:pPr>
            <a:r>
              <a:rPr lang="en-US" altLang="ru-RU" sz="1600" smtClean="0">
                <a:latin typeface="Times New Roman" pitchFamily="18" charset="0"/>
                <a:cs typeface="Times New Roman" pitchFamily="18" charset="0"/>
              </a:rPr>
              <a:t>	</a:t>
            </a:r>
            <a:r>
              <a:rPr lang="ru-RU" altLang="ru-RU" sz="1600" smtClean="0">
                <a:latin typeface="Times New Roman" pitchFamily="18" charset="0"/>
                <a:cs typeface="Times New Roman" pitchFamily="18" charset="0"/>
              </a:rPr>
              <a:t>- количество шумовых сигналов многократно превосходит число полезных АЭ сигналов. их суммарное число </a:t>
            </a:r>
            <a:r>
              <a:rPr lang="en-US" altLang="ru-RU" sz="1600" smtClean="0">
                <a:latin typeface="Times New Roman" pitchFamily="18" charset="0"/>
                <a:cs typeface="Times New Roman" pitchFamily="18" charset="0"/>
              </a:rPr>
              <a:t>N</a:t>
            </a:r>
            <a:r>
              <a:rPr lang="ru-RU" altLang="ru-RU" sz="1600" smtClean="0">
                <a:latin typeface="Times New Roman" pitchFamily="18" charset="0"/>
                <a:cs typeface="Times New Roman" pitchFamily="18" charset="0"/>
              </a:rPr>
              <a:t> за сутки достигает ~ 1.5 млн (по одному каналу ~ 150000). что делает практически невозможной экспертизу каждого сигнала в ручном режиме;</a:t>
            </a:r>
          </a:p>
          <a:p>
            <a:pPr eaLnBrk="1" hangingPunct="1">
              <a:buFontTx/>
              <a:buNone/>
            </a:pPr>
            <a:r>
              <a:rPr lang="en-US" altLang="ru-RU" sz="1600" smtClean="0">
                <a:latin typeface="Times New Roman" pitchFamily="18" charset="0"/>
                <a:cs typeface="Times New Roman" pitchFamily="18" charset="0"/>
              </a:rPr>
              <a:t>	</a:t>
            </a:r>
            <a:r>
              <a:rPr lang="ru-RU" altLang="ru-RU" sz="1600" smtClean="0">
                <a:latin typeface="Times New Roman" pitchFamily="18" charset="0"/>
                <a:cs typeface="Times New Roman" pitchFamily="18" charset="0"/>
              </a:rPr>
              <a:t>- уникальным является не только шумовой “портрет” каждого горного предприятия. но может оказаться уникальным и для отдельных его зон (блоков)</a:t>
            </a:r>
            <a:r>
              <a:rPr lang="en-US" altLang="ru-RU" sz="1600" smtClean="0">
                <a:latin typeface="Times New Roman" pitchFamily="18" charset="0"/>
                <a:cs typeface="Times New Roman" pitchFamily="18" charset="0"/>
              </a:rPr>
              <a:t>;</a:t>
            </a:r>
            <a:endParaRPr lang="ru-RU" altLang="ru-RU" sz="1600" smtClean="0">
              <a:latin typeface="Times New Roman" pitchFamily="18" charset="0"/>
              <a:cs typeface="Times New Roman" pitchFamily="18" charset="0"/>
            </a:endParaRPr>
          </a:p>
          <a:p>
            <a:pPr eaLnBrk="1" hangingPunct="1">
              <a:buFontTx/>
              <a:buNone/>
            </a:pPr>
            <a:r>
              <a:rPr lang="ru-RU" altLang="ru-RU" sz="1600" smtClean="0">
                <a:latin typeface="Times New Roman" pitchFamily="18" charset="0"/>
                <a:cs typeface="Times New Roman" pitchFamily="18" charset="0"/>
              </a:rPr>
              <a:t>	- отсутстввие локации источников АЭ</a:t>
            </a:r>
            <a:r>
              <a:rPr lang="en-US" altLang="ru-RU" sz="1600" smtClean="0">
                <a:latin typeface="Times New Roman" pitchFamily="18" charset="0"/>
                <a:cs typeface="Times New Roman" pitchFamily="18" charset="0"/>
              </a:rPr>
              <a:t>;</a:t>
            </a:r>
            <a:endParaRPr lang="ru-RU" altLang="ru-RU" sz="1600" smtClean="0">
              <a:latin typeface="Times New Roman" pitchFamily="18" charset="0"/>
              <a:cs typeface="Times New Roman" pitchFamily="18" charset="0"/>
            </a:endParaRPr>
          </a:p>
          <a:p>
            <a:pPr eaLnBrk="1" hangingPunct="1">
              <a:buFontTx/>
              <a:buNone/>
            </a:pPr>
            <a:r>
              <a:rPr lang="en-US" altLang="ru-RU" sz="1600" smtClean="0">
                <a:latin typeface="Times New Roman" pitchFamily="18" charset="0"/>
                <a:cs typeface="Times New Roman" pitchFamily="18" charset="0"/>
              </a:rPr>
              <a:t>	- </a:t>
            </a:r>
            <a:r>
              <a:rPr lang="ru-RU" altLang="ru-RU" sz="1600" smtClean="0">
                <a:latin typeface="Times New Roman" pitchFamily="18" charset="0"/>
                <a:cs typeface="Times New Roman" pitchFamily="18" charset="0"/>
              </a:rPr>
              <a:t>недоступны АЧХ-портреты  основных источников техногенных шумов.</a:t>
            </a:r>
          </a:p>
          <a:p>
            <a:pPr eaLnBrk="1" hangingPunct="1">
              <a:buFontTx/>
              <a:buNone/>
            </a:pPr>
            <a:r>
              <a:rPr lang="ru-RU" altLang="ru-RU" sz="1600" smtClean="0">
                <a:latin typeface="Times New Roman" pitchFamily="18" charset="0"/>
                <a:cs typeface="Times New Roman" pitchFamily="18" charset="0"/>
              </a:rPr>
              <a:t>	-  отсутствие безшумовых периодов в деятельности предприятия. 	</a:t>
            </a:r>
          </a:p>
        </p:txBody>
      </p:sp>
      <p:sp>
        <p:nvSpPr>
          <p:cNvPr id="2053" name="Rectangle 7"/>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ru-RU" altLang="ru-RU"/>
          </a:p>
        </p:txBody>
      </p:sp>
      <p:sp>
        <p:nvSpPr>
          <p:cNvPr id="2054" name="Rectangle 9"/>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ru-RU" altLang="ru-RU"/>
          </a:p>
        </p:txBody>
      </p:sp>
      <p:graphicFrame>
        <p:nvGraphicFramePr>
          <p:cNvPr id="2050" name="Object 8"/>
          <p:cNvGraphicFramePr>
            <a:graphicFrameLocks noChangeAspect="1"/>
          </p:cNvGraphicFramePr>
          <p:nvPr/>
        </p:nvGraphicFramePr>
        <p:xfrm>
          <a:off x="1500188" y="3738563"/>
          <a:ext cx="6286500" cy="2998787"/>
        </p:xfrm>
        <a:graphic>
          <a:graphicData uri="http://schemas.openxmlformats.org/presentationml/2006/ole">
            <p:oleObj spid="_x0000_s161794" name="Plot" r:id="rId4" imgW="4431792" imgH="2424684" progId="">
              <p:embed/>
            </p:oleObj>
          </a:graphicData>
        </a:graphic>
      </p:graphicFrame>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6"/>
          <p:cNvSpPr>
            <a:spLocks noGrp="1" noChangeArrowheads="1"/>
          </p:cNvSpPr>
          <p:nvPr>
            <p:ph type="sldNum" sz="quarter" idx="12"/>
          </p:nvPr>
        </p:nvSpPr>
        <p:spPr>
          <a:ln/>
        </p:spPr>
        <p:txBody>
          <a:bodyPr/>
          <a:lstStyle/>
          <a:p>
            <a:pPr>
              <a:defRPr/>
            </a:pPr>
            <a:fld id="{49C3D6AF-0646-4625-BD19-C2C996682AAC}" type="slidenum">
              <a:rPr lang="ru-RU"/>
              <a:pPr>
                <a:defRPr/>
              </a:pPr>
              <a:t>54</a:t>
            </a:fld>
            <a:endParaRPr lang="ru-RU"/>
          </a:p>
        </p:txBody>
      </p:sp>
      <p:sp>
        <p:nvSpPr>
          <p:cNvPr id="30722" name="Rectangle 4"/>
          <p:cNvSpPr>
            <a:spLocks noGrp="1" noChangeArrowheads="1"/>
          </p:cNvSpPr>
          <p:nvPr>
            <p:ph type="title" sz="quarter" idx="4294967295"/>
          </p:nvPr>
        </p:nvSpPr>
        <p:spPr>
          <a:xfrm>
            <a:off x="468313" y="0"/>
            <a:ext cx="8229600" cy="549275"/>
          </a:xfrm>
        </p:spPr>
        <p:txBody>
          <a:bodyPr/>
          <a:lstStyle/>
          <a:p>
            <a:pPr eaLnBrk="1" hangingPunct="1"/>
            <a:r>
              <a:rPr lang="ru-RU" altLang="ru-RU" sz="2000" b="1" smtClean="0">
                <a:solidFill>
                  <a:schemeClr val="accent2"/>
                </a:solidFill>
                <a:latin typeface="Times New Roman" pitchFamily="18" charset="0"/>
              </a:rPr>
              <a:t>Статистические критерии техногенных помех</a:t>
            </a:r>
          </a:p>
        </p:txBody>
      </p:sp>
      <p:sp>
        <p:nvSpPr>
          <p:cNvPr id="30723" name="Rectangle 8"/>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ru-RU" altLang="ru-RU"/>
          </a:p>
        </p:txBody>
      </p:sp>
      <p:sp>
        <p:nvSpPr>
          <p:cNvPr id="30724" name="Содержимое 44"/>
          <p:cNvSpPr>
            <a:spLocks noGrp="1"/>
          </p:cNvSpPr>
          <p:nvPr>
            <p:ph sz="quarter" idx="4294967295"/>
          </p:nvPr>
        </p:nvSpPr>
        <p:spPr>
          <a:xfrm>
            <a:off x="0" y="500063"/>
            <a:ext cx="9144000" cy="2185987"/>
          </a:xfrm>
        </p:spPr>
        <p:txBody>
          <a:bodyPr/>
          <a:lstStyle/>
          <a:p>
            <a:pPr eaLnBrk="1" hangingPunct="1">
              <a:buFontTx/>
              <a:buNone/>
            </a:pPr>
            <a:r>
              <a:rPr lang="ru-RU" altLang="ru-RU" sz="1600" smtClean="0"/>
              <a:t>Вышесказанное определяет выбор статистического подхода к анализу зарегистрированной.</a:t>
            </a:r>
          </a:p>
          <a:p>
            <a:pPr eaLnBrk="1" hangingPunct="1">
              <a:buFontTx/>
              <a:buNone/>
            </a:pPr>
            <a:r>
              <a:rPr lang="ru-RU" altLang="ru-RU" sz="1600" smtClean="0"/>
              <a:t>исходной базы данных (ИБД) акустических сигналов. который должен основываться на</a:t>
            </a:r>
          </a:p>
          <a:p>
            <a:pPr eaLnBrk="1" hangingPunct="1">
              <a:buFontTx/>
              <a:buNone/>
            </a:pPr>
            <a:r>
              <a:rPr lang="ru-RU" altLang="ru-RU" sz="1600" smtClean="0"/>
              <a:t>физических закономерностях процесса разрушения горных пород.</a:t>
            </a:r>
          </a:p>
          <a:p>
            <a:pPr eaLnBrk="1" hangingPunct="1">
              <a:buFontTx/>
              <a:buNone/>
            </a:pPr>
            <a:r>
              <a:rPr lang="ru-RU" altLang="ru-RU" sz="1600" smtClean="0"/>
              <a:t>Одним из таких фундаментальных законов является график повторяемости (1).</a:t>
            </a:r>
          </a:p>
          <a:p>
            <a:pPr eaLnBrk="1" hangingPunct="1">
              <a:buFontTx/>
              <a:buNone/>
            </a:pPr>
            <a:r>
              <a:rPr lang="ru-RU" altLang="ru-RU" sz="1600" smtClean="0"/>
              <a:t>устанавливающий связь между энергетическим параметром упругого энерговыделения при</a:t>
            </a:r>
          </a:p>
          <a:p>
            <a:pPr eaLnBrk="1" hangingPunct="1">
              <a:buFontTx/>
              <a:buNone/>
            </a:pPr>
            <a:r>
              <a:rPr lang="ru-RU" altLang="ru-RU" sz="1600" smtClean="0"/>
              <a:t>разрушении горных пород (</a:t>
            </a:r>
            <a:r>
              <a:rPr lang="en-US" altLang="ru-RU" sz="1600" smtClean="0"/>
              <a:t>P</a:t>
            </a:r>
            <a:r>
              <a:rPr lang="ru-RU" altLang="ru-RU" sz="1600" smtClean="0"/>
              <a:t>) и их количеством (</a:t>
            </a:r>
            <a:r>
              <a:rPr lang="en-US" altLang="ru-RU" sz="1600" smtClean="0"/>
              <a:t>N</a:t>
            </a:r>
            <a:r>
              <a:rPr lang="ru-RU" altLang="ru-RU" sz="1600" smtClean="0"/>
              <a:t>). </a:t>
            </a:r>
          </a:p>
          <a:p>
            <a:pPr eaLnBrk="1" hangingPunct="1">
              <a:buFontTx/>
              <a:buNone/>
            </a:pPr>
            <a:r>
              <a:rPr lang="ru-RU" altLang="ru-RU" sz="1600" smtClean="0"/>
              <a:t>		</a:t>
            </a:r>
            <a:r>
              <a:rPr lang="en-US" altLang="ru-RU" sz="1600" smtClean="0"/>
              <a:t>lg</a:t>
            </a:r>
            <a:r>
              <a:rPr lang="ru-RU" altLang="ru-RU" sz="1600" smtClean="0"/>
              <a:t> </a:t>
            </a:r>
            <a:r>
              <a:rPr lang="en-US" altLang="ru-RU" sz="1600" smtClean="0"/>
              <a:t>N</a:t>
            </a:r>
            <a:r>
              <a:rPr lang="ru-RU" altLang="ru-RU" sz="1600" smtClean="0"/>
              <a:t> = </a:t>
            </a:r>
            <a:r>
              <a:rPr lang="en-US" altLang="ru-RU" sz="1600" smtClean="0"/>
              <a:t>a</a:t>
            </a:r>
            <a:r>
              <a:rPr lang="ru-RU" altLang="ru-RU" sz="1600" smtClean="0"/>
              <a:t> + </a:t>
            </a:r>
            <a:r>
              <a:rPr lang="en-US" altLang="ru-RU" sz="1600" smtClean="0"/>
              <a:t>b</a:t>
            </a:r>
            <a:r>
              <a:rPr lang="ru-RU" altLang="ru-RU" sz="1600" smtClean="0"/>
              <a:t> </a:t>
            </a:r>
            <a:r>
              <a:rPr lang="en-US" altLang="ru-RU" sz="1600" smtClean="0"/>
              <a:t>lg</a:t>
            </a:r>
            <a:r>
              <a:rPr lang="ru-RU" altLang="ru-RU" sz="1600" smtClean="0"/>
              <a:t> </a:t>
            </a:r>
            <a:r>
              <a:rPr lang="en-US" altLang="ru-RU" sz="1600" smtClean="0"/>
              <a:t>P</a:t>
            </a:r>
            <a:r>
              <a:rPr lang="ru-RU" altLang="ru-RU" sz="1600" smtClean="0"/>
              <a:t>						(1)</a:t>
            </a:r>
          </a:p>
          <a:p>
            <a:pPr eaLnBrk="1" hangingPunct="1">
              <a:buFontTx/>
              <a:buNone/>
            </a:pPr>
            <a:r>
              <a:rPr lang="ru-RU" altLang="ru-RU" sz="1600" smtClean="0"/>
              <a:t>где </a:t>
            </a:r>
            <a:r>
              <a:rPr lang="en-US" altLang="ru-RU" sz="1600" smtClean="0"/>
              <a:t>a</a:t>
            </a:r>
            <a:r>
              <a:rPr lang="ru-RU" altLang="ru-RU" sz="1600" smtClean="0"/>
              <a:t> и </a:t>
            </a:r>
            <a:r>
              <a:rPr lang="en-US" altLang="ru-RU" sz="1600" smtClean="0"/>
              <a:t>b</a:t>
            </a:r>
            <a:r>
              <a:rPr lang="ru-RU" altLang="ru-RU" sz="1600" smtClean="0"/>
              <a:t> коэффициенты. а в качестве параметра </a:t>
            </a:r>
            <a:r>
              <a:rPr lang="en-US" altLang="ru-RU" sz="1600" smtClean="0"/>
              <a:t>P </a:t>
            </a:r>
            <a:r>
              <a:rPr lang="ru-RU" altLang="ru-RU" sz="1600" smtClean="0"/>
              <a:t>могут выступать амплитуда (</a:t>
            </a:r>
            <a:r>
              <a:rPr lang="en-US" altLang="ru-RU" sz="1600" smtClean="0"/>
              <a:t>A</a:t>
            </a:r>
            <a:r>
              <a:rPr lang="ru-RU" altLang="ru-RU" sz="1600" smtClean="0"/>
              <a:t>), энергия</a:t>
            </a:r>
          </a:p>
          <a:p>
            <a:pPr eaLnBrk="1" hangingPunct="1">
              <a:buFontTx/>
              <a:buNone/>
            </a:pPr>
            <a:r>
              <a:rPr lang="ru-RU" altLang="ru-RU" sz="1600" smtClean="0"/>
              <a:t>(</a:t>
            </a:r>
            <a:r>
              <a:rPr lang="en-US" altLang="ru-RU" sz="1600" smtClean="0"/>
              <a:t>E</a:t>
            </a:r>
            <a:r>
              <a:rPr lang="ru-RU" altLang="ru-RU" sz="1600" smtClean="0"/>
              <a:t>=</a:t>
            </a:r>
            <a:r>
              <a:rPr lang="en-US" altLang="ru-RU" sz="1600" smtClean="0"/>
              <a:t>f</a:t>
            </a:r>
            <a:r>
              <a:rPr lang="ru-RU" altLang="ru-RU" sz="1600" smtClean="0"/>
              <a:t>(</a:t>
            </a:r>
            <a:r>
              <a:rPr lang="en-US" altLang="ru-RU" sz="1600" smtClean="0"/>
              <a:t>A</a:t>
            </a:r>
            <a:r>
              <a:rPr lang="ru-RU" altLang="ru-RU" sz="1600" smtClean="0"/>
              <a:t>, </a:t>
            </a:r>
            <a:r>
              <a:rPr lang="en-US" altLang="ru-RU" sz="1600" smtClean="0"/>
              <a:t>D</a:t>
            </a:r>
            <a:r>
              <a:rPr lang="ru-RU" altLang="ru-RU" sz="1600" smtClean="0"/>
              <a:t>)), магнитуда (</a:t>
            </a:r>
            <a:r>
              <a:rPr lang="en-US" altLang="ru-RU" sz="1600" smtClean="0"/>
              <a:t>M</a:t>
            </a:r>
            <a:r>
              <a:rPr lang="ru-RU" altLang="ru-RU" sz="1600" smtClean="0"/>
              <a:t>=</a:t>
            </a:r>
            <a:r>
              <a:rPr lang="en-US" altLang="ru-RU" sz="1600" smtClean="0"/>
              <a:t>f</a:t>
            </a:r>
            <a:r>
              <a:rPr lang="ru-RU" altLang="ru-RU" sz="1600" baseline="-25000" smtClean="0"/>
              <a:t>1</a:t>
            </a:r>
            <a:r>
              <a:rPr lang="ru-RU" altLang="ru-RU" sz="1600" smtClean="0"/>
              <a:t>(</a:t>
            </a:r>
            <a:r>
              <a:rPr lang="en-US" altLang="ru-RU" sz="1600" smtClean="0"/>
              <a:t>A</a:t>
            </a:r>
            <a:r>
              <a:rPr lang="ru-RU" altLang="ru-RU" sz="1600" smtClean="0"/>
              <a:t>, </a:t>
            </a:r>
            <a:r>
              <a:rPr lang="en-US" altLang="ru-RU" sz="1600" smtClean="0"/>
              <a:t>D</a:t>
            </a:r>
            <a:r>
              <a:rPr lang="ru-RU" altLang="ru-RU" sz="1600" smtClean="0"/>
              <a:t>)) сигналов</a:t>
            </a:r>
            <a:r>
              <a:rPr lang="en-US" altLang="ru-RU" sz="1600" smtClean="0"/>
              <a:t>.</a:t>
            </a:r>
            <a:endParaRPr lang="ru-RU" altLang="ru-RU" sz="1600" smtClean="0"/>
          </a:p>
          <a:p>
            <a:pPr eaLnBrk="1" hangingPunct="1">
              <a:buFontTx/>
              <a:buNone/>
            </a:pPr>
            <a:endParaRPr lang="ru-RU" altLang="ru-RU" smtClean="0"/>
          </a:p>
        </p:txBody>
      </p:sp>
      <p:sp>
        <p:nvSpPr>
          <p:cNvPr id="30725" name="Содержимое 45"/>
          <p:cNvSpPr>
            <a:spLocks noGrp="1"/>
          </p:cNvSpPr>
          <p:nvPr>
            <p:ph sz="quarter" idx="4294967295"/>
          </p:nvPr>
        </p:nvSpPr>
        <p:spPr>
          <a:xfrm>
            <a:off x="4648200" y="3938588"/>
            <a:ext cx="4038600" cy="2187575"/>
          </a:xfrm>
        </p:spPr>
        <p:txBody>
          <a:bodyPr/>
          <a:lstStyle/>
          <a:p>
            <a:pPr eaLnBrk="1" hangingPunct="1"/>
            <a:endParaRPr lang="ru-RU" altLang="ru-RU" smtClean="0"/>
          </a:p>
        </p:txBody>
      </p:sp>
      <p:pic>
        <p:nvPicPr>
          <p:cNvPr id="30726" name="Picture 9"/>
          <p:cNvPicPr>
            <a:picLocks noChangeAspect="1" noChangeArrowheads="1"/>
          </p:cNvPicPr>
          <p:nvPr/>
        </p:nvPicPr>
        <p:blipFill>
          <a:blip r:embed="rId3" cstate="print"/>
          <a:srcRect/>
          <a:stretch>
            <a:fillRect/>
          </a:stretch>
        </p:blipFill>
        <p:spPr bwMode="auto">
          <a:xfrm>
            <a:off x="4357688" y="4071938"/>
            <a:ext cx="3752850" cy="2419350"/>
          </a:xfrm>
          <a:prstGeom prst="rect">
            <a:avLst/>
          </a:prstGeom>
          <a:noFill/>
          <a:ln w="9525">
            <a:noFill/>
            <a:miter lim="800000"/>
            <a:headEnd/>
            <a:tailEnd/>
          </a:ln>
        </p:spPr>
      </p:pic>
      <p:pic>
        <p:nvPicPr>
          <p:cNvPr id="30727" name="Picture 4" descr="CIMG6583"/>
          <p:cNvPicPr>
            <a:picLocks noChangeAspect="1" noChangeArrowheads="1"/>
          </p:cNvPicPr>
          <p:nvPr/>
        </p:nvPicPr>
        <p:blipFill>
          <a:blip r:embed="rId4" cstate="print"/>
          <a:srcRect l="36661" t="10373" r="28639" b="7581"/>
          <a:stretch>
            <a:fillRect/>
          </a:stretch>
        </p:blipFill>
        <p:spPr bwMode="auto">
          <a:xfrm>
            <a:off x="7500938" y="2928938"/>
            <a:ext cx="1468437" cy="2630487"/>
          </a:xfrm>
          <a:prstGeom prst="rect">
            <a:avLst/>
          </a:prstGeom>
          <a:noFill/>
          <a:ln w="9525">
            <a:noFill/>
            <a:miter lim="800000"/>
            <a:headEnd/>
            <a:tailEnd/>
          </a:ln>
        </p:spPr>
      </p:pic>
      <p:pic>
        <p:nvPicPr>
          <p:cNvPr id="30728" name="Picture 10"/>
          <p:cNvPicPr>
            <a:picLocks noChangeAspect="1" noChangeArrowheads="1"/>
          </p:cNvPicPr>
          <p:nvPr/>
        </p:nvPicPr>
        <p:blipFill>
          <a:blip r:embed="rId5" cstate="print"/>
          <a:srcRect/>
          <a:stretch>
            <a:fillRect/>
          </a:stretch>
        </p:blipFill>
        <p:spPr bwMode="auto">
          <a:xfrm>
            <a:off x="428625" y="4071938"/>
            <a:ext cx="3676650" cy="23336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6"/>
          <p:cNvSpPr>
            <a:spLocks noGrp="1" noChangeArrowheads="1"/>
          </p:cNvSpPr>
          <p:nvPr>
            <p:ph type="sldNum" sz="quarter" idx="12"/>
          </p:nvPr>
        </p:nvSpPr>
        <p:spPr>
          <a:ln/>
        </p:spPr>
        <p:txBody>
          <a:bodyPr/>
          <a:lstStyle/>
          <a:p>
            <a:pPr>
              <a:defRPr/>
            </a:pPr>
            <a:fld id="{CBE05F5A-2A7A-4685-B01E-07D61436619E}" type="slidenum">
              <a:rPr lang="ru-RU"/>
              <a:pPr>
                <a:defRPr/>
              </a:pPr>
              <a:t>55</a:t>
            </a:fld>
            <a:endParaRPr lang="ru-RU"/>
          </a:p>
        </p:txBody>
      </p:sp>
      <p:sp>
        <p:nvSpPr>
          <p:cNvPr id="3076" name="Rectangle 4"/>
          <p:cNvSpPr>
            <a:spLocks noGrp="1" noChangeArrowheads="1"/>
          </p:cNvSpPr>
          <p:nvPr>
            <p:ph type="title" sz="quarter" idx="4294967295"/>
          </p:nvPr>
        </p:nvSpPr>
        <p:spPr>
          <a:xfrm>
            <a:off x="468313" y="0"/>
            <a:ext cx="8229600" cy="549275"/>
          </a:xfrm>
        </p:spPr>
        <p:txBody>
          <a:bodyPr/>
          <a:lstStyle/>
          <a:p>
            <a:pPr eaLnBrk="1" hangingPunct="1"/>
            <a:r>
              <a:rPr lang="ru-RU" altLang="ru-RU" sz="2000" b="1" smtClean="0">
                <a:solidFill>
                  <a:schemeClr val="accent2"/>
                </a:solidFill>
                <a:latin typeface="Times New Roman" pitchFamily="18" charset="0"/>
              </a:rPr>
              <a:t>Распределение сигналов по длительности (</a:t>
            </a:r>
            <a:r>
              <a:rPr lang="en-US" altLang="ru-RU" sz="2000" b="1" smtClean="0">
                <a:solidFill>
                  <a:schemeClr val="accent2"/>
                </a:solidFill>
                <a:latin typeface="Times New Roman" pitchFamily="18" charset="0"/>
              </a:rPr>
              <a:t>D)</a:t>
            </a:r>
            <a:endParaRPr lang="ru-RU" altLang="ru-RU" sz="2000" b="1" smtClean="0">
              <a:solidFill>
                <a:schemeClr val="accent2"/>
              </a:solidFill>
              <a:latin typeface="Times New Roman" pitchFamily="18" charset="0"/>
            </a:endParaRPr>
          </a:p>
        </p:txBody>
      </p:sp>
      <p:sp>
        <p:nvSpPr>
          <p:cNvPr id="3077" name="Rectangle 8"/>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ru-RU" altLang="ru-RU"/>
          </a:p>
        </p:txBody>
      </p:sp>
      <p:sp>
        <p:nvSpPr>
          <p:cNvPr id="3080" name="Rectangle 10"/>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ru-RU" altLang="ru-RU"/>
          </a:p>
        </p:txBody>
      </p:sp>
      <p:graphicFrame>
        <p:nvGraphicFramePr>
          <p:cNvPr id="3074" name="Object 9"/>
          <p:cNvGraphicFramePr>
            <a:graphicFrameLocks noChangeAspect="1"/>
          </p:cNvGraphicFramePr>
          <p:nvPr/>
        </p:nvGraphicFramePr>
        <p:xfrm>
          <a:off x="4572000" y="3644900"/>
          <a:ext cx="4249738" cy="2416175"/>
        </p:xfrm>
        <a:graphic>
          <a:graphicData uri="http://schemas.openxmlformats.org/presentationml/2006/ole">
            <p:oleObj spid="_x0000_s162818" name="Plot" r:id="rId3" imgW="4250436" imgH="2424684" progId="">
              <p:embed/>
            </p:oleObj>
          </a:graphicData>
        </a:graphic>
      </p:graphicFrame>
      <p:pic>
        <p:nvPicPr>
          <p:cNvPr id="3081" name="Picture 11"/>
          <p:cNvPicPr>
            <a:picLocks noChangeAspect="1" noChangeArrowheads="1"/>
          </p:cNvPicPr>
          <p:nvPr/>
        </p:nvPicPr>
        <p:blipFill>
          <a:blip r:embed="rId4" cstate="print"/>
          <a:srcRect/>
          <a:stretch>
            <a:fillRect/>
          </a:stretch>
        </p:blipFill>
        <p:spPr bwMode="auto">
          <a:xfrm>
            <a:off x="4932040" y="620688"/>
            <a:ext cx="3752850" cy="2419350"/>
          </a:xfrm>
          <a:prstGeom prst="rect">
            <a:avLst/>
          </a:prstGeom>
          <a:noFill/>
          <a:ln w="9525">
            <a:noFill/>
            <a:miter lim="800000"/>
            <a:headEnd/>
            <a:tailEnd/>
          </a:ln>
        </p:spPr>
      </p:pic>
      <p:pic>
        <p:nvPicPr>
          <p:cNvPr id="3082" name="Picture 12"/>
          <p:cNvPicPr>
            <a:picLocks noChangeAspect="1" noChangeArrowheads="1"/>
          </p:cNvPicPr>
          <p:nvPr/>
        </p:nvPicPr>
        <p:blipFill>
          <a:blip r:embed="rId5" cstate="print"/>
          <a:srcRect/>
          <a:stretch>
            <a:fillRect/>
          </a:stretch>
        </p:blipFill>
        <p:spPr bwMode="auto">
          <a:xfrm>
            <a:off x="0" y="500063"/>
            <a:ext cx="4552950" cy="2419350"/>
          </a:xfrm>
          <a:prstGeom prst="rect">
            <a:avLst/>
          </a:prstGeom>
          <a:noFill/>
          <a:ln w="9525">
            <a:noFill/>
            <a:miter lim="800000"/>
            <a:headEnd/>
            <a:tailEnd/>
          </a:ln>
        </p:spPr>
      </p:pic>
      <p:sp>
        <p:nvSpPr>
          <p:cNvPr id="3083" name="Rectangle 14"/>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ru-RU" altLang="ru-RU"/>
          </a:p>
        </p:txBody>
      </p:sp>
      <p:graphicFrame>
        <p:nvGraphicFramePr>
          <p:cNvPr id="3075" name="Object 13"/>
          <p:cNvGraphicFramePr>
            <a:graphicFrameLocks noChangeAspect="1"/>
          </p:cNvGraphicFramePr>
          <p:nvPr/>
        </p:nvGraphicFramePr>
        <p:xfrm>
          <a:off x="0" y="3714750"/>
          <a:ext cx="4667250" cy="2343150"/>
        </p:xfrm>
        <a:graphic>
          <a:graphicData uri="http://schemas.openxmlformats.org/presentationml/2006/ole">
            <p:oleObj spid="_x0000_s162819" name="Plot" r:id="rId6" imgW="4666488" imgH="2343912" progId="">
              <p:embed/>
            </p:oleObj>
          </a:graphicData>
        </a:graphic>
      </p:graphicFrame>
      <p:sp>
        <p:nvSpPr>
          <p:cNvPr id="3084" name="TextBox 15"/>
          <p:cNvSpPr txBox="1">
            <a:spLocks noChangeArrowheads="1"/>
          </p:cNvSpPr>
          <p:nvPr/>
        </p:nvSpPr>
        <p:spPr bwMode="auto">
          <a:xfrm>
            <a:off x="785813" y="6143625"/>
            <a:ext cx="3802062" cy="584200"/>
          </a:xfrm>
          <a:prstGeom prst="rect">
            <a:avLst/>
          </a:prstGeom>
          <a:noFill/>
          <a:ln w="9525">
            <a:noFill/>
            <a:miter lim="800000"/>
            <a:headEnd/>
            <a:tailEnd/>
          </a:ln>
        </p:spPr>
        <p:txBody>
          <a:bodyPr wrap="none">
            <a:spAutoFit/>
          </a:bodyPr>
          <a:lstStyle/>
          <a:p>
            <a:r>
              <a:rPr lang="ru-RU" altLang="ru-RU" sz="1600"/>
              <a:t>Распределение сигналов по </a:t>
            </a:r>
            <a:r>
              <a:rPr lang="en-US" altLang="ru-RU" sz="1600"/>
              <a:t>D</a:t>
            </a:r>
            <a:r>
              <a:rPr lang="ru-RU" altLang="ru-RU" sz="1600"/>
              <a:t> по одному </a:t>
            </a:r>
          </a:p>
          <a:p>
            <a:r>
              <a:rPr lang="ru-RU" altLang="ru-RU" sz="1600"/>
              <a:t>каналу в рабочие и выходные дни.</a:t>
            </a:r>
          </a:p>
        </p:txBody>
      </p:sp>
      <p:sp>
        <p:nvSpPr>
          <p:cNvPr id="3085" name="TextBox 16"/>
          <p:cNvSpPr txBox="1">
            <a:spLocks noChangeArrowheads="1"/>
          </p:cNvSpPr>
          <p:nvPr/>
        </p:nvSpPr>
        <p:spPr bwMode="auto">
          <a:xfrm>
            <a:off x="714375" y="3000375"/>
            <a:ext cx="3892550" cy="1077913"/>
          </a:xfrm>
          <a:prstGeom prst="rect">
            <a:avLst/>
          </a:prstGeom>
          <a:noFill/>
          <a:ln w="9525">
            <a:noFill/>
            <a:miter lim="800000"/>
            <a:headEnd/>
            <a:tailEnd/>
          </a:ln>
        </p:spPr>
        <p:txBody>
          <a:bodyPr>
            <a:spAutoFit/>
          </a:bodyPr>
          <a:lstStyle/>
          <a:p>
            <a:r>
              <a:rPr lang="ru-RU" altLang="ru-RU" sz="1600" dirty="0"/>
              <a:t>Распределение сигналов по </a:t>
            </a:r>
            <a:r>
              <a:rPr lang="en-US" altLang="ru-RU" sz="1600" dirty="0"/>
              <a:t>D</a:t>
            </a:r>
            <a:r>
              <a:rPr lang="ru-RU" altLang="ru-RU" sz="1600" dirty="0"/>
              <a:t> суммарно по всем  каналам за сутки.</a:t>
            </a:r>
          </a:p>
          <a:p>
            <a:endParaRPr lang="ru-RU" altLang="ru-RU" sz="1400" dirty="0"/>
          </a:p>
          <a:p>
            <a:endParaRPr lang="ru-RU" altLang="ru-RU" dirty="0"/>
          </a:p>
        </p:txBody>
      </p:sp>
      <p:sp>
        <p:nvSpPr>
          <p:cNvPr id="3086" name="TextBox 17"/>
          <p:cNvSpPr txBox="1">
            <a:spLocks noChangeArrowheads="1"/>
          </p:cNvSpPr>
          <p:nvPr/>
        </p:nvSpPr>
        <p:spPr bwMode="auto">
          <a:xfrm>
            <a:off x="5643563" y="3000375"/>
            <a:ext cx="2940050" cy="862013"/>
          </a:xfrm>
          <a:prstGeom prst="rect">
            <a:avLst/>
          </a:prstGeom>
          <a:noFill/>
          <a:ln w="9525">
            <a:noFill/>
            <a:miter lim="800000"/>
            <a:headEnd/>
            <a:tailEnd/>
          </a:ln>
        </p:spPr>
        <p:txBody>
          <a:bodyPr wrap="none">
            <a:spAutoFit/>
          </a:bodyPr>
          <a:lstStyle/>
          <a:p>
            <a:r>
              <a:rPr lang="ru-RU" altLang="ru-RU" sz="1600" dirty="0"/>
              <a:t>Распределение сигналов по </a:t>
            </a:r>
            <a:r>
              <a:rPr lang="en-US" altLang="ru-RU" sz="1600" dirty="0"/>
              <a:t>D</a:t>
            </a:r>
            <a:r>
              <a:rPr lang="ru-RU" altLang="ru-RU" sz="1600" dirty="0"/>
              <a:t> в</a:t>
            </a:r>
          </a:p>
          <a:p>
            <a:r>
              <a:rPr lang="ru-RU" altLang="ru-RU" sz="1600" dirty="0"/>
              <a:t>лабораторном эксперименте.</a:t>
            </a:r>
          </a:p>
          <a:p>
            <a:endParaRPr lang="ru-RU" altLang="ru-RU" dirty="0"/>
          </a:p>
        </p:txBody>
      </p:sp>
      <p:sp>
        <p:nvSpPr>
          <p:cNvPr id="3087" name="TextBox 14"/>
          <p:cNvSpPr txBox="1">
            <a:spLocks noChangeArrowheads="1"/>
          </p:cNvSpPr>
          <p:nvPr/>
        </p:nvSpPr>
        <p:spPr bwMode="auto">
          <a:xfrm>
            <a:off x="5000625" y="6143625"/>
            <a:ext cx="3963988" cy="584200"/>
          </a:xfrm>
          <a:prstGeom prst="rect">
            <a:avLst/>
          </a:prstGeom>
          <a:noFill/>
          <a:ln w="9525">
            <a:noFill/>
            <a:miter lim="800000"/>
            <a:headEnd/>
            <a:tailEnd/>
          </a:ln>
        </p:spPr>
        <p:txBody>
          <a:bodyPr>
            <a:spAutoFit/>
          </a:bodyPr>
          <a:lstStyle/>
          <a:p>
            <a:r>
              <a:rPr lang="ru-RU" altLang="ru-RU" sz="1600"/>
              <a:t>Совпадение выбросов (</a:t>
            </a:r>
            <a:r>
              <a:rPr lang="en-US" altLang="ru-RU" sz="1600"/>
              <a:t>D=</a:t>
            </a:r>
            <a:r>
              <a:rPr lang="ru-RU" altLang="ru-RU" sz="1600"/>
              <a:t>10025, 6625 мкс)</a:t>
            </a:r>
            <a:endParaRPr lang="en-US" altLang="ru-RU" sz="1600"/>
          </a:p>
          <a:p>
            <a:r>
              <a:rPr lang="ru-RU" altLang="ru-RU" sz="1600"/>
              <a:t>в течение суток</a:t>
            </a:r>
            <a:r>
              <a:rPr lang="en-US" altLang="ru-RU" sz="1600"/>
              <a:t>.</a:t>
            </a:r>
            <a:endParaRPr lang="ru-RU" altLang="ru-RU" sz="1600"/>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6"/>
          <p:cNvSpPr>
            <a:spLocks noGrp="1" noChangeArrowheads="1"/>
          </p:cNvSpPr>
          <p:nvPr>
            <p:ph type="sldNum" sz="quarter" idx="12"/>
          </p:nvPr>
        </p:nvSpPr>
        <p:spPr>
          <a:ln/>
        </p:spPr>
        <p:txBody>
          <a:bodyPr/>
          <a:lstStyle/>
          <a:p>
            <a:pPr>
              <a:defRPr/>
            </a:pPr>
            <a:fld id="{F6EC8E77-247E-41D4-AE74-18D458A4EFB5}" type="slidenum">
              <a:rPr lang="ru-RU"/>
              <a:pPr>
                <a:defRPr/>
              </a:pPr>
              <a:t>56</a:t>
            </a:fld>
            <a:endParaRPr lang="ru-RU"/>
          </a:p>
        </p:txBody>
      </p:sp>
      <p:sp>
        <p:nvSpPr>
          <p:cNvPr id="4100" name="Rectangle 4"/>
          <p:cNvSpPr>
            <a:spLocks noGrp="1" noChangeArrowheads="1"/>
          </p:cNvSpPr>
          <p:nvPr>
            <p:ph type="title" idx="4294967295"/>
          </p:nvPr>
        </p:nvSpPr>
        <p:spPr>
          <a:xfrm>
            <a:off x="468313" y="0"/>
            <a:ext cx="8229600" cy="500063"/>
          </a:xfrm>
        </p:spPr>
        <p:txBody>
          <a:bodyPr/>
          <a:lstStyle/>
          <a:p>
            <a:pPr eaLnBrk="1" hangingPunct="1"/>
            <a:r>
              <a:rPr lang="ru-RU" altLang="ru-RU" sz="2000" b="1" smtClean="0">
                <a:solidFill>
                  <a:schemeClr val="accent2"/>
                </a:solidFill>
                <a:latin typeface="Times New Roman" pitchFamily="18" charset="0"/>
              </a:rPr>
              <a:t>Результаты фильтрации помех</a:t>
            </a:r>
          </a:p>
        </p:txBody>
      </p:sp>
      <p:sp>
        <p:nvSpPr>
          <p:cNvPr id="4101" name="Rectangle 8"/>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ru-RU" altLang="ru-RU"/>
          </a:p>
        </p:txBody>
      </p:sp>
      <p:sp>
        <p:nvSpPr>
          <p:cNvPr id="4102" name="Rectangle 10"/>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ru-RU" altLang="ru-RU"/>
          </a:p>
        </p:txBody>
      </p:sp>
      <p:sp>
        <p:nvSpPr>
          <p:cNvPr id="4103" name="Содержимое 11"/>
          <p:cNvSpPr>
            <a:spLocks noGrp="1"/>
          </p:cNvSpPr>
          <p:nvPr>
            <p:ph sz="quarter" idx="4294967295"/>
          </p:nvPr>
        </p:nvSpPr>
        <p:spPr>
          <a:xfrm>
            <a:off x="5105400" y="4572000"/>
            <a:ext cx="4038600" cy="1143000"/>
          </a:xfrm>
        </p:spPr>
        <p:txBody>
          <a:bodyPr/>
          <a:lstStyle/>
          <a:p>
            <a:pPr eaLnBrk="1" hangingPunct="1">
              <a:buFontTx/>
              <a:buNone/>
            </a:pPr>
            <a:r>
              <a:rPr lang="en-US" altLang="ru-RU" sz="1800" dirty="0" smtClean="0"/>
              <a:t> 		</a:t>
            </a:r>
            <a:r>
              <a:rPr lang="ru-RU" altLang="ru-RU" sz="1800" dirty="0" smtClean="0">
                <a:solidFill>
                  <a:srgbClr val="FF0000"/>
                </a:solidFill>
              </a:rPr>
              <a:t>14.04.2014 </a:t>
            </a:r>
            <a:r>
              <a:rPr lang="en-US" altLang="ru-RU" sz="1800" dirty="0" err="1" smtClean="0">
                <a:solidFill>
                  <a:srgbClr val="FF0000"/>
                </a:solidFill>
              </a:rPr>
              <a:t>ch</a:t>
            </a:r>
            <a:r>
              <a:rPr lang="ru-RU" altLang="ru-RU" sz="1800" dirty="0" smtClean="0">
                <a:solidFill>
                  <a:srgbClr val="FF0000"/>
                </a:solidFill>
              </a:rPr>
              <a:t> 1/7</a:t>
            </a:r>
          </a:p>
          <a:p>
            <a:pPr eaLnBrk="1" hangingPunct="1">
              <a:buFontTx/>
              <a:buNone/>
            </a:pPr>
            <a:r>
              <a:rPr lang="en-US" altLang="ru-RU" sz="1800" dirty="0" smtClean="0">
                <a:solidFill>
                  <a:srgbClr val="FF0000"/>
                </a:solidFill>
              </a:rPr>
              <a:t>	source DB     filter</a:t>
            </a:r>
            <a:r>
              <a:rPr lang="ru-RU" altLang="ru-RU" sz="1800" dirty="0" smtClean="0">
                <a:solidFill>
                  <a:srgbClr val="FF0000"/>
                </a:solidFill>
              </a:rPr>
              <a:t> </a:t>
            </a:r>
            <a:r>
              <a:rPr lang="en-US" altLang="ru-RU" sz="1800" dirty="0" smtClean="0">
                <a:solidFill>
                  <a:srgbClr val="FF0000"/>
                </a:solidFill>
              </a:rPr>
              <a:t>A      filter</a:t>
            </a:r>
            <a:r>
              <a:rPr lang="ru-RU" altLang="ru-RU" sz="1800" dirty="0" smtClean="0">
                <a:solidFill>
                  <a:srgbClr val="FF0000"/>
                </a:solidFill>
              </a:rPr>
              <a:t> </a:t>
            </a:r>
            <a:r>
              <a:rPr lang="en-US" altLang="ru-RU" sz="1800" dirty="0" smtClean="0">
                <a:solidFill>
                  <a:srgbClr val="FF0000"/>
                </a:solidFill>
              </a:rPr>
              <a:t>D</a:t>
            </a:r>
            <a:r>
              <a:rPr lang="ru-RU" altLang="ru-RU" sz="1800" dirty="0" smtClean="0">
                <a:solidFill>
                  <a:srgbClr val="FF0000"/>
                </a:solidFill>
              </a:rPr>
              <a:t>+</a:t>
            </a:r>
            <a:r>
              <a:rPr lang="en-US" altLang="ru-RU" sz="1800" dirty="0" smtClean="0">
                <a:solidFill>
                  <a:srgbClr val="FF0000"/>
                </a:solidFill>
              </a:rPr>
              <a:t>A</a:t>
            </a:r>
            <a:endParaRPr lang="ru-RU" altLang="ru-RU" sz="1800" dirty="0" smtClean="0">
              <a:solidFill>
                <a:srgbClr val="FF0000"/>
              </a:solidFill>
            </a:endParaRPr>
          </a:p>
          <a:p>
            <a:pPr eaLnBrk="1" hangingPunct="1">
              <a:buFontTx/>
              <a:buNone/>
            </a:pPr>
            <a:r>
              <a:rPr lang="en-US" altLang="ru-RU" sz="1800" dirty="0" smtClean="0">
                <a:solidFill>
                  <a:srgbClr val="FF0000"/>
                </a:solidFill>
              </a:rPr>
              <a:t>N     </a:t>
            </a:r>
            <a:r>
              <a:rPr lang="ru-RU" altLang="ru-RU" sz="1800" dirty="0" smtClean="0">
                <a:solidFill>
                  <a:srgbClr val="FF0000"/>
                </a:solidFill>
              </a:rPr>
              <a:t>138201</a:t>
            </a:r>
            <a:r>
              <a:rPr lang="en-US" altLang="ru-RU" sz="1800" dirty="0" smtClean="0">
                <a:solidFill>
                  <a:srgbClr val="FF0000"/>
                </a:solidFill>
              </a:rPr>
              <a:t>        41613        18746</a:t>
            </a:r>
            <a:endParaRPr lang="ru-RU" altLang="ru-RU" sz="1800" dirty="0" smtClean="0">
              <a:solidFill>
                <a:srgbClr val="FF0000"/>
              </a:solidFill>
            </a:endParaRPr>
          </a:p>
          <a:p>
            <a:pPr eaLnBrk="1" hangingPunct="1">
              <a:buFontTx/>
              <a:buNone/>
            </a:pPr>
            <a:endParaRPr lang="ru-RU" altLang="ru-RU" sz="1600" dirty="0" smtClean="0"/>
          </a:p>
          <a:p>
            <a:pPr eaLnBrk="1" hangingPunct="1">
              <a:buFontTx/>
              <a:buNone/>
            </a:pPr>
            <a:endParaRPr lang="ru-RU" altLang="ru-RU" sz="1600" dirty="0" smtClean="0"/>
          </a:p>
          <a:p>
            <a:pPr eaLnBrk="1" hangingPunct="1">
              <a:buFontTx/>
              <a:buNone/>
            </a:pPr>
            <a:endParaRPr lang="ru-RU" altLang="ru-RU" sz="1600" dirty="0" smtClean="0"/>
          </a:p>
          <a:p>
            <a:pPr eaLnBrk="1" hangingPunct="1">
              <a:buFontTx/>
              <a:buNone/>
            </a:pPr>
            <a:endParaRPr lang="ru-RU" altLang="ru-RU" dirty="0" smtClean="0"/>
          </a:p>
        </p:txBody>
      </p:sp>
      <p:sp>
        <p:nvSpPr>
          <p:cNvPr id="4104" name="Rectangle 10"/>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ru-RU" altLang="ru-RU"/>
          </a:p>
        </p:txBody>
      </p:sp>
      <p:sp>
        <p:nvSpPr>
          <p:cNvPr id="4105" name="Rectangle 12"/>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ru-RU" altLang="ru-RU"/>
          </a:p>
        </p:txBody>
      </p:sp>
      <p:graphicFrame>
        <p:nvGraphicFramePr>
          <p:cNvPr id="4098" name="Object 11"/>
          <p:cNvGraphicFramePr>
            <a:graphicFrameLocks noChangeAspect="1"/>
          </p:cNvGraphicFramePr>
          <p:nvPr/>
        </p:nvGraphicFramePr>
        <p:xfrm>
          <a:off x="4429125" y="571500"/>
          <a:ext cx="4552950" cy="2416175"/>
        </p:xfrm>
        <a:graphic>
          <a:graphicData uri="http://schemas.openxmlformats.org/presentationml/2006/ole">
            <p:oleObj spid="_x0000_s163842" name="Plot" r:id="rId3" imgW="4552188" imgH="2424684" progId="">
              <p:embed/>
            </p:oleObj>
          </a:graphicData>
        </a:graphic>
      </p:graphicFrame>
      <p:sp>
        <p:nvSpPr>
          <p:cNvPr id="4106" name="Rectangle 14"/>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ru-RU" altLang="ru-RU"/>
          </a:p>
        </p:txBody>
      </p:sp>
      <p:graphicFrame>
        <p:nvGraphicFramePr>
          <p:cNvPr id="4099" name="Object 13"/>
          <p:cNvGraphicFramePr>
            <a:graphicFrameLocks noChangeAspect="1"/>
          </p:cNvGraphicFramePr>
          <p:nvPr/>
        </p:nvGraphicFramePr>
        <p:xfrm>
          <a:off x="142875" y="571500"/>
          <a:ext cx="4495800" cy="2419350"/>
        </p:xfrm>
        <a:graphic>
          <a:graphicData uri="http://schemas.openxmlformats.org/presentationml/2006/ole">
            <p:oleObj spid="_x0000_s163843" name="Plot" r:id="rId4" imgW="4494276" imgH="2424684" progId="">
              <p:embed/>
            </p:oleObj>
          </a:graphicData>
        </a:graphic>
      </p:graphicFrame>
      <p:sp>
        <p:nvSpPr>
          <p:cNvPr id="4107" name="TextBox 11"/>
          <p:cNvSpPr txBox="1">
            <a:spLocks noChangeArrowheads="1"/>
          </p:cNvSpPr>
          <p:nvPr/>
        </p:nvSpPr>
        <p:spPr bwMode="auto">
          <a:xfrm>
            <a:off x="857250" y="3000375"/>
            <a:ext cx="3751263" cy="584200"/>
          </a:xfrm>
          <a:prstGeom prst="rect">
            <a:avLst/>
          </a:prstGeom>
          <a:noFill/>
          <a:ln w="9525">
            <a:noFill/>
            <a:miter lim="800000"/>
            <a:headEnd/>
            <a:tailEnd/>
          </a:ln>
        </p:spPr>
        <p:txBody>
          <a:bodyPr wrap="none">
            <a:spAutoFit/>
          </a:bodyPr>
          <a:lstStyle/>
          <a:p>
            <a:r>
              <a:rPr lang="ru-RU" altLang="ru-RU" sz="1600"/>
              <a:t>График повторяемости (</a:t>
            </a:r>
            <a:r>
              <a:rPr lang="en-US" altLang="ru-RU" sz="1600"/>
              <a:t>A)</a:t>
            </a:r>
            <a:r>
              <a:rPr lang="ru-RU" altLang="ru-RU" sz="1600"/>
              <a:t> АЭ сигналов </a:t>
            </a:r>
            <a:endParaRPr lang="en-US" altLang="ru-RU" sz="1600"/>
          </a:p>
          <a:p>
            <a:r>
              <a:rPr lang="ru-RU" altLang="ru-RU" sz="1600"/>
              <a:t>с </a:t>
            </a:r>
            <a:r>
              <a:rPr lang="en-US" altLang="ru-RU" sz="1600"/>
              <a:t>D</a:t>
            </a:r>
            <a:r>
              <a:rPr lang="ru-RU" altLang="ru-RU" sz="1600"/>
              <a:t> = 10025 мкс</a:t>
            </a:r>
          </a:p>
        </p:txBody>
      </p:sp>
      <p:pic>
        <p:nvPicPr>
          <p:cNvPr id="4108" name="Picture 12"/>
          <p:cNvPicPr>
            <a:picLocks noChangeAspect="1" noChangeArrowheads="1"/>
          </p:cNvPicPr>
          <p:nvPr/>
        </p:nvPicPr>
        <p:blipFill>
          <a:blip r:embed="rId5" cstate="print"/>
          <a:srcRect/>
          <a:stretch>
            <a:fillRect/>
          </a:stretch>
        </p:blipFill>
        <p:spPr bwMode="auto">
          <a:xfrm>
            <a:off x="214313" y="3643313"/>
            <a:ext cx="4476750" cy="2466975"/>
          </a:xfrm>
          <a:prstGeom prst="rect">
            <a:avLst/>
          </a:prstGeom>
          <a:noFill/>
          <a:ln w="9525">
            <a:noFill/>
            <a:miter lim="800000"/>
            <a:headEnd/>
            <a:tailEnd/>
          </a:ln>
        </p:spPr>
      </p:pic>
      <p:sp>
        <p:nvSpPr>
          <p:cNvPr id="4109" name="TextBox 13"/>
          <p:cNvSpPr txBox="1">
            <a:spLocks noChangeArrowheads="1"/>
          </p:cNvSpPr>
          <p:nvPr/>
        </p:nvSpPr>
        <p:spPr bwMode="auto">
          <a:xfrm>
            <a:off x="827088" y="6092825"/>
            <a:ext cx="3676650" cy="825500"/>
          </a:xfrm>
          <a:prstGeom prst="rect">
            <a:avLst/>
          </a:prstGeom>
          <a:noFill/>
          <a:ln w="9525">
            <a:noFill/>
            <a:miter lim="800000"/>
            <a:headEnd/>
            <a:tailEnd/>
          </a:ln>
        </p:spPr>
        <p:txBody>
          <a:bodyPr>
            <a:spAutoFit/>
          </a:bodyPr>
          <a:lstStyle/>
          <a:p>
            <a:r>
              <a:rPr lang="ru-RU" altLang="ru-RU" sz="1600"/>
              <a:t>Распределение АЭ сигналов по </a:t>
            </a:r>
            <a:r>
              <a:rPr lang="en-US" altLang="ru-RU" sz="1600"/>
              <a:t>D </a:t>
            </a:r>
            <a:r>
              <a:rPr lang="ru-RU" altLang="ru-RU" sz="1600"/>
              <a:t>после амплитудной фильтрации (</a:t>
            </a:r>
            <a:r>
              <a:rPr lang="en-US" altLang="ru-RU" sz="1600"/>
              <a:t>lgA&lt;2.18)</a:t>
            </a:r>
            <a:endParaRPr lang="ru-RU" altLang="ru-RU" sz="1600"/>
          </a:p>
        </p:txBody>
      </p:sp>
      <p:sp>
        <p:nvSpPr>
          <p:cNvPr id="4110" name="TextBox 14"/>
          <p:cNvSpPr txBox="1">
            <a:spLocks noChangeArrowheads="1"/>
          </p:cNvSpPr>
          <p:nvPr/>
        </p:nvSpPr>
        <p:spPr bwMode="auto">
          <a:xfrm>
            <a:off x="5286375" y="3000375"/>
            <a:ext cx="3640138" cy="830263"/>
          </a:xfrm>
          <a:prstGeom prst="rect">
            <a:avLst/>
          </a:prstGeom>
          <a:noFill/>
          <a:ln w="9525">
            <a:noFill/>
            <a:miter lim="800000"/>
            <a:headEnd/>
            <a:tailEnd/>
          </a:ln>
        </p:spPr>
        <p:txBody>
          <a:bodyPr wrap="none">
            <a:spAutoFit/>
          </a:bodyPr>
          <a:lstStyle/>
          <a:p>
            <a:r>
              <a:rPr lang="ru-RU" altLang="ru-RU" sz="1600"/>
              <a:t>Графики повторяемости после </a:t>
            </a:r>
          </a:p>
          <a:p>
            <a:r>
              <a:rPr lang="ru-RU" altLang="ru-RU" sz="1600"/>
              <a:t>фильтрации АЭ сигналов по амплитуде</a:t>
            </a:r>
          </a:p>
          <a:p>
            <a:r>
              <a:rPr lang="ru-RU" altLang="ru-RU" sz="1600"/>
              <a:t>(</a:t>
            </a:r>
            <a:r>
              <a:rPr lang="en-US" altLang="ru-RU" sz="1600"/>
              <a:t>lgA&lt;2.18) </a:t>
            </a:r>
            <a:r>
              <a:rPr lang="ru-RU" altLang="ru-RU" sz="1600"/>
              <a:t>и длительности (</a:t>
            </a:r>
            <a:r>
              <a:rPr lang="en-US" altLang="ru-RU" sz="1600"/>
              <a:t>D&lt;650 </a:t>
            </a:r>
            <a:r>
              <a:rPr lang="ru-RU" altLang="ru-RU" sz="1600"/>
              <a:t>мкс</a:t>
            </a:r>
            <a:r>
              <a:rPr lang="en-US" altLang="ru-RU" sz="1600"/>
              <a:t>)</a:t>
            </a:r>
            <a:endParaRPr lang="ru-RU" altLang="ru-RU" sz="1600"/>
          </a:p>
        </p:txBody>
      </p:sp>
      <p:sp>
        <p:nvSpPr>
          <p:cNvPr id="4111" name="TextBox 15"/>
          <p:cNvSpPr txBox="1">
            <a:spLocks noChangeArrowheads="1"/>
          </p:cNvSpPr>
          <p:nvPr/>
        </p:nvSpPr>
        <p:spPr bwMode="auto">
          <a:xfrm>
            <a:off x="5572125" y="5643563"/>
            <a:ext cx="3052763" cy="584200"/>
          </a:xfrm>
          <a:prstGeom prst="rect">
            <a:avLst/>
          </a:prstGeom>
          <a:noFill/>
          <a:ln w="9525">
            <a:noFill/>
            <a:miter lim="800000"/>
            <a:headEnd/>
            <a:tailEnd/>
          </a:ln>
        </p:spPr>
        <p:txBody>
          <a:bodyPr wrap="none">
            <a:spAutoFit/>
          </a:bodyPr>
          <a:lstStyle/>
          <a:p>
            <a:r>
              <a:rPr lang="ru-RU" altLang="ru-RU" sz="1600"/>
              <a:t>Число АЭ сигналов за сутки (</a:t>
            </a:r>
            <a:r>
              <a:rPr lang="en-US" altLang="ru-RU" sz="1600"/>
              <a:t>N</a:t>
            </a:r>
            <a:r>
              <a:rPr lang="ru-RU" altLang="ru-RU" sz="1600"/>
              <a:t>) </a:t>
            </a:r>
          </a:p>
          <a:p>
            <a:r>
              <a:rPr lang="ru-RU" altLang="ru-RU" sz="1600"/>
              <a:t>до и после фильтрации</a:t>
            </a: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6"/>
          <p:cNvSpPr>
            <a:spLocks noGrp="1" noChangeArrowheads="1"/>
          </p:cNvSpPr>
          <p:nvPr>
            <p:ph type="sldNum" sz="quarter" idx="12"/>
          </p:nvPr>
        </p:nvSpPr>
        <p:spPr>
          <a:ln/>
        </p:spPr>
        <p:txBody>
          <a:bodyPr/>
          <a:lstStyle/>
          <a:p>
            <a:pPr>
              <a:defRPr/>
            </a:pPr>
            <a:fld id="{0CC3BD89-6079-42B9-AE8E-3226BA2FD2AF}" type="slidenum">
              <a:rPr lang="ru-RU"/>
              <a:pPr>
                <a:defRPr/>
              </a:pPr>
              <a:t>57</a:t>
            </a:fld>
            <a:endParaRPr lang="ru-RU"/>
          </a:p>
        </p:txBody>
      </p:sp>
      <p:sp>
        <p:nvSpPr>
          <p:cNvPr id="10247" name="Rectangle 1"/>
          <p:cNvSpPr>
            <a:spLocks noChangeArrowheads="1"/>
          </p:cNvSpPr>
          <p:nvPr/>
        </p:nvSpPr>
        <p:spPr bwMode="auto">
          <a:xfrm>
            <a:off x="0" y="3175"/>
            <a:ext cx="9144000" cy="701675"/>
          </a:xfrm>
          <a:prstGeom prst="rect">
            <a:avLst/>
          </a:prstGeom>
          <a:noFill/>
          <a:ln w="9525">
            <a:noFill/>
            <a:miter lim="800000"/>
            <a:headEnd/>
            <a:tailEnd/>
          </a:ln>
        </p:spPr>
        <p:txBody>
          <a:bodyPr anchor="ctr">
            <a:spAutoFit/>
          </a:bodyPr>
          <a:lstStyle/>
          <a:p>
            <a:pPr algn="ctr"/>
            <a:r>
              <a:rPr lang="ru-RU" sz="2000" b="1">
                <a:solidFill>
                  <a:srgbClr val="FF0066"/>
                </a:solidFill>
                <a:latin typeface="Times New Roman" pitchFamily="18" charset="0"/>
                <a:cs typeface="Times New Roman" pitchFamily="18" charset="0"/>
              </a:rPr>
              <a:t>Методы регистрации упругих импульсов и выбор основных информативных параметров акустической эмиссии.</a:t>
            </a:r>
            <a:endParaRPr lang="ru-RU" sz="2000">
              <a:solidFill>
                <a:srgbClr val="FF0066"/>
              </a:solidFill>
              <a:latin typeface="Times New Roman" pitchFamily="18" charset="0"/>
              <a:cs typeface="Times New Roman" pitchFamily="18" charset="0"/>
            </a:endParaRPr>
          </a:p>
        </p:txBody>
      </p:sp>
      <p:sp>
        <p:nvSpPr>
          <p:cNvPr id="10248" name="Rectangle 3"/>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ru-RU"/>
          </a:p>
        </p:txBody>
      </p:sp>
      <p:graphicFrame>
        <p:nvGraphicFramePr>
          <p:cNvPr id="10242" name="Object 2"/>
          <p:cNvGraphicFramePr>
            <a:graphicFrameLocks noChangeAspect="1"/>
          </p:cNvGraphicFramePr>
          <p:nvPr/>
        </p:nvGraphicFramePr>
        <p:xfrm>
          <a:off x="285750" y="714375"/>
          <a:ext cx="2341563" cy="1795463"/>
        </p:xfrm>
        <a:graphic>
          <a:graphicData uri="http://schemas.openxmlformats.org/presentationml/2006/ole">
            <p:oleObj spid="_x0000_s164866" name="Picture" r:id="rId3" imgW="3072384" imgH="2645664" progId="Word.Picture.8">
              <p:embed/>
            </p:oleObj>
          </a:graphicData>
        </a:graphic>
      </p:graphicFrame>
      <p:pic>
        <p:nvPicPr>
          <p:cNvPr id="10249" name="Picture 4"/>
          <p:cNvPicPr>
            <a:picLocks noChangeAspect="1" noChangeArrowheads="1"/>
          </p:cNvPicPr>
          <p:nvPr/>
        </p:nvPicPr>
        <p:blipFill>
          <a:blip r:embed="rId4" cstate="print"/>
          <a:srcRect/>
          <a:stretch>
            <a:fillRect/>
          </a:stretch>
        </p:blipFill>
        <p:spPr bwMode="auto">
          <a:xfrm>
            <a:off x="6000750" y="785813"/>
            <a:ext cx="2519363" cy="1844675"/>
          </a:xfrm>
          <a:prstGeom prst="rect">
            <a:avLst/>
          </a:prstGeom>
          <a:noFill/>
          <a:ln w="9525">
            <a:noFill/>
            <a:miter lim="800000"/>
            <a:headEnd/>
            <a:tailEnd/>
          </a:ln>
        </p:spPr>
      </p:pic>
      <p:graphicFrame>
        <p:nvGraphicFramePr>
          <p:cNvPr id="10243" name="Object 7"/>
          <p:cNvGraphicFramePr>
            <a:graphicFrameLocks noChangeAspect="1"/>
          </p:cNvGraphicFramePr>
          <p:nvPr/>
        </p:nvGraphicFramePr>
        <p:xfrm>
          <a:off x="539750" y="4868863"/>
          <a:ext cx="2343150" cy="792162"/>
        </p:xfrm>
        <a:graphic>
          <a:graphicData uri="http://schemas.openxmlformats.org/presentationml/2006/ole">
            <p:oleObj spid="_x0000_s164867" name="Формула" r:id="rId5" imgW="1040948" imgH="393529" progId="">
              <p:embed/>
            </p:oleObj>
          </a:graphicData>
        </a:graphic>
      </p:graphicFrame>
      <p:graphicFrame>
        <p:nvGraphicFramePr>
          <p:cNvPr id="10244" name="Object 5"/>
          <p:cNvGraphicFramePr>
            <a:graphicFrameLocks noChangeAspect="1"/>
          </p:cNvGraphicFramePr>
          <p:nvPr/>
        </p:nvGraphicFramePr>
        <p:xfrm>
          <a:off x="395288" y="5661025"/>
          <a:ext cx="488950" cy="311150"/>
        </p:xfrm>
        <a:graphic>
          <a:graphicData uri="http://schemas.openxmlformats.org/presentationml/2006/ole">
            <p:oleObj spid="_x0000_s164868" name="Формула" r:id="rId6" imgW="317225" imgH="203024" progId="">
              <p:embed/>
            </p:oleObj>
          </a:graphicData>
        </a:graphic>
      </p:graphicFrame>
      <p:sp>
        <p:nvSpPr>
          <p:cNvPr id="10250" name="Rectangle 8"/>
          <p:cNvSpPr>
            <a:spLocks noChangeArrowheads="1"/>
          </p:cNvSpPr>
          <p:nvPr/>
        </p:nvSpPr>
        <p:spPr bwMode="auto">
          <a:xfrm>
            <a:off x="0" y="3857625"/>
            <a:ext cx="8929688" cy="1292225"/>
          </a:xfrm>
          <a:prstGeom prst="rect">
            <a:avLst/>
          </a:prstGeom>
          <a:noFill/>
          <a:ln w="9525">
            <a:noFill/>
            <a:miter lim="800000"/>
            <a:headEnd/>
            <a:tailEnd/>
          </a:ln>
        </p:spPr>
        <p:txBody>
          <a:bodyPr anchor="ctr">
            <a:spAutoFit/>
          </a:bodyPr>
          <a:lstStyle/>
          <a:p>
            <a:pPr indent="457200"/>
            <a:r>
              <a:rPr lang="ru-RU" sz="1200">
                <a:cs typeface="Times New Roman" pitchFamily="18" charset="0"/>
              </a:rPr>
              <a:t>Схема емкостного датчика для регистрации АЭ (1-емкостной зонд, 2-проводящая поверхность);</a:t>
            </a:r>
            <a:endParaRPr lang="ru-RU" sz="800"/>
          </a:p>
          <a:p>
            <a:pPr indent="457200" eaLnBrk="0" hangingPunct="0"/>
            <a:r>
              <a:rPr lang="ru-RU" sz="1200">
                <a:cs typeface="Times New Roman" pitchFamily="18" charset="0"/>
              </a:rPr>
              <a:t>б)  Схема регистрации акустической эмиссии методом фотоупругости (1- стеклянная призма, 2-пьезопреобразователь, 3-лазер, 4-поляризатор, 5-стеклянная пластина, 6-деполяризатор, 7-фотоумножитель, 8-цифровой регистратор, 9- ЭВМ)</a:t>
            </a:r>
            <a:endParaRPr lang="ru-RU" sz="800"/>
          </a:p>
          <a:p>
            <a:pPr indent="457200" eaLnBrk="0" hangingPunct="0"/>
            <a:r>
              <a:rPr lang="ru-RU" sz="1200">
                <a:latin typeface="Times New Roman Cyr" charset="-52"/>
                <a:cs typeface="Times New Roman" pitchFamily="18" charset="0"/>
              </a:rPr>
              <a:t>При отражении от свободной поверхности</a:t>
            </a:r>
            <a:endParaRPr lang="ru-RU" sz="800"/>
          </a:p>
          <a:p>
            <a:pPr indent="457200" eaLnBrk="0" hangingPunct="0"/>
            <a:endParaRPr lang="ru-RU"/>
          </a:p>
        </p:txBody>
      </p:sp>
      <p:sp>
        <p:nvSpPr>
          <p:cNvPr id="10251" name="Rectangle 9"/>
          <p:cNvSpPr>
            <a:spLocks noChangeArrowheads="1"/>
          </p:cNvSpPr>
          <p:nvPr/>
        </p:nvSpPr>
        <p:spPr bwMode="auto">
          <a:xfrm>
            <a:off x="1828800" y="847725"/>
            <a:ext cx="9144000" cy="461963"/>
          </a:xfrm>
          <a:prstGeom prst="rect">
            <a:avLst/>
          </a:prstGeom>
          <a:noFill/>
          <a:ln w="9525">
            <a:noFill/>
            <a:miter lim="800000"/>
            <a:headEnd/>
            <a:tailEnd/>
          </a:ln>
        </p:spPr>
        <p:txBody>
          <a:bodyPr anchor="ctr">
            <a:spAutoFit/>
          </a:bodyPr>
          <a:lstStyle/>
          <a:p>
            <a:pPr indent="457200" algn="just"/>
            <a:r>
              <a:rPr lang="ru-RU" sz="1200">
                <a:latin typeface="Times New Roman Cyr" charset="-52"/>
                <a:cs typeface="Times New Roman" pitchFamily="18" charset="0"/>
              </a:rPr>
              <a:t>			</a:t>
            </a:r>
            <a:endParaRPr lang="ru-RU" sz="800"/>
          </a:p>
          <a:p>
            <a:pPr indent="457200" algn="just" eaLnBrk="0" hangingPunct="0"/>
            <a:r>
              <a:rPr lang="ru-RU" sz="1200">
                <a:latin typeface="Times New Roman Cyr" charset="-52"/>
                <a:cs typeface="Times New Roman" pitchFamily="18" charset="0"/>
              </a:rPr>
              <a:t>где </a:t>
            </a:r>
            <a:endParaRPr lang="ru-RU"/>
          </a:p>
        </p:txBody>
      </p:sp>
      <p:sp>
        <p:nvSpPr>
          <p:cNvPr id="10252" name="Rectangle 11"/>
          <p:cNvSpPr>
            <a:spLocks noChangeArrowheads="1"/>
          </p:cNvSpPr>
          <p:nvPr/>
        </p:nvSpPr>
        <p:spPr bwMode="auto">
          <a:xfrm>
            <a:off x="539750" y="5702300"/>
            <a:ext cx="8143875" cy="1155700"/>
          </a:xfrm>
          <a:prstGeom prst="rect">
            <a:avLst/>
          </a:prstGeom>
          <a:noFill/>
          <a:ln w="9525">
            <a:noFill/>
            <a:miter lim="800000"/>
            <a:headEnd/>
            <a:tailEnd/>
          </a:ln>
        </p:spPr>
        <p:txBody>
          <a:bodyPr anchor="ctr">
            <a:spAutoFit/>
          </a:bodyPr>
          <a:lstStyle/>
          <a:p>
            <a:pPr indent="457200" algn="just"/>
            <a:r>
              <a:rPr lang="ru-RU" sz="1200">
                <a:latin typeface="Times New Roman Cyr" charset="-52"/>
                <a:cs typeface="Times New Roman" pitchFamily="18" charset="0"/>
              </a:rPr>
              <a:t> </a:t>
            </a:r>
            <a:r>
              <a:rPr lang="ru-RU" sz="1400">
                <a:latin typeface="Times New Roman Cyr" charset="-52"/>
                <a:cs typeface="Times New Roman" pitchFamily="18" charset="0"/>
              </a:rPr>
              <a:t>- напряжение в падающей волне. Источником упругого импульса был удар стального шарика. </a:t>
            </a:r>
            <a:endParaRPr lang="ru-RU" sz="1400"/>
          </a:p>
          <a:p>
            <a:pPr indent="457200" algn="just" eaLnBrk="0" hangingPunct="0"/>
            <a:r>
              <a:rPr lang="ru-RU" sz="1400">
                <a:latin typeface="Times New Roman Cyr" charset="-52"/>
                <a:cs typeface="Times New Roman" pitchFamily="18" charset="0"/>
              </a:rPr>
              <a:t>На рис.4.2 приведены различные зависимости параметров упругой волны: для смещений поверхности диска под действием упругой волны, зарегистрированные емкостным датчиком (а), пересчитанные из этих результатов для напряжений в упругой волне (б) и прямые измерения напряжений в волне методом фотоупругости (в).</a:t>
            </a:r>
            <a:endParaRPr lang="ru-RU" sz="1400"/>
          </a:p>
        </p:txBody>
      </p:sp>
      <p:sp>
        <p:nvSpPr>
          <p:cNvPr id="10253" name="Прямоугольник 14"/>
          <p:cNvSpPr>
            <a:spLocks noChangeArrowheads="1"/>
          </p:cNvSpPr>
          <p:nvPr/>
        </p:nvSpPr>
        <p:spPr bwMode="auto">
          <a:xfrm>
            <a:off x="3000375" y="4868863"/>
            <a:ext cx="3876675" cy="639762"/>
          </a:xfrm>
          <a:prstGeom prst="rect">
            <a:avLst/>
          </a:prstGeom>
          <a:noFill/>
          <a:ln w="9525">
            <a:noFill/>
            <a:miter lim="800000"/>
            <a:headEnd/>
            <a:tailEnd/>
          </a:ln>
        </p:spPr>
        <p:txBody>
          <a:bodyPr>
            <a:spAutoFit/>
          </a:bodyPr>
          <a:lstStyle/>
          <a:p>
            <a:endParaRPr lang="ru-RU" sz="1200">
              <a:solidFill>
                <a:srgbClr val="000000"/>
              </a:solidFill>
              <a:latin typeface="Times New Roman Cyr" charset="-52"/>
              <a:cs typeface="Times New Roman" pitchFamily="18" charset="0"/>
            </a:endParaRPr>
          </a:p>
          <a:p>
            <a:pPr>
              <a:buFontTx/>
              <a:buChar char="-"/>
            </a:pPr>
            <a:r>
              <a:rPr lang="ru-RU" sz="1200"/>
              <a:t>где р - плотность материала, с - скорость продольной волны.</a:t>
            </a:r>
          </a:p>
        </p:txBody>
      </p:sp>
      <p:sp>
        <p:nvSpPr>
          <p:cNvPr id="10254" name="Rectangle 13"/>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ru-RU"/>
          </a:p>
        </p:txBody>
      </p:sp>
      <p:graphicFrame>
        <p:nvGraphicFramePr>
          <p:cNvPr id="10245" name="Object 12"/>
          <p:cNvGraphicFramePr>
            <a:graphicFrameLocks noChangeAspect="1"/>
          </p:cNvGraphicFramePr>
          <p:nvPr/>
        </p:nvGraphicFramePr>
        <p:xfrm>
          <a:off x="2571750" y="714375"/>
          <a:ext cx="3571875" cy="1643063"/>
        </p:xfrm>
        <a:graphic>
          <a:graphicData uri="http://schemas.openxmlformats.org/presentationml/2006/ole">
            <p:oleObj spid="_x0000_s164869" name="Picture" r:id="rId7" imgW="4672584" imgH="1874520" progId="Word.Picture.8">
              <p:embed/>
            </p:oleObj>
          </a:graphicData>
        </a:graphic>
      </p:graphicFrame>
      <p:sp>
        <p:nvSpPr>
          <p:cNvPr id="10255" name="Rectangle 15"/>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ru-RU"/>
          </a:p>
        </p:txBody>
      </p:sp>
      <p:graphicFrame>
        <p:nvGraphicFramePr>
          <p:cNvPr id="10246" name="Object 14"/>
          <p:cNvGraphicFramePr>
            <a:graphicFrameLocks noChangeAspect="1"/>
          </p:cNvGraphicFramePr>
          <p:nvPr/>
        </p:nvGraphicFramePr>
        <p:xfrm>
          <a:off x="2500313" y="2286000"/>
          <a:ext cx="3786187" cy="1447800"/>
        </p:xfrm>
        <a:graphic>
          <a:graphicData uri="http://schemas.openxmlformats.org/presentationml/2006/ole">
            <p:oleObj spid="_x0000_s164870" name="Picture" r:id="rId8" imgW="4672584" imgH="1874520" progId="Word.Picture.8">
              <p:embed/>
            </p:oleObj>
          </a:graphicData>
        </a:graphic>
      </p:graphicFrame>
      <p:pic>
        <p:nvPicPr>
          <p:cNvPr id="10256" name="Picture 18"/>
          <p:cNvPicPr>
            <a:picLocks noChangeAspect="1" noChangeArrowheads="1"/>
          </p:cNvPicPr>
          <p:nvPr/>
        </p:nvPicPr>
        <p:blipFill>
          <a:blip r:embed="rId9" cstate="print"/>
          <a:srcRect/>
          <a:stretch>
            <a:fillRect/>
          </a:stretch>
        </p:blipFill>
        <p:spPr bwMode="auto">
          <a:xfrm>
            <a:off x="6732588" y="2636838"/>
            <a:ext cx="1584325" cy="1144587"/>
          </a:xfrm>
          <a:prstGeom prst="rect">
            <a:avLst/>
          </a:prstGeom>
          <a:noFill/>
          <a:ln w="9525">
            <a:noFill/>
            <a:miter lim="800000"/>
            <a:headEnd/>
            <a:tailEnd/>
          </a:ln>
        </p:spPr>
      </p:pic>
      <p:pic>
        <p:nvPicPr>
          <p:cNvPr id="10257" name="Picture 19"/>
          <p:cNvPicPr>
            <a:picLocks noChangeAspect="1" noChangeArrowheads="1"/>
          </p:cNvPicPr>
          <p:nvPr/>
        </p:nvPicPr>
        <p:blipFill>
          <a:blip r:embed="rId10" cstate="print"/>
          <a:srcRect/>
          <a:stretch>
            <a:fillRect/>
          </a:stretch>
        </p:blipFill>
        <p:spPr bwMode="auto">
          <a:xfrm>
            <a:off x="468313" y="2565400"/>
            <a:ext cx="1882775" cy="12858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a:spLocks noGrp="1" noChangeArrowheads="1"/>
          </p:cNvSpPr>
          <p:nvPr>
            <p:ph type="sldNum" sz="quarter" idx="12"/>
          </p:nvPr>
        </p:nvSpPr>
        <p:spPr>
          <a:ln/>
        </p:spPr>
        <p:txBody>
          <a:bodyPr/>
          <a:lstStyle/>
          <a:p>
            <a:pPr>
              <a:defRPr/>
            </a:pPr>
            <a:fld id="{D7995832-F0F4-43B4-B3C4-F3C7D968502E}" type="slidenum">
              <a:rPr lang="ru-RU"/>
              <a:pPr>
                <a:defRPr/>
              </a:pPr>
              <a:t>58</a:t>
            </a:fld>
            <a:endParaRPr lang="ru-RU"/>
          </a:p>
        </p:txBody>
      </p:sp>
      <p:sp>
        <p:nvSpPr>
          <p:cNvPr id="11267" name="Rectangle 1"/>
          <p:cNvSpPr>
            <a:spLocks noChangeArrowheads="1"/>
          </p:cNvSpPr>
          <p:nvPr/>
        </p:nvSpPr>
        <p:spPr bwMode="auto">
          <a:xfrm>
            <a:off x="0" y="0"/>
            <a:ext cx="9144000" cy="1069975"/>
          </a:xfrm>
          <a:prstGeom prst="rect">
            <a:avLst/>
          </a:prstGeom>
          <a:noFill/>
          <a:ln w="9525">
            <a:noFill/>
            <a:miter lim="800000"/>
            <a:headEnd/>
            <a:tailEnd/>
          </a:ln>
        </p:spPr>
        <p:txBody>
          <a:bodyPr anchor="ctr">
            <a:spAutoFit/>
          </a:bodyPr>
          <a:lstStyle/>
          <a:p>
            <a:pPr algn="ctr"/>
            <a:r>
              <a:rPr lang="ru-RU" sz="1600" b="1">
                <a:solidFill>
                  <a:srgbClr val="FF0066"/>
                </a:solidFill>
                <a:latin typeface="Times New Roman" pitchFamily="18" charset="0"/>
                <a:cs typeface="Times New Roman" pitchFamily="18" charset="0"/>
              </a:rPr>
              <a:t>Проведение натурных исследований акустических свойств горного массива и бетонной обделки в подземных сооружениях ФГУП «ГХК»</a:t>
            </a:r>
            <a:endParaRPr lang="ru-RU" sz="1600">
              <a:solidFill>
                <a:srgbClr val="FF0066"/>
              </a:solidFill>
              <a:latin typeface="Times New Roman" pitchFamily="18" charset="0"/>
              <a:cs typeface="Times New Roman" pitchFamily="18" charset="0"/>
            </a:endParaRPr>
          </a:p>
          <a:p>
            <a:pPr algn="ctr" eaLnBrk="0" hangingPunct="0"/>
            <a:r>
              <a:rPr lang="ru-RU" sz="1600" b="1">
                <a:solidFill>
                  <a:srgbClr val="FF0066"/>
                </a:solidFill>
                <a:latin typeface="Times New Roman" pitchFamily="18" charset="0"/>
                <a:cs typeface="Times New Roman" pitchFamily="18" charset="0"/>
              </a:rPr>
              <a:t> Измерения акустических свойств бетонной обделки и горного массива в районе скважины СГС-5.</a:t>
            </a:r>
            <a:endParaRPr lang="ru-RU" sz="1600">
              <a:solidFill>
                <a:srgbClr val="FF0066"/>
              </a:solidFill>
              <a:latin typeface="Times New Roman" pitchFamily="18" charset="0"/>
              <a:cs typeface="Times New Roman" pitchFamily="18" charset="0"/>
            </a:endParaRPr>
          </a:p>
        </p:txBody>
      </p:sp>
      <p:pic>
        <p:nvPicPr>
          <p:cNvPr id="11268" name="Picture 2"/>
          <p:cNvPicPr>
            <a:picLocks noChangeAspect="1" noChangeArrowheads="1"/>
          </p:cNvPicPr>
          <p:nvPr/>
        </p:nvPicPr>
        <p:blipFill>
          <a:blip r:embed="rId3" cstate="print"/>
          <a:srcRect/>
          <a:stretch>
            <a:fillRect/>
          </a:stretch>
        </p:blipFill>
        <p:spPr bwMode="auto">
          <a:xfrm>
            <a:off x="0" y="1052513"/>
            <a:ext cx="6804025" cy="2703512"/>
          </a:xfrm>
          <a:prstGeom prst="rect">
            <a:avLst/>
          </a:prstGeom>
          <a:noFill/>
          <a:ln w="9525">
            <a:noFill/>
            <a:miter lim="800000"/>
            <a:headEnd/>
            <a:tailEnd/>
          </a:ln>
        </p:spPr>
      </p:pic>
      <p:pic>
        <p:nvPicPr>
          <p:cNvPr id="11269" name="Picture 3" descr="DSC03445"/>
          <p:cNvPicPr>
            <a:picLocks noChangeAspect="1" noChangeArrowheads="1"/>
          </p:cNvPicPr>
          <p:nvPr/>
        </p:nvPicPr>
        <p:blipFill>
          <a:blip r:embed="rId4" cstate="print"/>
          <a:srcRect/>
          <a:stretch>
            <a:fillRect/>
          </a:stretch>
        </p:blipFill>
        <p:spPr bwMode="auto">
          <a:xfrm>
            <a:off x="6659563" y="908050"/>
            <a:ext cx="2484437" cy="2286000"/>
          </a:xfrm>
          <a:prstGeom prst="rect">
            <a:avLst/>
          </a:prstGeom>
          <a:noFill/>
          <a:ln w="9525">
            <a:noFill/>
            <a:miter lim="800000"/>
            <a:headEnd/>
            <a:tailEnd/>
          </a:ln>
        </p:spPr>
      </p:pic>
      <p:graphicFrame>
        <p:nvGraphicFramePr>
          <p:cNvPr id="11266" name="Object 4"/>
          <p:cNvGraphicFramePr>
            <a:graphicFrameLocks noChangeAspect="1"/>
          </p:cNvGraphicFramePr>
          <p:nvPr/>
        </p:nvGraphicFramePr>
        <p:xfrm>
          <a:off x="323850" y="3467100"/>
          <a:ext cx="6686550" cy="3390900"/>
        </p:xfrm>
        <a:graphic>
          <a:graphicData uri="http://schemas.openxmlformats.org/presentationml/2006/ole">
            <p:oleObj spid="_x0000_s165890" name="Graph" r:id="rId5" imgW="4023360" imgH="3108960" progId="">
              <p:embed/>
            </p:oleObj>
          </a:graphicData>
        </a:graphic>
      </p:graphicFrame>
      <p:sp>
        <p:nvSpPr>
          <p:cNvPr id="11270" name="Прямоугольник 9"/>
          <p:cNvSpPr>
            <a:spLocks noChangeArrowheads="1"/>
          </p:cNvSpPr>
          <p:nvPr/>
        </p:nvSpPr>
        <p:spPr bwMode="auto">
          <a:xfrm>
            <a:off x="1214438" y="6581775"/>
            <a:ext cx="7000875" cy="276225"/>
          </a:xfrm>
          <a:prstGeom prst="rect">
            <a:avLst/>
          </a:prstGeom>
          <a:noFill/>
          <a:ln w="9525">
            <a:noFill/>
            <a:miter lim="800000"/>
            <a:headEnd/>
            <a:tailEnd/>
          </a:ln>
        </p:spPr>
        <p:txBody>
          <a:bodyPr>
            <a:spAutoFit/>
          </a:bodyPr>
          <a:lstStyle/>
          <a:p>
            <a:r>
              <a:rPr lang="ru-RU" sz="1200">
                <a:latin typeface="Times New Roman" pitchFamily="18" charset="0"/>
                <a:cs typeface="Times New Roman" pitchFamily="18" charset="0"/>
              </a:rPr>
              <a:t>Примеры сигналов, зарегистрированных пьезопленочным датчиком (</a:t>
            </a:r>
            <a:r>
              <a:rPr lang="ru-RU" sz="1200" i="1">
                <a:latin typeface="Times New Roman" pitchFamily="18" charset="0"/>
                <a:cs typeface="Times New Roman" pitchFamily="18" charset="0"/>
              </a:rPr>
              <a:t>а</a:t>
            </a:r>
            <a:r>
              <a:rPr lang="ru-RU" sz="1200">
                <a:latin typeface="Times New Roman" pitchFamily="18" charset="0"/>
                <a:cs typeface="Times New Roman" pitchFamily="18" charset="0"/>
              </a:rPr>
              <a:t>), и шахтным </a:t>
            </a: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Grp="1" noChangeArrowheads="1"/>
          </p:cNvSpPr>
          <p:nvPr>
            <p:ph type="sldNum" sz="quarter" idx="12"/>
          </p:nvPr>
        </p:nvSpPr>
        <p:spPr>
          <a:ln/>
        </p:spPr>
        <p:txBody>
          <a:bodyPr/>
          <a:lstStyle/>
          <a:p>
            <a:pPr>
              <a:defRPr/>
            </a:pPr>
            <a:fld id="{500EF9FB-CE42-4C72-B9C1-7FA4320D1C44}" type="slidenum">
              <a:rPr lang="ru-RU"/>
              <a:pPr>
                <a:defRPr/>
              </a:pPr>
              <a:t>59</a:t>
            </a:fld>
            <a:endParaRPr lang="ru-RU"/>
          </a:p>
        </p:txBody>
      </p:sp>
      <p:graphicFrame>
        <p:nvGraphicFramePr>
          <p:cNvPr id="15362" name="Object 4"/>
          <p:cNvGraphicFramePr>
            <a:graphicFrameLocks noChangeAspect="1"/>
          </p:cNvGraphicFramePr>
          <p:nvPr/>
        </p:nvGraphicFramePr>
        <p:xfrm>
          <a:off x="395288" y="0"/>
          <a:ext cx="7921625" cy="5197475"/>
        </p:xfrm>
        <a:graphic>
          <a:graphicData uri="http://schemas.openxmlformats.org/presentationml/2006/ole">
            <p:oleObj spid="_x0000_s166914" name="Graph" r:id="rId3" imgW="4129200" imgH="2877120" progId="">
              <p:embed/>
            </p:oleObj>
          </a:graphicData>
        </a:graphic>
      </p:graphicFrame>
      <p:sp>
        <p:nvSpPr>
          <p:cNvPr id="15363" name="Rectangle 5"/>
          <p:cNvSpPr>
            <a:spLocks noChangeArrowheads="1"/>
          </p:cNvSpPr>
          <p:nvPr/>
        </p:nvSpPr>
        <p:spPr bwMode="auto">
          <a:xfrm>
            <a:off x="539750" y="5253038"/>
            <a:ext cx="7561263" cy="915987"/>
          </a:xfrm>
          <a:prstGeom prst="rect">
            <a:avLst/>
          </a:prstGeom>
          <a:noFill/>
          <a:ln w="9525">
            <a:noFill/>
            <a:miter lim="800000"/>
            <a:headEnd/>
            <a:tailEnd/>
          </a:ln>
        </p:spPr>
        <p:txBody>
          <a:bodyPr anchor="ctr">
            <a:spAutoFit/>
          </a:bodyPr>
          <a:lstStyle/>
          <a:p>
            <a:r>
              <a:rPr lang="ru-RU"/>
              <a:t>Примеры сигналов, зарегистрированных пьезопленочным датчиком (</a:t>
            </a:r>
            <a:r>
              <a:rPr lang="ru-RU" i="1"/>
              <a:t>а</a:t>
            </a:r>
            <a:r>
              <a:rPr lang="ru-RU"/>
              <a:t>), и шахтным датчиком (</a:t>
            </a:r>
            <a:r>
              <a:rPr lang="ru-RU" i="1"/>
              <a:t>б</a:t>
            </a:r>
            <a:r>
              <a:rPr lang="ru-RU"/>
              <a:t>). Ударное возбуждение производилось по закладной, вмонтированной в бетонную стену. </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ooter Placeholder 2"/>
          <p:cNvSpPr txBox="1">
            <a:spLocks noGrp="1"/>
          </p:cNvSpPr>
          <p:nvPr/>
        </p:nvSpPr>
        <p:spPr bwMode="auto">
          <a:xfrm>
            <a:off x="3124200" y="6245225"/>
            <a:ext cx="2895600" cy="476250"/>
          </a:xfrm>
          <a:prstGeom prst="rect">
            <a:avLst/>
          </a:prstGeom>
          <a:noFill/>
          <a:ln>
            <a:miter lim="800000"/>
            <a:headEnd/>
            <a:tailEnd/>
          </a:ln>
        </p:spPr>
        <p:txBody>
          <a:bodyPr/>
          <a:lstStyle/>
          <a:p>
            <a:pPr algn="ctr">
              <a:defRPr/>
            </a:pPr>
            <a:r>
              <a:rPr lang="ru-RU" sz="1400">
                <a:latin typeface="+mn-lt"/>
                <a:cs typeface="+mn-cs"/>
              </a:rPr>
              <a:t>"INTERUNIS" Ltd.</a:t>
            </a:r>
            <a:endParaRPr lang="ru-RU" sz="1400">
              <a:latin typeface="Times New Roman Cyr" charset="-52"/>
              <a:cs typeface="+mn-cs"/>
            </a:endParaRPr>
          </a:p>
        </p:txBody>
      </p:sp>
      <p:sp>
        <p:nvSpPr>
          <p:cNvPr id="11" name="Slide Number Placeholder 3"/>
          <p:cNvSpPr txBox="1">
            <a:spLocks noGrp="1"/>
          </p:cNvSpPr>
          <p:nvPr/>
        </p:nvSpPr>
        <p:spPr bwMode="auto">
          <a:xfrm>
            <a:off x="6553200" y="6245225"/>
            <a:ext cx="2133600" cy="476250"/>
          </a:xfrm>
          <a:prstGeom prst="rect">
            <a:avLst/>
          </a:prstGeom>
          <a:noFill/>
          <a:ln>
            <a:miter lim="800000"/>
            <a:headEnd/>
            <a:tailEnd/>
          </a:ln>
        </p:spPr>
        <p:txBody>
          <a:bodyPr/>
          <a:lstStyle/>
          <a:p>
            <a:pPr algn="r">
              <a:defRPr/>
            </a:pPr>
            <a:fld id="{4FBD9E7D-ABDF-46A1-BA2A-7C1B5E0F053C}" type="slidenum">
              <a:rPr lang="ru-RU" sz="1400">
                <a:latin typeface="+mn-lt"/>
                <a:cs typeface="+mn-cs"/>
              </a:rPr>
              <a:pPr algn="r">
                <a:defRPr/>
              </a:pPr>
              <a:t>6</a:t>
            </a:fld>
            <a:endParaRPr lang="ru-RU" sz="1400">
              <a:latin typeface="Times New Roman Cyr" charset="-52"/>
              <a:cs typeface="+mn-cs"/>
            </a:endParaRPr>
          </a:p>
        </p:txBody>
      </p:sp>
      <p:graphicFrame>
        <p:nvGraphicFramePr>
          <p:cNvPr id="6148" name="Object 2"/>
          <p:cNvGraphicFramePr>
            <a:graphicFrameLocks noChangeAspect="1"/>
          </p:cNvGraphicFramePr>
          <p:nvPr/>
        </p:nvGraphicFramePr>
        <p:xfrm>
          <a:off x="1655763" y="619125"/>
          <a:ext cx="6040437" cy="2047875"/>
        </p:xfrm>
        <a:graphic>
          <a:graphicData uri="http://schemas.openxmlformats.org/presentationml/2006/ole">
            <p:oleObj spid="_x0000_s6148" name="Рисунок" r:id="rId3" imgW="6039360" imgH="2048400" progId="Word.Picture.8">
              <p:embed/>
            </p:oleObj>
          </a:graphicData>
        </a:graphic>
      </p:graphicFrame>
      <p:sp>
        <p:nvSpPr>
          <p:cNvPr id="6149" name="Rectangle 5"/>
          <p:cNvSpPr>
            <a:spLocks noChangeArrowheads="1"/>
          </p:cNvSpPr>
          <p:nvPr/>
        </p:nvSpPr>
        <p:spPr bwMode="auto">
          <a:xfrm>
            <a:off x="1371600" y="76200"/>
            <a:ext cx="6678613" cy="457200"/>
          </a:xfrm>
          <a:prstGeom prst="rect">
            <a:avLst/>
          </a:prstGeom>
          <a:noFill/>
          <a:ln w="12700">
            <a:noFill/>
            <a:miter lim="800000"/>
            <a:headEnd type="none" w="sm" len="sm"/>
            <a:tailEnd type="none" w="sm" len="sm"/>
          </a:ln>
        </p:spPr>
        <p:txBody>
          <a:bodyPr wrap="none">
            <a:spAutoFit/>
          </a:bodyPr>
          <a:lstStyle/>
          <a:p>
            <a:pPr eaLnBrk="0" hangingPunct="0"/>
            <a:r>
              <a:rPr lang="en-US">
                <a:solidFill>
                  <a:schemeClr val="folHlink"/>
                </a:solidFill>
                <a:latin typeface="Times New Roman" pitchFamily="18" charset="0"/>
              </a:rPr>
              <a:t>The hardware solutions for the diagnostic monitoring</a:t>
            </a:r>
            <a:endParaRPr lang="ru-RU">
              <a:solidFill>
                <a:schemeClr val="folHlink"/>
              </a:solidFill>
              <a:latin typeface="Times New Roman" pitchFamily="18" charset="0"/>
            </a:endParaRPr>
          </a:p>
        </p:txBody>
      </p:sp>
      <p:pic>
        <p:nvPicPr>
          <p:cNvPr id="6150" name="Picture 6" descr="Безымянный1"/>
          <p:cNvPicPr>
            <a:picLocks noChangeAspect="1" noChangeArrowheads="1"/>
          </p:cNvPicPr>
          <p:nvPr/>
        </p:nvPicPr>
        <p:blipFill>
          <a:blip r:embed="rId4" cstate="print"/>
          <a:srcRect/>
          <a:stretch>
            <a:fillRect/>
          </a:stretch>
        </p:blipFill>
        <p:spPr bwMode="auto">
          <a:xfrm>
            <a:off x="2286000" y="2928938"/>
            <a:ext cx="4419600" cy="3243262"/>
          </a:xfrm>
          <a:prstGeom prst="rect">
            <a:avLst/>
          </a:prstGeom>
          <a:noFill/>
          <a:ln w="9525">
            <a:noFill/>
            <a:miter lim="800000"/>
            <a:headEnd/>
            <a:tailEnd/>
          </a:ln>
        </p:spPr>
      </p:pic>
      <p:sp>
        <p:nvSpPr>
          <p:cNvPr id="6151" name="AutoShape 7"/>
          <p:cNvSpPr>
            <a:spLocks noChangeArrowheads="1"/>
          </p:cNvSpPr>
          <p:nvPr/>
        </p:nvSpPr>
        <p:spPr bwMode="auto">
          <a:xfrm>
            <a:off x="7086600" y="4240213"/>
            <a:ext cx="1295400" cy="685800"/>
          </a:xfrm>
          <a:prstGeom prst="wedgeRectCallout">
            <a:avLst>
              <a:gd name="adj1" fmla="val -203431"/>
              <a:gd name="adj2" fmla="val 132639"/>
            </a:avLst>
          </a:prstGeom>
          <a:solidFill>
            <a:srgbClr val="C0C0C0"/>
          </a:solidFill>
          <a:ln w="12700">
            <a:solidFill>
              <a:schemeClr val="tx1"/>
            </a:solidFill>
            <a:miter lim="800000"/>
            <a:headEnd type="none" w="sm" len="sm"/>
            <a:tailEnd type="none" w="sm" len="sm"/>
          </a:ln>
        </p:spPr>
        <p:txBody>
          <a:bodyPr wrap="none" anchor="ctr"/>
          <a:lstStyle/>
          <a:p>
            <a:pPr algn="ctr" eaLnBrk="0" hangingPunct="0"/>
            <a:r>
              <a:rPr lang="ru-RU" sz="1400">
                <a:solidFill>
                  <a:schemeClr val="bg2"/>
                </a:solidFill>
                <a:latin typeface="Times New Roman" pitchFamily="18" charset="0"/>
              </a:rPr>
              <a:t>sensor</a:t>
            </a:r>
          </a:p>
          <a:p>
            <a:pPr algn="ctr" eaLnBrk="0" hangingPunct="0"/>
            <a:r>
              <a:rPr lang="ru-RU" sz="1400">
                <a:solidFill>
                  <a:schemeClr val="bg2"/>
                </a:solidFill>
                <a:latin typeface="Times New Roman" pitchFamily="18" charset="0"/>
              </a:rPr>
              <a:t>unit</a:t>
            </a:r>
            <a:endParaRPr lang="ru-RU" sz="1600">
              <a:solidFill>
                <a:schemeClr val="bg2"/>
              </a:solidFill>
              <a:latin typeface="Batang" pitchFamily="18" charset="-127"/>
            </a:endParaRPr>
          </a:p>
        </p:txBody>
      </p:sp>
      <p:sp>
        <p:nvSpPr>
          <p:cNvPr id="6152" name="AutoShape 8"/>
          <p:cNvSpPr>
            <a:spLocks noChangeArrowheads="1"/>
          </p:cNvSpPr>
          <p:nvPr/>
        </p:nvSpPr>
        <p:spPr bwMode="auto">
          <a:xfrm>
            <a:off x="7086600" y="3097213"/>
            <a:ext cx="1295400" cy="762000"/>
          </a:xfrm>
          <a:prstGeom prst="wedgeRectCallout">
            <a:avLst>
              <a:gd name="adj1" fmla="val -226593"/>
              <a:gd name="adj2" fmla="val 39792"/>
            </a:avLst>
          </a:prstGeom>
          <a:solidFill>
            <a:srgbClr val="C0C0C0"/>
          </a:solidFill>
          <a:ln w="12700">
            <a:solidFill>
              <a:schemeClr val="tx1"/>
            </a:solidFill>
            <a:miter lim="800000"/>
            <a:headEnd type="none" w="sm" len="sm"/>
            <a:tailEnd type="none" w="sm" len="sm"/>
          </a:ln>
        </p:spPr>
        <p:txBody>
          <a:bodyPr wrap="none" anchor="ctr"/>
          <a:lstStyle/>
          <a:p>
            <a:pPr algn="ctr" eaLnBrk="0" hangingPunct="0"/>
            <a:r>
              <a:rPr lang="ru-RU" sz="1400">
                <a:solidFill>
                  <a:schemeClr val="bg2"/>
                </a:solidFill>
                <a:latin typeface="Times New Roman" pitchFamily="18" charset="0"/>
              </a:rPr>
              <a:t>portable</a:t>
            </a:r>
          </a:p>
          <a:p>
            <a:pPr algn="ctr" eaLnBrk="0" hangingPunct="0"/>
            <a:r>
              <a:rPr lang="ru-RU" sz="1400">
                <a:solidFill>
                  <a:schemeClr val="bg2"/>
                </a:solidFill>
                <a:latin typeface="Times New Roman" pitchFamily="18" charset="0"/>
              </a:rPr>
              <a:t>central</a:t>
            </a:r>
          </a:p>
          <a:p>
            <a:pPr algn="ctr" eaLnBrk="0" hangingPunct="0"/>
            <a:r>
              <a:rPr lang="ru-RU" sz="1400">
                <a:solidFill>
                  <a:schemeClr val="bg2"/>
                </a:solidFill>
                <a:latin typeface="Times New Roman" pitchFamily="18" charset="0"/>
              </a:rPr>
              <a:t>station</a:t>
            </a:r>
            <a:endParaRPr lang="ru-RU" sz="1600">
              <a:solidFill>
                <a:schemeClr val="bg2"/>
              </a:solidFill>
              <a:latin typeface="Batang" pitchFamily="18" charset="-127"/>
            </a:endParaRPr>
          </a:p>
        </p:txBody>
      </p:sp>
      <p:sp>
        <p:nvSpPr>
          <p:cNvPr id="6153" name="AutoShape 9"/>
          <p:cNvSpPr>
            <a:spLocks noChangeArrowheads="1"/>
          </p:cNvSpPr>
          <p:nvPr/>
        </p:nvSpPr>
        <p:spPr bwMode="auto">
          <a:xfrm>
            <a:off x="914400" y="5002213"/>
            <a:ext cx="990600" cy="609600"/>
          </a:xfrm>
          <a:prstGeom prst="wedgeRectCallout">
            <a:avLst>
              <a:gd name="adj1" fmla="val 126602"/>
              <a:gd name="adj2" fmla="val -248440"/>
            </a:avLst>
          </a:prstGeom>
          <a:solidFill>
            <a:srgbClr val="C0C0C0"/>
          </a:solidFill>
          <a:ln w="12700">
            <a:solidFill>
              <a:schemeClr val="tx1"/>
            </a:solidFill>
            <a:miter lim="800000"/>
            <a:headEnd type="none" w="sm" len="sm"/>
            <a:tailEnd type="none" w="sm" len="sm"/>
          </a:ln>
        </p:spPr>
        <p:txBody>
          <a:bodyPr wrap="none" anchor="ctr"/>
          <a:lstStyle/>
          <a:p>
            <a:pPr algn="ctr" eaLnBrk="0" hangingPunct="0"/>
            <a:r>
              <a:rPr lang="ru-RU" sz="1400">
                <a:solidFill>
                  <a:schemeClr val="bg2"/>
                </a:solidFill>
                <a:latin typeface="Batang" pitchFamily="18" charset="-127"/>
              </a:rPr>
              <a:t>connection</a:t>
            </a:r>
          </a:p>
          <a:p>
            <a:pPr algn="ctr" eaLnBrk="0" hangingPunct="0"/>
            <a:r>
              <a:rPr lang="ru-RU" sz="1400">
                <a:solidFill>
                  <a:schemeClr val="bg2"/>
                </a:solidFill>
                <a:latin typeface="Batang" pitchFamily="18" charset="-127"/>
              </a:rPr>
              <a:t>cable</a:t>
            </a:r>
            <a:endParaRPr lang="ru-RU" sz="1600">
              <a:solidFill>
                <a:schemeClr val="bg2"/>
              </a:solidFill>
            </a:endParaRPr>
          </a:p>
        </p:txBody>
      </p:sp>
      <p:sp>
        <p:nvSpPr>
          <p:cNvPr id="6154" name="AutoShape 10"/>
          <p:cNvSpPr>
            <a:spLocks noChangeArrowheads="1"/>
          </p:cNvSpPr>
          <p:nvPr/>
        </p:nvSpPr>
        <p:spPr bwMode="auto">
          <a:xfrm>
            <a:off x="838200" y="3554413"/>
            <a:ext cx="990600" cy="609600"/>
          </a:xfrm>
          <a:prstGeom prst="wedgeRectCallout">
            <a:avLst>
              <a:gd name="adj1" fmla="val 159134"/>
              <a:gd name="adj2" fmla="val -217190"/>
            </a:avLst>
          </a:prstGeom>
          <a:solidFill>
            <a:srgbClr val="C0C0C0"/>
          </a:solidFill>
          <a:ln w="12700">
            <a:solidFill>
              <a:schemeClr val="tx1"/>
            </a:solidFill>
            <a:miter lim="800000"/>
            <a:headEnd type="none" w="sm" len="sm"/>
            <a:tailEnd type="none" w="sm" len="sm"/>
          </a:ln>
        </p:spPr>
        <p:txBody>
          <a:bodyPr wrap="none" anchor="ctr"/>
          <a:lstStyle/>
          <a:p>
            <a:pPr algn="ctr" eaLnBrk="0" hangingPunct="0"/>
            <a:r>
              <a:rPr lang="ru-RU" sz="1400">
                <a:solidFill>
                  <a:schemeClr val="bg2"/>
                </a:solidFill>
                <a:latin typeface="Batang" pitchFamily="18" charset="-127"/>
              </a:rPr>
              <a:t>data line</a:t>
            </a:r>
            <a:endParaRPr lang="ru-RU" sz="1600">
              <a:solidFill>
                <a:schemeClr val="bg2"/>
              </a:solidFill>
            </a:endParaRPr>
          </a:p>
        </p:txBody>
      </p:sp>
      <p:sp>
        <p:nvSpPr>
          <p:cNvPr id="6155" name="AutoShape 11"/>
          <p:cNvSpPr>
            <a:spLocks noChangeArrowheads="1"/>
          </p:cNvSpPr>
          <p:nvPr/>
        </p:nvSpPr>
        <p:spPr bwMode="auto">
          <a:xfrm>
            <a:off x="7086600" y="5307013"/>
            <a:ext cx="1295400" cy="685800"/>
          </a:xfrm>
          <a:prstGeom prst="wedgeRectCallout">
            <a:avLst>
              <a:gd name="adj1" fmla="val -229778"/>
              <a:gd name="adj2" fmla="val 55787"/>
            </a:avLst>
          </a:prstGeom>
          <a:solidFill>
            <a:srgbClr val="C0C0C0"/>
          </a:solidFill>
          <a:ln w="12700">
            <a:solidFill>
              <a:schemeClr val="tx1"/>
            </a:solidFill>
            <a:miter lim="800000"/>
            <a:headEnd type="none" w="sm" len="sm"/>
            <a:tailEnd type="none" w="sm" len="sm"/>
          </a:ln>
        </p:spPr>
        <p:txBody>
          <a:bodyPr wrap="none" anchor="ctr"/>
          <a:lstStyle/>
          <a:p>
            <a:pPr algn="ctr" eaLnBrk="0" hangingPunct="0"/>
            <a:r>
              <a:rPr lang="ru-RU" sz="1400">
                <a:solidFill>
                  <a:schemeClr val="bg2"/>
                </a:solidFill>
                <a:latin typeface="Times New Roman" pitchFamily="18" charset="0"/>
              </a:rPr>
              <a:t>AE sensor</a:t>
            </a:r>
            <a:endParaRPr lang="ru-RU" sz="1600">
              <a:solidFill>
                <a:schemeClr val="bg2"/>
              </a:solidFill>
              <a:latin typeface="Batang" pitchFamily="18" charset="-127"/>
            </a:endParaRPr>
          </a:p>
        </p:txBody>
      </p:sp>
    </p:spTree>
  </p:cSld>
  <p:clrMapOvr>
    <a:masterClrMapping/>
  </p:clrMapOvr>
  <p:transition advTm="64000"/>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6"/>
          <p:cNvSpPr>
            <a:spLocks noGrp="1" noChangeArrowheads="1"/>
          </p:cNvSpPr>
          <p:nvPr>
            <p:ph type="sldNum" sz="quarter" idx="12"/>
          </p:nvPr>
        </p:nvSpPr>
        <p:spPr>
          <a:ln/>
        </p:spPr>
        <p:txBody>
          <a:bodyPr/>
          <a:lstStyle/>
          <a:p>
            <a:pPr>
              <a:defRPr/>
            </a:pPr>
            <a:fld id="{1EAF6F6A-14F7-4C5B-BF73-99331FB807F9}" type="slidenum">
              <a:rPr lang="ru-RU"/>
              <a:pPr>
                <a:defRPr/>
              </a:pPr>
              <a:t>60</a:t>
            </a:fld>
            <a:endParaRPr lang="ru-RU"/>
          </a:p>
        </p:txBody>
      </p:sp>
      <p:graphicFrame>
        <p:nvGraphicFramePr>
          <p:cNvPr id="12290" name="Object 2"/>
          <p:cNvGraphicFramePr>
            <a:graphicFrameLocks noChangeAspect="1"/>
          </p:cNvGraphicFramePr>
          <p:nvPr/>
        </p:nvGraphicFramePr>
        <p:xfrm>
          <a:off x="357188" y="714375"/>
          <a:ext cx="8143875" cy="4457700"/>
        </p:xfrm>
        <a:graphic>
          <a:graphicData uri="http://schemas.openxmlformats.org/presentationml/2006/ole">
            <p:oleObj spid="_x0000_s167938" name="Graph" r:id="rId3" imgW="4129200" imgH="2877120" progId="">
              <p:embed/>
            </p:oleObj>
          </a:graphicData>
        </a:graphic>
      </p:graphicFrame>
      <p:sp>
        <p:nvSpPr>
          <p:cNvPr id="12291" name="Прямоугольник 6"/>
          <p:cNvSpPr>
            <a:spLocks noChangeArrowheads="1"/>
          </p:cNvSpPr>
          <p:nvPr/>
        </p:nvSpPr>
        <p:spPr bwMode="auto">
          <a:xfrm>
            <a:off x="1714500" y="214313"/>
            <a:ext cx="6500813" cy="366712"/>
          </a:xfrm>
          <a:prstGeom prst="rect">
            <a:avLst/>
          </a:prstGeom>
          <a:noFill/>
          <a:ln w="9525">
            <a:noFill/>
            <a:miter lim="800000"/>
            <a:headEnd/>
            <a:tailEnd/>
          </a:ln>
        </p:spPr>
        <p:txBody>
          <a:bodyPr>
            <a:spAutoFit/>
          </a:bodyPr>
          <a:lstStyle/>
          <a:p>
            <a:r>
              <a:rPr lang="ru-RU">
                <a:solidFill>
                  <a:srgbClr val="FF0066"/>
                </a:solidFill>
              </a:rPr>
              <a:t>Измерения скоростей упругих волн в бетонном слое.</a:t>
            </a:r>
          </a:p>
        </p:txBody>
      </p:sp>
      <p:sp>
        <p:nvSpPr>
          <p:cNvPr id="12292" name="Rectangle 3"/>
          <p:cNvSpPr>
            <a:spLocks noChangeArrowheads="1"/>
          </p:cNvSpPr>
          <p:nvPr/>
        </p:nvSpPr>
        <p:spPr bwMode="auto">
          <a:xfrm>
            <a:off x="285750" y="5643563"/>
            <a:ext cx="8572500" cy="646112"/>
          </a:xfrm>
          <a:prstGeom prst="rect">
            <a:avLst/>
          </a:prstGeom>
          <a:noFill/>
          <a:ln w="9525">
            <a:noFill/>
            <a:miter lim="800000"/>
            <a:headEnd/>
            <a:tailEnd/>
          </a:ln>
        </p:spPr>
        <p:txBody>
          <a:bodyPr anchor="ctr">
            <a:spAutoFit/>
          </a:bodyPr>
          <a:lstStyle/>
          <a:p>
            <a:r>
              <a:rPr lang="ru-RU" sz="1200" b="1">
                <a:cs typeface="Times New Roman" pitchFamily="18" charset="0"/>
              </a:rPr>
              <a:t>Анализ скоростей распространения акустических волн в бетонной обделке.   </a:t>
            </a:r>
            <a:endParaRPr lang="ru-RU" sz="800"/>
          </a:p>
          <a:p>
            <a:pPr eaLnBrk="0" hangingPunct="0"/>
            <a:r>
              <a:rPr lang="ru-RU" sz="1200" b="1">
                <a:cs typeface="Times New Roman" pitchFamily="18" charset="0"/>
              </a:rPr>
              <a:t> </a:t>
            </a:r>
            <a:r>
              <a:rPr lang="ru-RU" sz="1200">
                <a:cs typeface="Times New Roman" pitchFamily="18" charset="0"/>
              </a:rPr>
              <a:t>Измерения скоростей упругих волн в бетонном слое мощностью 1.5 м производились на базе 980 мм. Регистрация моментов времени прихода волны производилась по первому вступлению сигналов (Рис.</a:t>
            </a:r>
            <a:r>
              <a:rPr lang="ru-RU" sz="800"/>
              <a:t> </a:t>
            </a:r>
            <a:endParaRPr lang="ru-RU"/>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6"/>
          <p:cNvSpPr>
            <a:spLocks noGrp="1" noChangeArrowheads="1"/>
          </p:cNvSpPr>
          <p:nvPr>
            <p:ph type="sldNum" sz="quarter" idx="12"/>
          </p:nvPr>
        </p:nvSpPr>
        <p:spPr>
          <a:ln/>
        </p:spPr>
        <p:txBody>
          <a:bodyPr/>
          <a:lstStyle/>
          <a:p>
            <a:pPr>
              <a:defRPr/>
            </a:pPr>
            <a:fld id="{19E43F1A-60F7-4142-AD50-7A5CC00A39B3}" type="slidenum">
              <a:rPr lang="ru-RU"/>
              <a:pPr>
                <a:defRPr/>
              </a:pPr>
              <a:t>61</a:t>
            </a:fld>
            <a:endParaRPr lang="ru-RU"/>
          </a:p>
        </p:txBody>
      </p:sp>
      <p:graphicFrame>
        <p:nvGraphicFramePr>
          <p:cNvPr id="14338" name="Object 5"/>
          <p:cNvGraphicFramePr>
            <a:graphicFrameLocks noChangeAspect="1"/>
          </p:cNvGraphicFramePr>
          <p:nvPr/>
        </p:nvGraphicFramePr>
        <p:xfrm>
          <a:off x="395535" y="4941168"/>
          <a:ext cx="1671991" cy="504056"/>
        </p:xfrm>
        <a:graphic>
          <a:graphicData uri="http://schemas.openxmlformats.org/presentationml/2006/ole">
            <p:oleObj spid="_x0000_s168962" name="Формула" r:id="rId3" imgW="901309" imgH="279279" progId="">
              <p:embed/>
            </p:oleObj>
          </a:graphicData>
        </a:graphic>
      </p:graphicFrame>
      <p:graphicFrame>
        <p:nvGraphicFramePr>
          <p:cNvPr id="14339" name="Object 4"/>
          <p:cNvGraphicFramePr>
            <a:graphicFrameLocks noChangeAspect="1"/>
          </p:cNvGraphicFramePr>
          <p:nvPr/>
        </p:nvGraphicFramePr>
        <p:xfrm>
          <a:off x="3851920" y="5013176"/>
          <a:ext cx="1790700" cy="581025"/>
        </p:xfrm>
        <a:graphic>
          <a:graphicData uri="http://schemas.openxmlformats.org/presentationml/2006/ole">
            <p:oleObj spid="_x0000_s168963" name="Формула" r:id="rId4" imgW="1308100" imgH="419100" progId="">
              <p:embed/>
            </p:oleObj>
          </a:graphicData>
        </a:graphic>
      </p:graphicFrame>
      <p:sp>
        <p:nvSpPr>
          <p:cNvPr id="14341" name="Rectangle 7"/>
          <p:cNvSpPr>
            <a:spLocks noChangeArrowheads="1"/>
          </p:cNvSpPr>
          <p:nvPr/>
        </p:nvSpPr>
        <p:spPr bwMode="auto">
          <a:xfrm>
            <a:off x="1331913" y="5445125"/>
            <a:ext cx="5532437" cy="731838"/>
          </a:xfrm>
          <a:prstGeom prst="rect">
            <a:avLst/>
          </a:prstGeom>
          <a:noFill/>
          <a:ln w="9525">
            <a:noFill/>
            <a:miter lim="800000"/>
            <a:headEnd/>
            <a:tailEnd/>
          </a:ln>
        </p:spPr>
        <p:txBody>
          <a:bodyPr wrap="none" anchor="ctr">
            <a:spAutoFit/>
          </a:bodyPr>
          <a:lstStyle/>
          <a:p>
            <a:pPr indent="228600"/>
            <a:r>
              <a:rPr lang="ru-RU" sz="1200">
                <a:cs typeface="Times New Roman" pitchFamily="18" charset="0"/>
              </a:rPr>
              <a:t>,</a:t>
            </a:r>
            <a:endParaRPr lang="ru-RU" sz="800"/>
          </a:p>
          <a:p>
            <a:pPr indent="228600" eaLnBrk="0" hangingPunct="0"/>
            <a:r>
              <a:rPr lang="ru-RU" sz="1200">
                <a:cs typeface="Times New Roman" pitchFamily="18" charset="0"/>
              </a:rPr>
              <a:t>где </a:t>
            </a:r>
            <a:r>
              <a:rPr lang="ru-RU" sz="1200" i="1">
                <a:cs typeface="Times New Roman" pitchFamily="18" charset="0"/>
              </a:rPr>
              <a:t>ρ</a:t>
            </a:r>
            <a:r>
              <a:rPr lang="ru-RU" sz="1200">
                <a:cs typeface="Times New Roman" pitchFamily="18" charset="0"/>
              </a:rPr>
              <a:t> – плотность пород горного массива, равная 2700 кг/м</a:t>
            </a:r>
            <a:r>
              <a:rPr lang="ru-RU" sz="1200" baseline="30000">
                <a:cs typeface="Times New Roman" pitchFamily="18" charset="0"/>
              </a:rPr>
              <a:t>3</a:t>
            </a:r>
            <a:r>
              <a:rPr lang="ru-RU" sz="1200">
                <a:cs typeface="Times New Roman" pitchFamily="18" charset="0"/>
              </a:rPr>
              <a:t> (Приложение Б);</a:t>
            </a:r>
            <a:endParaRPr lang="ru-RU" sz="800"/>
          </a:p>
          <a:p>
            <a:pPr indent="228600" eaLnBrk="0" hangingPunct="0"/>
            <a:endParaRPr lang="ru-RU"/>
          </a:p>
        </p:txBody>
      </p:sp>
      <p:sp>
        <p:nvSpPr>
          <p:cNvPr id="14342" name="Rectangle 8"/>
          <p:cNvSpPr>
            <a:spLocks noChangeArrowheads="1"/>
          </p:cNvSpPr>
          <p:nvPr/>
        </p:nvSpPr>
        <p:spPr bwMode="auto">
          <a:xfrm>
            <a:off x="0" y="5853113"/>
            <a:ext cx="9144000" cy="1004887"/>
          </a:xfrm>
          <a:prstGeom prst="rect">
            <a:avLst/>
          </a:prstGeom>
          <a:noFill/>
          <a:ln w="9525">
            <a:noFill/>
            <a:miter lim="800000"/>
            <a:headEnd/>
            <a:tailEnd/>
          </a:ln>
        </p:spPr>
        <p:txBody>
          <a:bodyPr anchor="ctr">
            <a:spAutoFit/>
          </a:bodyPr>
          <a:lstStyle/>
          <a:p>
            <a:pPr indent="342900">
              <a:tabLst>
                <a:tab pos="2413000" algn="l"/>
                <a:tab pos="2495550" algn="l"/>
              </a:tabLst>
            </a:pPr>
            <a:r>
              <a:rPr lang="ru-RU" sz="1200">
                <a:cs typeface="Times New Roman" pitchFamily="18" charset="0"/>
              </a:rPr>
              <a:t>где </a:t>
            </a:r>
            <a:r>
              <a:rPr lang="en-US" sz="1200" i="1">
                <a:cs typeface="Times New Roman" pitchFamily="18" charset="0"/>
              </a:rPr>
              <a:t>E</a:t>
            </a:r>
            <a:r>
              <a:rPr lang="ru-RU" sz="1200">
                <a:cs typeface="Times New Roman" pitchFamily="18" charset="0"/>
              </a:rPr>
              <a:t> – модуль Юнга (для гнейсов он равен 60 ÷ 80 ГПа, см. Приложение Б), </a:t>
            </a:r>
            <a:r>
              <a:rPr lang="ru-RU" sz="1200" i="1">
                <a:cs typeface="Times New Roman" pitchFamily="18" charset="0"/>
              </a:rPr>
              <a:t>ν</a:t>
            </a:r>
            <a:r>
              <a:rPr lang="ru-RU" sz="1200">
                <a:cs typeface="Times New Roman" pitchFamily="18" charset="0"/>
              </a:rPr>
              <a:t> – коэффициент Пуассона (для гнейсов он равен 0.23 ÷ 0.24, см. Приложение Б).</a:t>
            </a:r>
            <a:endParaRPr lang="ru-RU" sz="800"/>
          </a:p>
          <a:p>
            <a:pPr indent="342900" eaLnBrk="0" hangingPunct="0">
              <a:tabLst>
                <a:tab pos="2413000" algn="l"/>
                <a:tab pos="2495550" algn="l"/>
              </a:tabLst>
            </a:pPr>
            <a:r>
              <a:rPr lang="ru-RU" sz="1200">
                <a:cs typeface="Times New Roman" pitchFamily="18" charset="0"/>
              </a:rPr>
              <a:t>Расчетное значение модуля упругости </a:t>
            </a:r>
            <a:r>
              <a:rPr lang="en-US" sz="1200" i="1">
                <a:cs typeface="Times New Roman" pitchFamily="18" charset="0"/>
              </a:rPr>
              <a:t>E</a:t>
            </a:r>
            <a:r>
              <a:rPr lang="en-US" sz="1200" i="1" baseline="-30000">
                <a:cs typeface="Times New Roman" pitchFamily="18" charset="0"/>
              </a:rPr>
              <a:t>eff</a:t>
            </a:r>
            <a:r>
              <a:rPr lang="ru-RU" sz="1200">
                <a:cs typeface="Times New Roman" pitchFamily="18" charset="0"/>
              </a:rPr>
              <a:t> для гнейсов равно 82 ГПа. Оценочное значение скорости оказывается равным 5505 м/с, что соответствует приблизительно измеренной скорости.</a:t>
            </a:r>
            <a:endParaRPr lang="ru-RU" sz="800"/>
          </a:p>
          <a:p>
            <a:pPr indent="342900" eaLnBrk="0" hangingPunct="0">
              <a:tabLst>
                <a:tab pos="2413000" algn="l"/>
                <a:tab pos="2495550" algn="l"/>
              </a:tabLst>
            </a:pPr>
            <a:r>
              <a:rPr lang="ru-RU" sz="1200" b="1">
                <a:latin typeface="Times New Roman" pitchFamily="18" charset="0"/>
                <a:cs typeface="Times New Roman" pitchFamily="18" charset="0"/>
              </a:rPr>
              <a:t>Вывод: скорость упругих волн в массиве горных пород равна 5318 м/с.</a:t>
            </a:r>
            <a:endParaRPr lang="ru-RU"/>
          </a:p>
        </p:txBody>
      </p:sp>
      <p:graphicFrame>
        <p:nvGraphicFramePr>
          <p:cNvPr id="14340" name="Object 9"/>
          <p:cNvGraphicFramePr>
            <a:graphicFrameLocks noChangeAspect="1"/>
          </p:cNvGraphicFramePr>
          <p:nvPr/>
        </p:nvGraphicFramePr>
        <p:xfrm>
          <a:off x="468313" y="549275"/>
          <a:ext cx="8243887" cy="4600575"/>
        </p:xfrm>
        <a:graphic>
          <a:graphicData uri="http://schemas.openxmlformats.org/presentationml/2006/ole">
            <p:oleObj spid="_x0000_s168964" name="Graph" r:id="rId5" imgW="4129200" imgH="2877120" progId="">
              <p:embed/>
            </p:oleObj>
          </a:graphicData>
        </a:graphic>
      </p:graphicFrame>
      <p:sp>
        <p:nvSpPr>
          <p:cNvPr id="14343" name="Rectangle 10"/>
          <p:cNvSpPr>
            <a:spLocks noChangeArrowheads="1"/>
          </p:cNvSpPr>
          <p:nvPr/>
        </p:nvSpPr>
        <p:spPr bwMode="auto">
          <a:xfrm>
            <a:off x="1492250" y="325438"/>
            <a:ext cx="6657975" cy="366712"/>
          </a:xfrm>
          <a:prstGeom prst="rect">
            <a:avLst/>
          </a:prstGeom>
          <a:noFill/>
          <a:ln w="9525">
            <a:noFill/>
            <a:miter lim="800000"/>
            <a:headEnd/>
            <a:tailEnd/>
          </a:ln>
        </p:spPr>
        <p:txBody>
          <a:bodyPr wrap="none" anchor="ctr">
            <a:spAutoFit/>
          </a:bodyPr>
          <a:lstStyle/>
          <a:p>
            <a:pPr algn="ctr"/>
            <a:r>
              <a:rPr lang="ru-RU">
                <a:solidFill>
                  <a:srgbClr val="FF0066"/>
                </a:solidFill>
              </a:rPr>
              <a:t>Измерение скоростей упругих волн в массиве горных пород</a:t>
            </a:r>
            <a:r>
              <a:rPr lang="ru-RU">
                <a:solidFill>
                  <a:srgbClr val="FFCC00"/>
                </a:solidFill>
              </a:rPr>
              <a:t>.</a:t>
            </a: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6"/>
          <p:cNvSpPr>
            <a:spLocks noGrp="1" noChangeArrowheads="1"/>
          </p:cNvSpPr>
          <p:nvPr>
            <p:ph type="sldNum" sz="quarter" idx="12"/>
          </p:nvPr>
        </p:nvSpPr>
        <p:spPr>
          <a:ln/>
        </p:spPr>
        <p:txBody>
          <a:bodyPr/>
          <a:lstStyle/>
          <a:p>
            <a:pPr>
              <a:defRPr/>
            </a:pPr>
            <a:fld id="{A9F2CB14-E6B5-4B3B-AA97-6EC55ACFC195}" type="slidenum">
              <a:rPr lang="ru-RU"/>
              <a:pPr>
                <a:defRPr/>
              </a:pPr>
              <a:t>62</a:t>
            </a:fld>
            <a:endParaRPr lang="ru-RU"/>
          </a:p>
        </p:txBody>
      </p:sp>
      <p:sp>
        <p:nvSpPr>
          <p:cNvPr id="36866" name="Rectangle 4"/>
          <p:cNvSpPr>
            <a:spLocks noChangeArrowheads="1"/>
          </p:cNvSpPr>
          <p:nvPr/>
        </p:nvSpPr>
        <p:spPr bwMode="auto">
          <a:xfrm>
            <a:off x="395288" y="404813"/>
            <a:ext cx="8748712" cy="5756275"/>
          </a:xfrm>
          <a:prstGeom prst="rect">
            <a:avLst/>
          </a:prstGeom>
          <a:noFill/>
          <a:ln w="9525">
            <a:noFill/>
            <a:miter lim="800000"/>
            <a:headEnd/>
            <a:tailEnd/>
          </a:ln>
        </p:spPr>
        <p:txBody>
          <a:bodyPr>
            <a:spAutoFit/>
          </a:bodyPr>
          <a:lstStyle/>
          <a:p>
            <a:pPr>
              <a:spcBef>
                <a:spcPct val="20000"/>
              </a:spcBef>
              <a:buFontTx/>
              <a:buChar char="•"/>
            </a:pPr>
            <a:r>
              <a:rPr lang="ru-RU" sz="2000" i="1">
                <a:solidFill>
                  <a:schemeClr val="accent2"/>
                </a:solidFill>
                <a:latin typeface="Times New Roman" pitchFamily="18" charset="0"/>
              </a:rPr>
              <a:t>Проведенные измерения скорости распространения упругой волны от удара шаром в слое бетона дали величину </a:t>
            </a:r>
            <a:r>
              <a:rPr lang="ru-RU" sz="2000" i="1">
                <a:solidFill>
                  <a:srgbClr val="FF0066"/>
                </a:solidFill>
                <a:latin typeface="Times New Roman" pitchFamily="18" charset="0"/>
              </a:rPr>
              <a:t>3920 м/с.</a:t>
            </a:r>
            <a:r>
              <a:rPr lang="ru-RU" sz="2000" i="1">
                <a:solidFill>
                  <a:schemeClr val="accent2"/>
                </a:solidFill>
                <a:latin typeface="Times New Roman" pitchFamily="18" charset="0"/>
              </a:rPr>
              <a:t> </a:t>
            </a:r>
          </a:p>
          <a:p>
            <a:pPr>
              <a:spcBef>
                <a:spcPct val="20000"/>
              </a:spcBef>
              <a:buFontTx/>
              <a:buChar char="•"/>
            </a:pPr>
            <a:endParaRPr lang="ru-RU" sz="2000" i="1">
              <a:solidFill>
                <a:schemeClr val="accent2"/>
              </a:solidFill>
              <a:latin typeface="Times New Roman" pitchFamily="18" charset="0"/>
            </a:endParaRPr>
          </a:p>
          <a:p>
            <a:pPr>
              <a:spcBef>
                <a:spcPct val="20000"/>
              </a:spcBef>
              <a:buFontTx/>
              <a:buChar char="•"/>
            </a:pPr>
            <a:r>
              <a:rPr lang="ru-RU" sz="2000" i="1">
                <a:solidFill>
                  <a:schemeClr val="accent2"/>
                </a:solidFill>
                <a:latin typeface="Times New Roman" pitchFamily="18" charset="0"/>
              </a:rPr>
              <a:t>Оценка скорости волны в бетоне, произведенная с помощью расчета модуля упругости для плоской волны, составила величину </a:t>
            </a:r>
            <a:r>
              <a:rPr lang="ru-RU" sz="2000" i="1">
                <a:solidFill>
                  <a:srgbClr val="FF0066"/>
                </a:solidFill>
                <a:latin typeface="Times New Roman" pitchFamily="18" charset="0"/>
              </a:rPr>
              <a:t>4343 м/с.</a:t>
            </a:r>
            <a:r>
              <a:rPr lang="ru-RU" sz="2000" i="1">
                <a:solidFill>
                  <a:schemeClr val="accent2"/>
                </a:solidFill>
                <a:latin typeface="Times New Roman" pitchFamily="18" charset="0"/>
              </a:rPr>
              <a:t> </a:t>
            </a:r>
          </a:p>
          <a:p>
            <a:pPr>
              <a:spcBef>
                <a:spcPct val="20000"/>
              </a:spcBef>
              <a:buFontTx/>
              <a:buChar char="•"/>
            </a:pPr>
            <a:endParaRPr lang="ru-RU" sz="2000" i="1">
              <a:solidFill>
                <a:schemeClr val="accent2"/>
              </a:solidFill>
              <a:latin typeface="Times New Roman" pitchFamily="18" charset="0"/>
            </a:endParaRPr>
          </a:p>
          <a:p>
            <a:pPr>
              <a:spcBef>
                <a:spcPct val="20000"/>
              </a:spcBef>
              <a:buFontTx/>
              <a:buChar char="•"/>
            </a:pPr>
            <a:r>
              <a:rPr lang="ru-RU" sz="2000" i="1">
                <a:solidFill>
                  <a:schemeClr val="accent2"/>
                </a:solidFill>
                <a:latin typeface="Times New Roman" pitchFamily="18" charset="0"/>
              </a:rPr>
              <a:t>Контролируемый массив горных пород сложен биотитовыми гнейсами. </a:t>
            </a:r>
          </a:p>
          <a:p>
            <a:pPr>
              <a:spcBef>
                <a:spcPct val="20000"/>
              </a:spcBef>
              <a:buFontTx/>
              <a:buChar char="•"/>
            </a:pPr>
            <a:endParaRPr lang="ru-RU" sz="2000" i="1">
              <a:solidFill>
                <a:schemeClr val="accent2"/>
              </a:solidFill>
              <a:latin typeface="Times New Roman" pitchFamily="18" charset="0"/>
            </a:endParaRPr>
          </a:p>
          <a:p>
            <a:pPr>
              <a:spcBef>
                <a:spcPct val="20000"/>
              </a:spcBef>
              <a:buFontTx/>
              <a:buChar char="•"/>
            </a:pPr>
            <a:r>
              <a:rPr lang="ru-RU" sz="2000" i="1">
                <a:solidFill>
                  <a:schemeClr val="accent2"/>
                </a:solidFill>
                <a:latin typeface="Times New Roman" pitchFamily="18" charset="0"/>
              </a:rPr>
              <a:t>Измерения скорости упругих волн в массиве горных пород дали величину </a:t>
            </a:r>
            <a:r>
              <a:rPr lang="ru-RU" sz="2000" i="1">
                <a:solidFill>
                  <a:srgbClr val="FF0066"/>
                </a:solidFill>
                <a:latin typeface="Times New Roman" pitchFamily="18" charset="0"/>
              </a:rPr>
              <a:t>5318 м/с.</a:t>
            </a:r>
            <a:r>
              <a:rPr lang="ru-RU" sz="2000" i="1">
                <a:solidFill>
                  <a:schemeClr val="accent2"/>
                </a:solidFill>
                <a:latin typeface="Times New Roman" pitchFamily="18" charset="0"/>
              </a:rPr>
              <a:t> </a:t>
            </a:r>
          </a:p>
          <a:p>
            <a:pPr>
              <a:spcBef>
                <a:spcPct val="20000"/>
              </a:spcBef>
              <a:buFontTx/>
              <a:buChar char="•"/>
            </a:pPr>
            <a:r>
              <a:rPr lang="ru-RU" sz="2000" i="1">
                <a:solidFill>
                  <a:schemeClr val="accent2"/>
                </a:solidFill>
                <a:latin typeface="Times New Roman" pitchFamily="18" charset="0"/>
              </a:rPr>
              <a:t>Было проведено измерение спектрального состава отклика массива горных пород на возбуждение его ударом шара, а также оценена энергии в упругой волне, формируемой ударом шара </a:t>
            </a:r>
            <a:r>
              <a:rPr lang="ru-RU" sz="2000" i="1">
                <a:solidFill>
                  <a:srgbClr val="FF0066"/>
                </a:solidFill>
                <a:latin typeface="Times New Roman" pitchFamily="18" charset="0"/>
              </a:rPr>
              <a:t>(0,3 Дж).</a:t>
            </a:r>
            <a:r>
              <a:rPr lang="ru-RU" sz="2000" i="1">
                <a:solidFill>
                  <a:schemeClr val="accent2"/>
                </a:solidFill>
                <a:latin typeface="Times New Roman" pitchFamily="18" charset="0"/>
              </a:rPr>
              <a:t> </a:t>
            </a:r>
          </a:p>
          <a:p>
            <a:pPr>
              <a:spcBef>
                <a:spcPct val="20000"/>
              </a:spcBef>
              <a:buFontTx/>
              <a:buChar char="•"/>
            </a:pPr>
            <a:r>
              <a:rPr lang="ru-RU" sz="2000" i="1">
                <a:solidFill>
                  <a:schemeClr val="accent2"/>
                </a:solidFill>
                <a:latin typeface="Times New Roman" pitchFamily="18" charset="0"/>
              </a:rPr>
              <a:t>Спектральная плотность возбуждения массива от удара шаром концентрируется в диапазоне </a:t>
            </a:r>
            <a:r>
              <a:rPr lang="ru-RU" sz="2000" i="1">
                <a:solidFill>
                  <a:srgbClr val="FF0066"/>
                </a:solidFill>
                <a:latin typeface="Times New Roman" pitchFamily="18" charset="0"/>
              </a:rPr>
              <a:t>0,7 - 3,2 кГц.</a:t>
            </a: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a:spLocks noGrp="1" noChangeArrowheads="1"/>
          </p:cNvSpPr>
          <p:nvPr>
            <p:ph type="sldNum" sz="quarter" idx="12"/>
          </p:nvPr>
        </p:nvSpPr>
        <p:spPr>
          <a:ln/>
        </p:spPr>
        <p:txBody>
          <a:bodyPr/>
          <a:lstStyle/>
          <a:p>
            <a:pPr>
              <a:defRPr/>
            </a:pPr>
            <a:fld id="{BD8C268F-9C3E-4DA8-8C2D-B1A39A77A780}" type="slidenum">
              <a:rPr lang="ru-RU"/>
              <a:pPr>
                <a:defRPr/>
              </a:pPr>
              <a:t>63</a:t>
            </a:fld>
            <a:endParaRPr lang="ru-RU"/>
          </a:p>
        </p:txBody>
      </p:sp>
      <p:pic>
        <p:nvPicPr>
          <p:cNvPr id="26626" name="Picture 2"/>
          <p:cNvPicPr>
            <a:picLocks noChangeAspect="1" noChangeArrowheads="1"/>
          </p:cNvPicPr>
          <p:nvPr/>
        </p:nvPicPr>
        <p:blipFill>
          <a:blip r:embed="rId2" cstate="print"/>
          <a:srcRect/>
          <a:stretch>
            <a:fillRect/>
          </a:stretch>
        </p:blipFill>
        <p:spPr bwMode="auto">
          <a:xfrm>
            <a:off x="323850" y="1125538"/>
            <a:ext cx="8324850" cy="4314825"/>
          </a:xfrm>
          <a:prstGeom prst="rect">
            <a:avLst/>
          </a:prstGeom>
          <a:noFill/>
          <a:ln w="9525">
            <a:noFill/>
            <a:miter lim="800000"/>
            <a:headEnd/>
            <a:tailEnd/>
          </a:ln>
        </p:spPr>
      </p:pic>
      <p:pic>
        <p:nvPicPr>
          <p:cNvPr id="26627" name="Picture 3"/>
          <p:cNvPicPr>
            <a:picLocks noChangeAspect="1" noChangeArrowheads="1"/>
          </p:cNvPicPr>
          <p:nvPr/>
        </p:nvPicPr>
        <p:blipFill>
          <a:blip r:embed="rId3" cstate="print"/>
          <a:srcRect/>
          <a:stretch>
            <a:fillRect/>
          </a:stretch>
        </p:blipFill>
        <p:spPr bwMode="auto">
          <a:xfrm>
            <a:off x="5357813" y="4337050"/>
            <a:ext cx="2714625" cy="2520950"/>
          </a:xfrm>
          <a:prstGeom prst="rect">
            <a:avLst/>
          </a:prstGeom>
          <a:noFill/>
          <a:ln w="9525">
            <a:noFill/>
            <a:miter lim="800000"/>
            <a:headEnd/>
            <a:tailEnd/>
          </a:ln>
        </p:spPr>
      </p:pic>
      <p:sp>
        <p:nvSpPr>
          <p:cNvPr id="26628" name="Прямоугольник 3"/>
          <p:cNvSpPr>
            <a:spLocks noChangeArrowheads="1"/>
          </p:cNvSpPr>
          <p:nvPr/>
        </p:nvSpPr>
        <p:spPr bwMode="auto">
          <a:xfrm>
            <a:off x="214313" y="5643563"/>
            <a:ext cx="5214937" cy="923925"/>
          </a:xfrm>
          <a:prstGeom prst="rect">
            <a:avLst/>
          </a:prstGeom>
          <a:noFill/>
          <a:ln w="9525">
            <a:noFill/>
            <a:miter lim="800000"/>
            <a:headEnd/>
            <a:tailEnd/>
          </a:ln>
        </p:spPr>
        <p:txBody>
          <a:bodyPr>
            <a:spAutoFit/>
          </a:bodyPr>
          <a:lstStyle/>
          <a:p>
            <a:r>
              <a:rPr lang="ru-RU" i="1">
                <a:latin typeface="Times New Roman" pitchFamily="18" charset="0"/>
                <a:cs typeface="Times New Roman" pitchFamily="18" charset="0"/>
              </a:rPr>
              <a:t>Уровни неоднородности в породных массивах: </a:t>
            </a:r>
          </a:p>
          <a:p>
            <a:r>
              <a:rPr lang="ru-RU" i="1">
                <a:latin typeface="Times New Roman" pitchFamily="18" charset="0"/>
                <a:cs typeface="Times New Roman" pitchFamily="18" charset="0"/>
              </a:rPr>
              <a:t>1 – микроскопический; 2 – субмакроскопический; </a:t>
            </a:r>
          </a:p>
          <a:p>
            <a:r>
              <a:rPr lang="ru-RU" i="1">
                <a:latin typeface="Times New Roman" pitchFamily="18" charset="0"/>
                <a:cs typeface="Times New Roman" pitchFamily="18" charset="0"/>
              </a:rPr>
              <a:t>3 – макроскопический; 4 – мегаскопический</a:t>
            </a:r>
            <a:endParaRPr lang="ru-RU">
              <a:latin typeface="Times New Roman" pitchFamily="18" charset="0"/>
              <a:cs typeface="Times New Roman" pitchFamily="18" charset="0"/>
            </a:endParaRPr>
          </a:p>
        </p:txBody>
      </p:sp>
      <p:sp>
        <p:nvSpPr>
          <p:cNvPr id="26629" name="Прямоугольник 4"/>
          <p:cNvSpPr>
            <a:spLocks noChangeArrowheads="1"/>
          </p:cNvSpPr>
          <p:nvPr/>
        </p:nvSpPr>
        <p:spPr bwMode="auto">
          <a:xfrm>
            <a:off x="2339975" y="692150"/>
            <a:ext cx="4572000" cy="641350"/>
          </a:xfrm>
          <a:prstGeom prst="rect">
            <a:avLst/>
          </a:prstGeom>
          <a:noFill/>
          <a:ln w="9525">
            <a:noFill/>
            <a:miter lim="800000"/>
            <a:headEnd/>
            <a:tailEnd/>
          </a:ln>
        </p:spPr>
        <p:txBody>
          <a:bodyPr>
            <a:spAutoFit/>
          </a:bodyPr>
          <a:lstStyle/>
          <a:p>
            <a:pPr algn="ctr"/>
            <a:r>
              <a:rPr lang="ru-RU" b="1">
                <a:solidFill>
                  <a:schemeClr val="accent2"/>
                </a:solidFill>
                <a:latin typeface="Times New Roman" pitchFamily="18" charset="0"/>
              </a:rPr>
              <a:t>Контролируемый массив горных пород сложен биотитовыми гнейсами</a:t>
            </a:r>
            <a:endParaRPr lang="ru-RU" b="1"/>
          </a:p>
        </p:txBody>
      </p:sp>
      <p:sp>
        <p:nvSpPr>
          <p:cNvPr id="26631" name="Rectangle 79"/>
          <p:cNvSpPr>
            <a:spLocks noChangeArrowheads="1"/>
          </p:cNvSpPr>
          <p:nvPr/>
        </p:nvSpPr>
        <p:spPr bwMode="auto">
          <a:xfrm>
            <a:off x="684213" y="0"/>
            <a:ext cx="7920037" cy="779463"/>
          </a:xfrm>
          <a:prstGeom prst="rect">
            <a:avLst/>
          </a:prstGeom>
          <a:noFill/>
          <a:ln w="9525">
            <a:noFill/>
            <a:miter lim="800000"/>
            <a:headEnd/>
            <a:tailEnd/>
          </a:ln>
        </p:spPr>
        <p:txBody>
          <a:bodyPr>
            <a:spAutoFit/>
          </a:bodyPr>
          <a:lstStyle/>
          <a:p>
            <a:pPr eaLnBrk="0" hangingPunct="0">
              <a:spcBef>
                <a:spcPct val="50000"/>
              </a:spcBef>
            </a:pPr>
            <a:r>
              <a:rPr lang="ru-RU" b="1">
                <a:solidFill>
                  <a:srgbClr val="9900FF"/>
                </a:solidFill>
              </a:rPr>
              <a:t>           VIII. Критерии оценки состояния объектов контроля</a:t>
            </a:r>
            <a:endParaRPr lang="ru-RU"/>
          </a:p>
          <a:p>
            <a:pPr>
              <a:spcBef>
                <a:spcPct val="50000"/>
              </a:spcBef>
            </a:pPr>
            <a:endParaRPr lang="ru-RU" b="1">
              <a:solidFill>
                <a:srgbClr val="7030A0"/>
              </a:solidFill>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6"/>
          <p:cNvSpPr>
            <a:spLocks noGrp="1" noChangeArrowheads="1"/>
          </p:cNvSpPr>
          <p:nvPr>
            <p:ph type="sldNum" sz="quarter" idx="12"/>
          </p:nvPr>
        </p:nvSpPr>
        <p:spPr>
          <a:ln/>
        </p:spPr>
        <p:txBody>
          <a:bodyPr/>
          <a:lstStyle/>
          <a:p>
            <a:pPr>
              <a:defRPr/>
            </a:pPr>
            <a:fld id="{291C04B2-7E8A-4F00-ACED-55AD3D05E5E8}" type="slidenum">
              <a:rPr lang="ru-RU"/>
              <a:pPr>
                <a:defRPr/>
              </a:pPr>
              <a:t>64</a:t>
            </a:fld>
            <a:endParaRPr lang="ru-RU"/>
          </a:p>
        </p:txBody>
      </p:sp>
      <p:pic>
        <p:nvPicPr>
          <p:cNvPr id="17416" name="Picture 4" descr="балка1_5"/>
          <p:cNvPicPr>
            <a:picLocks noChangeAspect="1" noChangeArrowheads="1"/>
          </p:cNvPicPr>
          <p:nvPr/>
        </p:nvPicPr>
        <p:blipFill>
          <a:blip r:embed="rId3" cstate="print"/>
          <a:srcRect/>
          <a:stretch>
            <a:fillRect/>
          </a:stretch>
        </p:blipFill>
        <p:spPr bwMode="auto">
          <a:xfrm>
            <a:off x="395288" y="1844675"/>
            <a:ext cx="2736850" cy="1819275"/>
          </a:xfrm>
          <a:prstGeom prst="rect">
            <a:avLst/>
          </a:prstGeom>
          <a:noFill/>
          <a:ln w="9525">
            <a:noFill/>
            <a:miter lim="800000"/>
            <a:headEnd/>
            <a:tailEnd/>
          </a:ln>
        </p:spPr>
      </p:pic>
      <p:pic>
        <p:nvPicPr>
          <p:cNvPr id="17417" name="Picture 5"/>
          <p:cNvPicPr>
            <a:picLocks noChangeAspect="1" noChangeArrowheads="1"/>
          </p:cNvPicPr>
          <p:nvPr/>
        </p:nvPicPr>
        <p:blipFill>
          <a:blip r:embed="rId4" cstate="print"/>
          <a:srcRect/>
          <a:stretch>
            <a:fillRect/>
          </a:stretch>
        </p:blipFill>
        <p:spPr bwMode="auto">
          <a:xfrm>
            <a:off x="3348038" y="476250"/>
            <a:ext cx="2951162" cy="1430338"/>
          </a:xfrm>
          <a:prstGeom prst="rect">
            <a:avLst/>
          </a:prstGeom>
          <a:noFill/>
          <a:ln w="9525">
            <a:noFill/>
            <a:miter lim="800000"/>
            <a:headEnd/>
            <a:tailEnd/>
          </a:ln>
        </p:spPr>
      </p:pic>
      <p:pic>
        <p:nvPicPr>
          <p:cNvPr id="17418" name="Picture 6"/>
          <p:cNvPicPr>
            <a:picLocks noChangeAspect="1" noChangeArrowheads="1"/>
          </p:cNvPicPr>
          <p:nvPr/>
        </p:nvPicPr>
        <p:blipFill>
          <a:blip r:embed="rId5" cstate="print"/>
          <a:srcRect/>
          <a:stretch>
            <a:fillRect/>
          </a:stretch>
        </p:blipFill>
        <p:spPr bwMode="auto">
          <a:xfrm>
            <a:off x="0" y="404813"/>
            <a:ext cx="3168650" cy="1417637"/>
          </a:xfrm>
          <a:prstGeom prst="rect">
            <a:avLst/>
          </a:prstGeom>
          <a:noFill/>
          <a:ln w="9525">
            <a:noFill/>
            <a:miter lim="800000"/>
            <a:headEnd/>
            <a:tailEnd/>
          </a:ln>
        </p:spPr>
      </p:pic>
      <p:sp>
        <p:nvSpPr>
          <p:cNvPr id="17419" name="Rectangle 8"/>
          <p:cNvSpPr>
            <a:spLocks noChangeArrowheads="1"/>
          </p:cNvSpPr>
          <p:nvPr/>
        </p:nvSpPr>
        <p:spPr bwMode="auto">
          <a:xfrm>
            <a:off x="0" y="2636838"/>
            <a:ext cx="9144000" cy="0"/>
          </a:xfrm>
          <a:prstGeom prst="rect">
            <a:avLst/>
          </a:prstGeom>
          <a:noFill/>
          <a:ln w="9525">
            <a:noFill/>
            <a:miter lim="800000"/>
            <a:headEnd/>
            <a:tailEnd/>
          </a:ln>
        </p:spPr>
        <p:txBody>
          <a:bodyPr wrap="none" anchor="ctr">
            <a:spAutoFit/>
          </a:bodyPr>
          <a:lstStyle/>
          <a:p>
            <a:endParaRPr lang="ru-RU"/>
          </a:p>
        </p:txBody>
      </p:sp>
      <p:graphicFrame>
        <p:nvGraphicFramePr>
          <p:cNvPr id="17410" name="Object 7"/>
          <p:cNvGraphicFramePr>
            <a:graphicFrameLocks noChangeAspect="1"/>
          </p:cNvGraphicFramePr>
          <p:nvPr/>
        </p:nvGraphicFramePr>
        <p:xfrm>
          <a:off x="3492500" y="4005263"/>
          <a:ext cx="3168650" cy="2016125"/>
        </p:xfrm>
        <a:graphic>
          <a:graphicData uri="http://schemas.openxmlformats.org/presentationml/2006/ole">
            <p:oleObj spid="_x0000_s171010" name="Диаграмма" r:id="rId6" imgW="5476875" imgH="3486150" progId="Excel.Sheet.8">
              <p:embed/>
            </p:oleObj>
          </a:graphicData>
        </a:graphic>
      </p:graphicFrame>
      <p:sp>
        <p:nvSpPr>
          <p:cNvPr id="17420" name="Rectangle 10"/>
          <p:cNvSpPr>
            <a:spLocks noChangeArrowheads="1"/>
          </p:cNvSpPr>
          <p:nvPr/>
        </p:nvSpPr>
        <p:spPr bwMode="auto">
          <a:xfrm>
            <a:off x="0" y="1268413"/>
            <a:ext cx="9144000" cy="0"/>
          </a:xfrm>
          <a:prstGeom prst="rect">
            <a:avLst/>
          </a:prstGeom>
          <a:noFill/>
          <a:ln w="9525">
            <a:noFill/>
            <a:miter lim="800000"/>
            <a:headEnd/>
            <a:tailEnd/>
          </a:ln>
        </p:spPr>
        <p:txBody>
          <a:bodyPr wrap="none" anchor="ctr">
            <a:spAutoFit/>
          </a:bodyPr>
          <a:lstStyle/>
          <a:p>
            <a:endParaRPr lang="ru-RU"/>
          </a:p>
        </p:txBody>
      </p:sp>
      <p:graphicFrame>
        <p:nvGraphicFramePr>
          <p:cNvPr id="17411" name="Object 9"/>
          <p:cNvGraphicFramePr>
            <a:graphicFrameLocks noChangeAspect="1"/>
          </p:cNvGraphicFramePr>
          <p:nvPr/>
        </p:nvGraphicFramePr>
        <p:xfrm>
          <a:off x="3635375" y="1989138"/>
          <a:ext cx="2879725" cy="1946275"/>
        </p:xfrm>
        <a:graphic>
          <a:graphicData uri="http://schemas.openxmlformats.org/presentationml/2006/ole">
            <p:oleObj spid="_x0000_s171011" name="Диаграмма" r:id="rId7" imgW="5257800" imgH="3552825" progId="Excel.Sheet.8">
              <p:embed/>
            </p:oleObj>
          </a:graphicData>
        </a:graphic>
      </p:graphicFrame>
      <p:sp>
        <p:nvSpPr>
          <p:cNvPr id="17421" name="Rectangle 12"/>
          <p:cNvSpPr>
            <a:spLocks noChangeArrowheads="1"/>
          </p:cNvSpPr>
          <p:nvPr/>
        </p:nvSpPr>
        <p:spPr bwMode="auto">
          <a:xfrm>
            <a:off x="0" y="2038350"/>
            <a:ext cx="9144000" cy="0"/>
          </a:xfrm>
          <a:prstGeom prst="rect">
            <a:avLst/>
          </a:prstGeom>
          <a:noFill/>
          <a:ln w="9525">
            <a:noFill/>
            <a:miter lim="800000"/>
            <a:headEnd/>
            <a:tailEnd/>
          </a:ln>
        </p:spPr>
        <p:txBody>
          <a:bodyPr wrap="none" anchor="ctr">
            <a:spAutoFit/>
          </a:bodyPr>
          <a:lstStyle/>
          <a:p>
            <a:endParaRPr lang="ru-RU"/>
          </a:p>
        </p:txBody>
      </p:sp>
      <p:graphicFrame>
        <p:nvGraphicFramePr>
          <p:cNvPr id="17412" name="Object 11"/>
          <p:cNvGraphicFramePr>
            <a:graphicFrameLocks noChangeAspect="1"/>
          </p:cNvGraphicFramePr>
          <p:nvPr/>
        </p:nvGraphicFramePr>
        <p:xfrm>
          <a:off x="6732588" y="981075"/>
          <a:ext cx="2225675" cy="1447800"/>
        </p:xfrm>
        <a:graphic>
          <a:graphicData uri="http://schemas.openxmlformats.org/presentationml/2006/ole">
            <p:oleObj spid="_x0000_s171012" r:id="rId8" imgW="4279392" imgH="2777947" progId="">
              <p:embed/>
            </p:oleObj>
          </a:graphicData>
        </a:graphic>
      </p:graphicFrame>
      <p:graphicFrame>
        <p:nvGraphicFramePr>
          <p:cNvPr id="17413" name="Object 14"/>
          <p:cNvGraphicFramePr>
            <a:graphicFrameLocks noChangeAspect="1"/>
          </p:cNvGraphicFramePr>
          <p:nvPr/>
        </p:nvGraphicFramePr>
        <p:xfrm>
          <a:off x="6659563" y="2852738"/>
          <a:ext cx="2268537" cy="1436687"/>
        </p:xfrm>
        <a:graphic>
          <a:graphicData uri="http://schemas.openxmlformats.org/presentationml/2006/ole">
            <p:oleObj spid="_x0000_s171013" r:id="rId9" imgW="4391863" imgH="2779776" progId="">
              <p:embed/>
            </p:oleObj>
          </a:graphicData>
        </a:graphic>
      </p:graphicFrame>
      <p:graphicFrame>
        <p:nvGraphicFramePr>
          <p:cNvPr id="17414" name="Object 13"/>
          <p:cNvGraphicFramePr>
            <a:graphicFrameLocks noChangeAspect="1"/>
          </p:cNvGraphicFramePr>
          <p:nvPr/>
        </p:nvGraphicFramePr>
        <p:xfrm>
          <a:off x="6732588" y="4724400"/>
          <a:ext cx="2087562" cy="1322388"/>
        </p:xfrm>
        <a:graphic>
          <a:graphicData uri="http://schemas.openxmlformats.org/presentationml/2006/ole">
            <p:oleObj spid="_x0000_s171014" r:id="rId10" imgW="4390949" imgH="2779776" progId="">
              <p:embed/>
            </p:oleObj>
          </a:graphicData>
        </a:graphic>
      </p:graphicFrame>
      <p:sp>
        <p:nvSpPr>
          <p:cNvPr id="17422" name="Rectangle 15"/>
          <p:cNvSpPr>
            <a:spLocks noChangeArrowheads="1"/>
          </p:cNvSpPr>
          <p:nvPr/>
        </p:nvSpPr>
        <p:spPr bwMode="auto">
          <a:xfrm>
            <a:off x="0" y="2038350"/>
            <a:ext cx="9144000" cy="0"/>
          </a:xfrm>
          <a:prstGeom prst="rect">
            <a:avLst/>
          </a:prstGeom>
          <a:noFill/>
          <a:ln w="9525">
            <a:noFill/>
            <a:miter lim="800000"/>
            <a:headEnd/>
            <a:tailEnd/>
          </a:ln>
        </p:spPr>
        <p:txBody>
          <a:bodyPr wrap="none">
            <a:spAutoFit/>
          </a:bodyPr>
          <a:lstStyle/>
          <a:p>
            <a:endParaRPr lang="ru-RU"/>
          </a:p>
        </p:txBody>
      </p:sp>
      <p:sp>
        <p:nvSpPr>
          <p:cNvPr id="17423" name="Rectangle 17"/>
          <p:cNvSpPr>
            <a:spLocks noChangeArrowheads="1"/>
          </p:cNvSpPr>
          <p:nvPr/>
        </p:nvSpPr>
        <p:spPr bwMode="auto">
          <a:xfrm>
            <a:off x="0" y="2038350"/>
            <a:ext cx="9144000" cy="0"/>
          </a:xfrm>
          <a:prstGeom prst="rect">
            <a:avLst/>
          </a:prstGeom>
          <a:noFill/>
          <a:ln w="9525">
            <a:noFill/>
            <a:miter lim="800000"/>
            <a:headEnd/>
            <a:tailEnd/>
          </a:ln>
        </p:spPr>
        <p:txBody>
          <a:bodyPr wrap="none">
            <a:spAutoFit/>
          </a:bodyPr>
          <a:lstStyle/>
          <a:p>
            <a:endParaRPr lang="ru-RU"/>
          </a:p>
        </p:txBody>
      </p:sp>
      <p:sp>
        <p:nvSpPr>
          <p:cNvPr id="17424" name="Rectangle 32"/>
          <p:cNvSpPr>
            <a:spLocks noChangeArrowheads="1"/>
          </p:cNvSpPr>
          <p:nvPr/>
        </p:nvSpPr>
        <p:spPr bwMode="auto">
          <a:xfrm>
            <a:off x="250825" y="6215063"/>
            <a:ext cx="8691563" cy="366712"/>
          </a:xfrm>
          <a:prstGeom prst="rect">
            <a:avLst/>
          </a:prstGeom>
          <a:noFill/>
          <a:ln w="9525">
            <a:noFill/>
            <a:miter lim="800000"/>
            <a:headEnd/>
            <a:tailEnd/>
          </a:ln>
        </p:spPr>
        <p:txBody>
          <a:bodyPr anchor="ctr">
            <a:spAutoFit/>
          </a:bodyPr>
          <a:lstStyle/>
          <a:p>
            <a:r>
              <a:rPr lang="ru-RU" sz="1600"/>
              <a:t>Переход из первой стадии во вторую, надежно регистрируется  методом акустической</a:t>
            </a:r>
            <a:r>
              <a:rPr lang="ru-RU"/>
              <a:t> </a:t>
            </a:r>
          </a:p>
        </p:txBody>
      </p:sp>
      <p:sp>
        <p:nvSpPr>
          <p:cNvPr id="17425" name="Rectangle 33"/>
          <p:cNvSpPr>
            <a:spLocks noChangeArrowheads="1"/>
          </p:cNvSpPr>
          <p:nvPr/>
        </p:nvSpPr>
        <p:spPr bwMode="auto">
          <a:xfrm>
            <a:off x="1908175" y="6021388"/>
            <a:ext cx="4202113" cy="366712"/>
          </a:xfrm>
          <a:prstGeom prst="rect">
            <a:avLst/>
          </a:prstGeom>
          <a:noFill/>
          <a:ln w="9525">
            <a:noFill/>
            <a:miter lim="800000"/>
            <a:headEnd/>
            <a:tailEnd/>
          </a:ln>
        </p:spPr>
        <p:txBody>
          <a:bodyPr wrap="none">
            <a:spAutoFit/>
          </a:bodyPr>
          <a:lstStyle/>
          <a:p>
            <a:r>
              <a:rPr lang="ru-RU">
                <a:solidFill>
                  <a:srgbClr val="FF0066"/>
                </a:solidFill>
              </a:rPr>
              <a:t>Потерю несущей способности балки. </a:t>
            </a:r>
          </a:p>
        </p:txBody>
      </p:sp>
      <p:sp>
        <p:nvSpPr>
          <p:cNvPr id="17426" name="Rectangle 35"/>
          <p:cNvSpPr>
            <a:spLocks noChangeArrowheads="1"/>
          </p:cNvSpPr>
          <p:nvPr/>
        </p:nvSpPr>
        <p:spPr bwMode="auto">
          <a:xfrm>
            <a:off x="0" y="1747838"/>
            <a:ext cx="9144000" cy="0"/>
          </a:xfrm>
          <a:prstGeom prst="rect">
            <a:avLst/>
          </a:prstGeom>
          <a:noFill/>
          <a:ln w="9525">
            <a:noFill/>
            <a:miter lim="800000"/>
            <a:headEnd/>
            <a:tailEnd/>
          </a:ln>
        </p:spPr>
        <p:txBody>
          <a:bodyPr wrap="none" anchor="ctr">
            <a:spAutoFit/>
          </a:bodyPr>
          <a:lstStyle/>
          <a:p>
            <a:endParaRPr lang="ru-RU"/>
          </a:p>
        </p:txBody>
      </p:sp>
      <p:graphicFrame>
        <p:nvGraphicFramePr>
          <p:cNvPr id="17415" name="Object 34"/>
          <p:cNvGraphicFramePr>
            <a:graphicFrameLocks noChangeAspect="1"/>
          </p:cNvGraphicFramePr>
          <p:nvPr/>
        </p:nvGraphicFramePr>
        <p:xfrm>
          <a:off x="0" y="4005263"/>
          <a:ext cx="3311525" cy="1876425"/>
        </p:xfrm>
        <a:graphic>
          <a:graphicData uri="http://schemas.openxmlformats.org/presentationml/2006/ole">
            <p:oleObj spid="_x0000_s171015" name="Диаграмма" r:id="rId11" imgW="5934075" imgH="3362325" progId="Excel.Sheet.8">
              <p:embed/>
            </p:oleObj>
          </a:graphicData>
        </a:graphic>
      </p:graphicFrame>
      <p:sp>
        <p:nvSpPr>
          <p:cNvPr id="17427" name="Rectangle 36"/>
          <p:cNvSpPr>
            <a:spLocks noChangeArrowheads="1"/>
          </p:cNvSpPr>
          <p:nvPr/>
        </p:nvSpPr>
        <p:spPr bwMode="auto">
          <a:xfrm>
            <a:off x="114300" y="188913"/>
            <a:ext cx="9029700" cy="336550"/>
          </a:xfrm>
          <a:prstGeom prst="rect">
            <a:avLst/>
          </a:prstGeom>
          <a:noFill/>
          <a:ln w="9525">
            <a:noFill/>
            <a:miter lim="800000"/>
            <a:headEnd/>
            <a:tailEnd/>
          </a:ln>
        </p:spPr>
        <p:txBody>
          <a:bodyPr wrap="none" anchor="ctr">
            <a:spAutoFit/>
          </a:bodyPr>
          <a:lstStyle/>
          <a:p>
            <a:r>
              <a:rPr lang="ru-RU" sz="1600" b="1">
                <a:solidFill>
                  <a:srgbClr val="FF0066"/>
                </a:solidFill>
              </a:rPr>
              <a:t>ДИАГНОСТИКА ПОТЕРИ УСТОЙЧИВОСТИ НАГРУЖЕННЫХ ЖЕЛЕЗОБЕТОННЫХ БАЛОК</a:t>
            </a:r>
            <a:r>
              <a:rPr lang="ru-RU" sz="1600"/>
              <a:t> </a:t>
            </a:r>
          </a:p>
        </p:txBody>
      </p:sp>
      <p:sp>
        <p:nvSpPr>
          <p:cNvPr id="17428" name="Прямоугольник 18"/>
          <p:cNvSpPr>
            <a:spLocks noChangeArrowheads="1"/>
          </p:cNvSpPr>
          <p:nvPr/>
        </p:nvSpPr>
        <p:spPr bwMode="auto">
          <a:xfrm>
            <a:off x="0" y="6611938"/>
            <a:ext cx="9144000" cy="246062"/>
          </a:xfrm>
          <a:prstGeom prst="rect">
            <a:avLst/>
          </a:prstGeom>
          <a:noFill/>
          <a:ln w="9525">
            <a:noFill/>
            <a:miter lim="800000"/>
            <a:headEnd/>
            <a:tailEnd/>
          </a:ln>
        </p:spPr>
        <p:txBody>
          <a:bodyPr>
            <a:spAutoFit/>
          </a:bodyPr>
          <a:lstStyle/>
          <a:p>
            <a:r>
              <a:rPr lang="ru-RU" sz="1000">
                <a:solidFill>
                  <a:srgbClr val="FF0066"/>
                </a:solidFill>
                <a:latin typeface="Times New Roman" pitchFamily="18" charset="0"/>
                <a:cs typeface="Times New Roman" pitchFamily="18" charset="0"/>
              </a:rPr>
              <a:t>                              Куксенко В.С., Томилин Н.Г., Махмудов Х.Ф., Бенин А.В. Письма в Журнал технической физики. 2007. Т. 33. № 2. С. 31-35.</a:t>
            </a:r>
          </a:p>
        </p:txBody>
      </p:sp>
      <p:sp>
        <p:nvSpPr>
          <p:cNvPr id="17429" name="Rectangle 38"/>
          <p:cNvSpPr>
            <a:spLocks noChangeArrowheads="1"/>
          </p:cNvSpPr>
          <p:nvPr/>
        </p:nvSpPr>
        <p:spPr bwMode="auto">
          <a:xfrm>
            <a:off x="395288" y="3573463"/>
            <a:ext cx="2771775" cy="549275"/>
          </a:xfrm>
          <a:prstGeom prst="rect">
            <a:avLst/>
          </a:prstGeom>
          <a:noFill/>
          <a:ln w="9525">
            <a:noFill/>
            <a:miter lim="800000"/>
            <a:headEnd/>
            <a:tailEnd/>
          </a:ln>
        </p:spPr>
        <p:txBody>
          <a:bodyPr anchor="ctr">
            <a:spAutoFit/>
          </a:bodyPr>
          <a:lstStyle/>
          <a:p>
            <a:r>
              <a:rPr lang="ru-RU" sz="1200" b="1"/>
              <a:t>Железобетонные балки длиной 1,7 м, сечением 0,3х0,1м</a:t>
            </a:r>
            <a:r>
              <a:rPr lang="ru-RU"/>
              <a:t> </a:t>
            </a: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6"/>
          <p:cNvSpPr>
            <a:spLocks noGrp="1" noChangeArrowheads="1"/>
          </p:cNvSpPr>
          <p:nvPr>
            <p:ph type="sldNum" sz="quarter" idx="12"/>
          </p:nvPr>
        </p:nvSpPr>
        <p:spPr>
          <a:ln/>
        </p:spPr>
        <p:txBody>
          <a:bodyPr/>
          <a:lstStyle/>
          <a:p>
            <a:pPr>
              <a:defRPr/>
            </a:pPr>
            <a:fld id="{79A9BE1C-D1AF-4830-9179-E303AE854AC3}" type="slidenum">
              <a:rPr lang="ru-RU"/>
              <a:pPr>
                <a:defRPr/>
              </a:pPr>
              <a:t>65</a:t>
            </a:fld>
            <a:endParaRPr lang="ru-RU"/>
          </a:p>
        </p:txBody>
      </p:sp>
      <p:sp>
        <p:nvSpPr>
          <p:cNvPr id="18435" name="Rectangle 4"/>
          <p:cNvSpPr>
            <a:spLocks noGrp="1" noChangeArrowheads="1"/>
          </p:cNvSpPr>
          <p:nvPr>
            <p:ph type="title" idx="4294967295"/>
          </p:nvPr>
        </p:nvSpPr>
        <p:spPr>
          <a:xfrm>
            <a:off x="914400" y="0"/>
            <a:ext cx="8229600" cy="1241425"/>
          </a:xfrm>
        </p:spPr>
        <p:txBody>
          <a:bodyPr/>
          <a:lstStyle/>
          <a:p>
            <a:pPr eaLnBrk="1" hangingPunct="1"/>
            <a:r>
              <a:rPr lang="ru-RU" altLang="ru-RU" sz="2000" b="1" smtClean="0">
                <a:solidFill>
                  <a:srgbClr val="FFCC00"/>
                </a:solidFill>
                <a:latin typeface="Times New Roman" pitchFamily="18" charset="0"/>
              </a:rPr>
              <a:t>Образ очага разрушения горных пород (иерархическая модель процесса).</a:t>
            </a:r>
          </a:p>
        </p:txBody>
      </p:sp>
      <p:sp>
        <p:nvSpPr>
          <p:cNvPr id="18436" name="Rectangle 8"/>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ru-RU" altLang="ru-RU"/>
          </a:p>
        </p:txBody>
      </p:sp>
      <p:sp>
        <p:nvSpPr>
          <p:cNvPr id="18437" name="Rectangle 10"/>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ru-RU" altLang="ru-RU"/>
          </a:p>
        </p:txBody>
      </p:sp>
      <p:sp>
        <p:nvSpPr>
          <p:cNvPr id="18438" name="Rectangle 10"/>
          <p:cNvSpPr>
            <a:spLocks noChangeArrowheads="1"/>
          </p:cNvSpPr>
          <p:nvPr/>
        </p:nvSpPr>
        <p:spPr bwMode="auto">
          <a:xfrm>
            <a:off x="0" y="2314575"/>
            <a:ext cx="9144000" cy="0"/>
          </a:xfrm>
          <a:prstGeom prst="rect">
            <a:avLst/>
          </a:prstGeom>
          <a:noFill/>
          <a:ln w="9525">
            <a:noFill/>
            <a:miter lim="800000"/>
            <a:headEnd/>
            <a:tailEnd/>
          </a:ln>
        </p:spPr>
        <p:txBody>
          <a:bodyPr wrap="none" anchor="ctr">
            <a:spAutoFit/>
          </a:bodyPr>
          <a:lstStyle/>
          <a:p>
            <a:endParaRPr lang="ru-RU"/>
          </a:p>
        </p:txBody>
      </p:sp>
      <p:graphicFrame>
        <p:nvGraphicFramePr>
          <p:cNvPr id="18434" name="Object 9"/>
          <p:cNvGraphicFramePr>
            <a:graphicFrameLocks noChangeAspect="1"/>
          </p:cNvGraphicFramePr>
          <p:nvPr/>
        </p:nvGraphicFramePr>
        <p:xfrm>
          <a:off x="1258888" y="1341438"/>
          <a:ext cx="6192837" cy="2881312"/>
        </p:xfrm>
        <a:graphic>
          <a:graphicData uri="http://schemas.openxmlformats.org/presentationml/2006/ole">
            <p:oleObj spid="_x0000_s172034" r:id="rId3" imgW="5107940" imgH="2651760" progId="">
              <p:embed/>
            </p:oleObj>
          </a:graphicData>
        </a:graphic>
      </p:graphicFrame>
      <p:pic>
        <p:nvPicPr>
          <p:cNvPr id="18439" name="Picture 13"/>
          <p:cNvPicPr>
            <a:picLocks noChangeAspect="1" noChangeArrowheads="1"/>
          </p:cNvPicPr>
          <p:nvPr/>
        </p:nvPicPr>
        <p:blipFill>
          <a:blip r:embed="rId4" cstate="print"/>
          <a:srcRect/>
          <a:stretch>
            <a:fillRect/>
          </a:stretch>
        </p:blipFill>
        <p:spPr bwMode="auto">
          <a:xfrm>
            <a:off x="1116013" y="4292600"/>
            <a:ext cx="6532562" cy="2565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p:cNvSpPr>
            <a:spLocks noGrp="1" noChangeArrowheads="1"/>
          </p:cNvSpPr>
          <p:nvPr>
            <p:ph type="sldNum" sz="quarter" idx="12"/>
          </p:nvPr>
        </p:nvSpPr>
        <p:spPr>
          <a:ln/>
        </p:spPr>
        <p:txBody>
          <a:bodyPr/>
          <a:lstStyle/>
          <a:p>
            <a:pPr>
              <a:defRPr/>
            </a:pPr>
            <a:fld id="{CEFFE381-C984-4B29-A201-3CE24F1CCE1F}" type="slidenum">
              <a:rPr lang="ru-RU"/>
              <a:pPr>
                <a:defRPr/>
              </a:pPr>
              <a:t>66</a:t>
            </a:fld>
            <a:endParaRPr lang="ru-RU"/>
          </a:p>
        </p:txBody>
      </p:sp>
      <p:sp>
        <p:nvSpPr>
          <p:cNvPr id="37890" name="Rectangle 2"/>
          <p:cNvSpPr>
            <a:spLocks noGrp="1" noChangeArrowheads="1"/>
          </p:cNvSpPr>
          <p:nvPr>
            <p:ph type="title" idx="4294967295"/>
          </p:nvPr>
        </p:nvSpPr>
        <p:spPr>
          <a:xfrm>
            <a:off x="785813" y="0"/>
            <a:ext cx="8107362" cy="1628775"/>
          </a:xfrm>
        </p:spPr>
        <p:txBody>
          <a:bodyPr/>
          <a:lstStyle/>
          <a:p>
            <a:pPr eaLnBrk="1" hangingPunct="1"/>
            <a:r>
              <a:rPr lang="ru-RU" sz="1600" smtClean="0">
                <a:solidFill>
                  <a:schemeClr val="hlink"/>
                </a:solidFill>
                <a:latin typeface="Times New Roman" pitchFamily="18" charset="0"/>
              </a:rPr>
              <a:t>Разработать и ввести в промышленную эксплуатацию методику прогнозирования горных ударов для обеспечения надежности и безопасной работы в контролируемом массиве горных пород подземных сооружений ФГУП «ГХК».</a:t>
            </a:r>
            <a:br>
              <a:rPr lang="ru-RU" sz="1600" smtClean="0">
                <a:solidFill>
                  <a:schemeClr val="hlink"/>
                </a:solidFill>
                <a:latin typeface="Times New Roman" pitchFamily="18" charset="0"/>
              </a:rPr>
            </a:br>
            <a:r>
              <a:rPr lang="ru-RU" altLang="ru-RU" sz="2000" b="1" smtClean="0">
                <a:solidFill>
                  <a:srgbClr val="FFCC00"/>
                </a:solidFill>
                <a:latin typeface="Times New Roman" pitchFamily="18" charset="0"/>
              </a:rPr>
              <a:t>Зависимость длительности очаговой стадии разрушения от выделяющейся энергии</a:t>
            </a:r>
          </a:p>
        </p:txBody>
      </p:sp>
      <p:sp>
        <p:nvSpPr>
          <p:cNvPr id="37891" name="AutoShape 8"/>
          <p:cNvSpPr>
            <a:spLocks noChangeArrowheads="1"/>
          </p:cNvSpPr>
          <p:nvPr/>
        </p:nvSpPr>
        <p:spPr bwMode="auto">
          <a:xfrm>
            <a:off x="5292725" y="1773238"/>
            <a:ext cx="914400" cy="609600"/>
          </a:xfrm>
          <a:prstGeom prst="wedgeRectCallout">
            <a:avLst>
              <a:gd name="adj1" fmla="val -43750"/>
              <a:gd name="adj2" fmla="val 70000"/>
            </a:avLst>
          </a:prstGeom>
          <a:noFill/>
          <a:ln w="9525" algn="ctr">
            <a:noFill/>
            <a:miter lim="800000"/>
            <a:headEnd/>
            <a:tailEnd/>
          </a:ln>
        </p:spPr>
        <p:txBody>
          <a:bodyPr/>
          <a:lstStyle/>
          <a:p>
            <a:pPr algn="ctr"/>
            <a:endParaRPr lang="ru-RU" altLang="ru-RU"/>
          </a:p>
        </p:txBody>
      </p:sp>
      <p:sp>
        <p:nvSpPr>
          <p:cNvPr id="37892" name="AutoShape 15"/>
          <p:cNvSpPr>
            <a:spLocks noChangeArrowheads="1"/>
          </p:cNvSpPr>
          <p:nvPr/>
        </p:nvSpPr>
        <p:spPr bwMode="auto">
          <a:xfrm>
            <a:off x="3203575" y="4941888"/>
            <a:ext cx="914400" cy="609600"/>
          </a:xfrm>
          <a:prstGeom prst="wedgeRectCallout">
            <a:avLst>
              <a:gd name="adj1" fmla="val -43750"/>
              <a:gd name="adj2" fmla="val 70000"/>
            </a:avLst>
          </a:prstGeom>
          <a:noFill/>
          <a:ln w="9525" algn="ctr">
            <a:noFill/>
            <a:miter lim="800000"/>
            <a:headEnd/>
            <a:tailEnd/>
          </a:ln>
        </p:spPr>
        <p:txBody>
          <a:bodyPr/>
          <a:lstStyle/>
          <a:p>
            <a:pPr algn="ctr"/>
            <a:endParaRPr lang="ru-RU" altLang="ru-RU"/>
          </a:p>
        </p:txBody>
      </p:sp>
      <p:pic>
        <p:nvPicPr>
          <p:cNvPr id="37893" name="Picture 15"/>
          <p:cNvPicPr>
            <a:picLocks noChangeAspect="1" noChangeArrowheads="1"/>
          </p:cNvPicPr>
          <p:nvPr/>
        </p:nvPicPr>
        <p:blipFill>
          <a:blip r:embed="rId2" cstate="print"/>
          <a:srcRect/>
          <a:stretch>
            <a:fillRect/>
          </a:stretch>
        </p:blipFill>
        <p:spPr bwMode="auto">
          <a:xfrm>
            <a:off x="611188" y="1773238"/>
            <a:ext cx="7416800" cy="47513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Grp="1" noChangeArrowheads="1"/>
          </p:cNvSpPr>
          <p:nvPr>
            <p:ph type="sldNum" sz="quarter" idx="12"/>
          </p:nvPr>
        </p:nvSpPr>
        <p:spPr>
          <a:ln/>
        </p:spPr>
        <p:txBody>
          <a:bodyPr/>
          <a:lstStyle/>
          <a:p>
            <a:pPr>
              <a:defRPr/>
            </a:pPr>
            <a:fld id="{BE7C192E-767F-4157-822F-6114D900A136}" type="slidenum">
              <a:rPr lang="ru-RU"/>
              <a:pPr>
                <a:defRPr/>
              </a:pPr>
              <a:t>67</a:t>
            </a:fld>
            <a:endParaRPr lang="ru-RU"/>
          </a:p>
        </p:txBody>
      </p:sp>
      <p:sp>
        <p:nvSpPr>
          <p:cNvPr id="39938" name="Rectangle 4"/>
          <p:cNvSpPr>
            <a:spLocks noChangeArrowheads="1"/>
          </p:cNvSpPr>
          <p:nvPr/>
        </p:nvSpPr>
        <p:spPr bwMode="auto">
          <a:xfrm>
            <a:off x="971550" y="-68263"/>
            <a:ext cx="7416800" cy="6408738"/>
          </a:xfrm>
          <a:prstGeom prst="rect">
            <a:avLst/>
          </a:prstGeom>
          <a:noFill/>
          <a:ln w="9525">
            <a:noFill/>
            <a:miter lim="800000"/>
            <a:headEnd/>
            <a:tailEnd/>
          </a:ln>
        </p:spPr>
        <p:txBody>
          <a:bodyPr anchor="ctr">
            <a:spAutoFit/>
          </a:bodyPr>
          <a:lstStyle/>
          <a:p>
            <a:pPr indent="431800" algn="ctr">
              <a:tabLst>
                <a:tab pos="457200" algn="l"/>
              </a:tabLst>
            </a:pPr>
            <a:endParaRPr lang="ru-RU">
              <a:solidFill>
                <a:srgbClr val="FF0066"/>
              </a:solidFill>
            </a:endParaRPr>
          </a:p>
          <a:p>
            <a:pPr indent="431800" algn="ctr">
              <a:tabLst>
                <a:tab pos="457200" algn="l"/>
              </a:tabLst>
            </a:pPr>
            <a:endParaRPr lang="ru-RU" b="1"/>
          </a:p>
          <a:p>
            <a:pPr indent="431800" algn="ctr">
              <a:tabLst>
                <a:tab pos="457200" algn="l"/>
              </a:tabLst>
            </a:pPr>
            <a:endParaRPr lang="ru-RU" b="1"/>
          </a:p>
          <a:p>
            <a:pPr indent="431800" algn="ctr">
              <a:tabLst>
                <a:tab pos="457200" algn="l"/>
              </a:tabLst>
            </a:pPr>
            <a:r>
              <a:rPr lang="ru-RU" b="1"/>
              <a:t>Заключение</a:t>
            </a:r>
          </a:p>
          <a:p>
            <a:pPr indent="431800" algn="ctr">
              <a:tabLst>
                <a:tab pos="457200" algn="l"/>
              </a:tabLst>
            </a:pPr>
            <a:endParaRPr lang="ru-RU" b="1"/>
          </a:p>
          <a:p>
            <a:pPr indent="431800" algn="ctr">
              <a:tabLst>
                <a:tab pos="457200" algn="l"/>
              </a:tabLst>
            </a:pPr>
            <a:endParaRPr lang="ru-RU"/>
          </a:p>
          <a:p>
            <a:pPr indent="431800">
              <a:tabLst>
                <a:tab pos="457200" algn="l"/>
              </a:tabLst>
            </a:pPr>
            <a:r>
              <a:rPr lang="ru-RU"/>
              <a:t>Проведённый анализ деформационных процессов показал, что состояние объектов 25А, 30Б ГДЛ РЗ удовлетворительное. </a:t>
            </a:r>
          </a:p>
          <a:p>
            <a:pPr indent="431800">
              <a:tabLst>
                <a:tab pos="457200" algn="l"/>
              </a:tabLst>
            </a:pPr>
            <a:r>
              <a:rPr lang="ru-RU"/>
              <a:t>Объекты находятся в устойчивом состоянии.</a:t>
            </a:r>
          </a:p>
          <a:p>
            <a:pPr indent="431800" algn="ctr">
              <a:tabLst>
                <a:tab pos="457200" algn="l"/>
              </a:tabLst>
            </a:pPr>
            <a:endParaRPr lang="ru-RU" b="1"/>
          </a:p>
          <a:p>
            <a:pPr indent="431800" algn="ctr">
              <a:tabLst>
                <a:tab pos="457200" algn="l"/>
              </a:tabLst>
            </a:pPr>
            <a:endParaRPr lang="ru-RU" b="1"/>
          </a:p>
          <a:p>
            <a:pPr indent="431800" algn="ctr">
              <a:tabLst>
                <a:tab pos="457200" algn="l"/>
              </a:tabLst>
            </a:pPr>
            <a:r>
              <a:rPr lang="ru-RU" b="1"/>
              <a:t>Рекомендации</a:t>
            </a:r>
          </a:p>
          <a:p>
            <a:pPr indent="431800" algn="ctr">
              <a:tabLst>
                <a:tab pos="457200" algn="l"/>
              </a:tabLst>
            </a:pPr>
            <a:endParaRPr lang="ru-RU" b="1"/>
          </a:p>
          <a:p>
            <a:pPr indent="431800" algn="ctr">
              <a:tabLst>
                <a:tab pos="457200" algn="l"/>
              </a:tabLst>
            </a:pPr>
            <a:endParaRPr lang="ru-RU"/>
          </a:p>
          <a:p>
            <a:pPr indent="431800">
              <a:tabLst>
                <a:tab pos="457200" algn="l"/>
              </a:tabLst>
            </a:pPr>
            <a:r>
              <a:rPr lang="ru-RU"/>
              <a:t>Продолжить работу по развитию методики обработки и анализа данных акустико-эмиссионного контроля системы геомониторинга. </a:t>
            </a:r>
          </a:p>
          <a:p>
            <a:pPr indent="431800">
              <a:tabLst>
                <a:tab pos="457200" algn="l"/>
              </a:tabLst>
            </a:pPr>
            <a:endParaRPr lang="ru-RU"/>
          </a:p>
          <a:p>
            <a:pPr indent="431800">
              <a:tabLst>
                <a:tab pos="457200" algn="l"/>
              </a:tabLst>
            </a:pPr>
            <a:r>
              <a:rPr lang="ru-RU"/>
              <a:t>Продолжить мониторинг процессов, протекающих в целиках и массиве горных пород под воздействием техногенных и природных факторов.</a:t>
            </a:r>
          </a:p>
          <a:p>
            <a:pPr indent="431800">
              <a:tabLst>
                <a:tab pos="457200" algn="l"/>
              </a:tabLst>
            </a:pPr>
            <a:endParaRPr lang="ru-RU"/>
          </a:p>
          <a:p>
            <a:pPr indent="431800">
              <a:tabLst>
                <a:tab pos="457200" algn="l"/>
              </a:tabLst>
            </a:pPr>
            <a:endParaRPr lang="ru-RU"/>
          </a:p>
        </p:txBody>
      </p:sp>
      <p:sp>
        <p:nvSpPr>
          <p:cNvPr id="39939" name="Rectangle 5"/>
          <p:cNvSpPr>
            <a:spLocks noChangeArrowheads="1"/>
          </p:cNvSpPr>
          <p:nvPr/>
        </p:nvSpPr>
        <p:spPr bwMode="auto">
          <a:xfrm>
            <a:off x="395288" y="188913"/>
            <a:ext cx="8388350" cy="641350"/>
          </a:xfrm>
          <a:prstGeom prst="rect">
            <a:avLst/>
          </a:prstGeom>
          <a:noFill/>
          <a:ln w="9525">
            <a:noFill/>
            <a:miter lim="800000"/>
            <a:headEnd/>
            <a:tailEnd/>
          </a:ln>
        </p:spPr>
        <p:txBody>
          <a:bodyPr>
            <a:spAutoFit/>
          </a:bodyPr>
          <a:lstStyle/>
          <a:p>
            <a:pPr algn="ctr"/>
            <a:r>
              <a:rPr lang="ru-RU">
                <a:solidFill>
                  <a:srgbClr val="FF0066"/>
                </a:solidFill>
              </a:rPr>
              <a:t>Гидрогеологический режим подземных сооружений можно охарактеризовать как стабильный</a:t>
            </a: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Grp="1" noChangeArrowheads="1"/>
          </p:cNvSpPr>
          <p:nvPr>
            <p:ph type="sldNum" sz="quarter" idx="12"/>
          </p:nvPr>
        </p:nvSpPr>
        <p:spPr>
          <a:ln/>
        </p:spPr>
        <p:txBody>
          <a:bodyPr/>
          <a:lstStyle/>
          <a:p>
            <a:pPr>
              <a:defRPr/>
            </a:pPr>
            <a:fld id="{B690714D-0E0B-4162-8900-513725C5A301}" type="slidenum">
              <a:rPr lang="ru-RU"/>
              <a:pPr>
                <a:defRPr/>
              </a:pPr>
              <a:t>68</a:t>
            </a:fld>
            <a:endParaRPr lang="ru-RU"/>
          </a:p>
        </p:txBody>
      </p:sp>
      <p:sp>
        <p:nvSpPr>
          <p:cNvPr id="40962" name="Rectangle 1"/>
          <p:cNvSpPr>
            <a:spLocks noChangeArrowheads="1"/>
          </p:cNvSpPr>
          <p:nvPr/>
        </p:nvSpPr>
        <p:spPr bwMode="auto">
          <a:xfrm>
            <a:off x="0" y="473075"/>
            <a:ext cx="9144000" cy="6408738"/>
          </a:xfrm>
          <a:prstGeom prst="rect">
            <a:avLst/>
          </a:prstGeom>
          <a:noFill/>
          <a:ln w="9525">
            <a:noFill/>
            <a:miter lim="800000"/>
            <a:headEnd/>
            <a:tailEnd/>
          </a:ln>
        </p:spPr>
        <p:txBody>
          <a:bodyPr anchor="ctr">
            <a:spAutoFit/>
          </a:bodyPr>
          <a:lstStyle/>
          <a:p>
            <a:pPr indent="457200" algn="just"/>
            <a:endParaRPr lang="ru-RU">
              <a:latin typeface="Times New Roman" pitchFamily="18" charset="0"/>
              <a:cs typeface="Times New Roman" pitchFamily="18" charset="0"/>
            </a:endParaRPr>
          </a:p>
          <a:p>
            <a:pPr indent="457200" algn="just"/>
            <a:r>
              <a:rPr lang="ru-RU">
                <a:latin typeface="Times New Roman" pitchFamily="18" charset="0"/>
                <a:cs typeface="Times New Roman" pitchFamily="18" charset="0"/>
              </a:rPr>
              <a:t>-спектральная плотность возбуждения массива от удара шаром концентрируется в диапазоне </a:t>
            </a:r>
            <a:r>
              <a:rPr lang="ru-RU">
                <a:solidFill>
                  <a:srgbClr val="FF0000"/>
                </a:solidFill>
                <a:latin typeface="Times New Roman" pitchFamily="18" charset="0"/>
                <a:cs typeface="Times New Roman" pitchFamily="18" charset="0"/>
              </a:rPr>
              <a:t>0,7 - 3,2 кГц</a:t>
            </a:r>
            <a:r>
              <a:rPr lang="ru-RU">
                <a:latin typeface="Times New Roman" pitchFamily="18" charset="0"/>
                <a:cs typeface="Times New Roman" pitchFamily="18" charset="0"/>
              </a:rPr>
              <a:t>. При этом можно выделить несколько характерных размеров блочной структуры массива </a:t>
            </a:r>
            <a:r>
              <a:rPr lang="ru-RU">
                <a:solidFill>
                  <a:srgbClr val="FF0000"/>
                </a:solidFill>
                <a:latin typeface="Times New Roman" pitchFamily="18" charset="0"/>
                <a:cs typeface="Times New Roman" pitchFamily="18" charset="0"/>
              </a:rPr>
              <a:t>от 1 м до 6 м</a:t>
            </a:r>
            <a:r>
              <a:rPr lang="ru-RU">
                <a:latin typeface="Times New Roman" pitchFamily="18" charset="0"/>
                <a:cs typeface="Times New Roman" pitchFamily="18" charset="0"/>
              </a:rPr>
              <a:t>.</a:t>
            </a:r>
          </a:p>
          <a:p>
            <a:pPr indent="457200" algn="just"/>
            <a:endParaRPr lang="ru-RU">
              <a:latin typeface="Times New Roman" pitchFamily="18" charset="0"/>
              <a:cs typeface="Times New Roman" pitchFamily="18" charset="0"/>
            </a:endParaRPr>
          </a:p>
          <a:p>
            <a:pPr indent="457200" eaLnBrk="0" hangingPunct="0"/>
            <a:r>
              <a:rPr lang="ru-RU">
                <a:latin typeface="Times New Roman" pitchFamily="18" charset="0"/>
                <a:cs typeface="Times New Roman" pitchFamily="18" charset="0"/>
              </a:rPr>
              <a:t>-налажен канал передачи банка данных системы АЭ мониторинга из штатного компьютера системы в компьютер (типа ноутбук) для последующего независимого анализа;</a:t>
            </a:r>
          </a:p>
          <a:p>
            <a:pPr indent="457200" eaLnBrk="0" hangingPunct="0"/>
            <a:endParaRPr lang="ru-RU">
              <a:latin typeface="Times New Roman" pitchFamily="18" charset="0"/>
              <a:cs typeface="Times New Roman" pitchFamily="18" charset="0"/>
            </a:endParaRPr>
          </a:p>
          <a:p>
            <a:pPr indent="457200" eaLnBrk="0" hangingPunct="0"/>
            <a:r>
              <a:rPr lang="ru-RU">
                <a:latin typeface="Times New Roman" pitchFamily="18" charset="0"/>
                <a:cs typeface="Times New Roman" pitchFamily="18" charset="0"/>
              </a:rPr>
              <a:t>     -проведен предварительный анализ данных системы АЭ мониторинга;</a:t>
            </a:r>
          </a:p>
          <a:p>
            <a:pPr indent="457200" eaLnBrk="0" hangingPunct="0"/>
            <a:endParaRPr lang="ru-RU">
              <a:latin typeface="Times New Roman" pitchFamily="18" charset="0"/>
              <a:cs typeface="Times New Roman" pitchFamily="18" charset="0"/>
            </a:endParaRPr>
          </a:p>
          <a:p>
            <a:pPr indent="457200" eaLnBrk="0" hangingPunct="0"/>
            <a:r>
              <a:rPr lang="ru-RU">
                <a:latin typeface="Times New Roman" pitchFamily="18" charset="0"/>
                <a:cs typeface="Times New Roman" pitchFamily="18" charset="0"/>
              </a:rPr>
              <a:t>     -оптимизирована методика определения координат источника АС  для сред с переменным полем скоростей и начата ее адаптация  для условий рудника;</a:t>
            </a:r>
          </a:p>
          <a:p>
            <a:pPr indent="457200" eaLnBrk="0" hangingPunct="0"/>
            <a:endParaRPr lang="ru-RU">
              <a:latin typeface="Times New Roman" pitchFamily="18" charset="0"/>
              <a:cs typeface="Times New Roman" pitchFamily="18" charset="0"/>
            </a:endParaRPr>
          </a:p>
          <a:p>
            <a:pPr indent="457200" eaLnBrk="0" hangingPunct="0"/>
            <a:r>
              <a:rPr lang="ru-RU">
                <a:latin typeface="Times New Roman" pitchFamily="18" charset="0"/>
                <a:cs typeface="Times New Roman" pitchFamily="18" charset="0"/>
              </a:rPr>
              <a:t>     -разработана методика измерения энергии АС в абсолютной шкале (Дж) и показана возможность ее применения для метрологического обеспечения системы АЭ мониторинга</a:t>
            </a:r>
          </a:p>
          <a:p>
            <a:pPr indent="457200" eaLnBrk="0" hangingPunct="0"/>
            <a:endParaRPr lang="ru-RU">
              <a:latin typeface="Times New Roman" pitchFamily="18" charset="0"/>
              <a:cs typeface="Times New Roman" pitchFamily="18" charset="0"/>
            </a:endParaRPr>
          </a:p>
          <a:p>
            <a:pPr indent="457200" eaLnBrk="0" hangingPunct="0"/>
            <a:r>
              <a:rPr lang="ru-RU">
                <a:latin typeface="Times New Roman" pitchFamily="18" charset="0"/>
                <a:cs typeface="Times New Roman" pitchFamily="18" charset="0"/>
              </a:rPr>
              <a:t>     - разработана схема съемного датчика АЭ в комплекте с предварительным усилителем для установки в скважине диаметром </a:t>
            </a:r>
            <a:r>
              <a:rPr lang="ru-RU">
                <a:solidFill>
                  <a:srgbClr val="FF0066"/>
                </a:solidFill>
                <a:latin typeface="Times New Roman" pitchFamily="18" charset="0"/>
                <a:cs typeface="Times New Roman" pitchFamily="18" charset="0"/>
              </a:rPr>
              <a:t>76 мм</a:t>
            </a:r>
            <a:r>
              <a:rPr lang="ru-RU">
                <a:latin typeface="Times New Roman" pitchFamily="18" charset="0"/>
                <a:cs typeface="Times New Roman" pitchFamily="18" charset="0"/>
              </a:rPr>
              <a:t> на закладной бетонируемой детали.</a:t>
            </a:r>
          </a:p>
          <a:p>
            <a:pPr indent="457200" algn="just" eaLnBrk="0" hangingPunct="0"/>
            <a:endParaRPr lang="ru-RU">
              <a:latin typeface="Times New Roman" pitchFamily="18" charset="0"/>
              <a:cs typeface="Times New Roman" pitchFamily="18" charset="0"/>
            </a:endParaRPr>
          </a:p>
          <a:p>
            <a:pPr indent="457200" algn="just" eaLnBrk="0" hangingPunct="0"/>
            <a:endParaRPr lang="ru-RU">
              <a:latin typeface="Times New Roman" pitchFamily="18" charset="0"/>
              <a:cs typeface="Times New Roman" pitchFamily="18" charset="0"/>
            </a:endParaRPr>
          </a:p>
          <a:p>
            <a:pPr indent="457200" algn="just" eaLnBrk="0" hangingPunct="0"/>
            <a:r>
              <a:rPr lang="en-US"/>
              <a:t> </a:t>
            </a:r>
            <a:r>
              <a:rPr lang="ru-RU" b="1">
                <a:latin typeface="Times New Roman" pitchFamily="18" charset="0"/>
                <a:cs typeface="Times New Roman" pitchFamily="18" charset="0"/>
              </a:rPr>
              <a:t> </a:t>
            </a:r>
          </a:p>
        </p:txBody>
      </p:sp>
      <p:sp>
        <p:nvSpPr>
          <p:cNvPr id="40963" name="Прямоугольник 6"/>
          <p:cNvSpPr>
            <a:spLocks noChangeArrowheads="1"/>
          </p:cNvSpPr>
          <p:nvPr/>
        </p:nvSpPr>
        <p:spPr bwMode="auto">
          <a:xfrm>
            <a:off x="3786188" y="214313"/>
            <a:ext cx="1643062" cy="369887"/>
          </a:xfrm>
          <a:prstGeom prst="rect">
            <a:avLst/>
          </a:prstGeom>
          <a:noFill/>
          <a:ln w="9525">
            <a:noFill/>
            <a:miter lim="800000"/>
            <a:headEnd/>
            <a:tailEnd/>
          </a:ln>
        </p:spPr>
        <p:txBody>
          <a:bodyPr wrap="none">
            <a:spAutoFit/>
          </a:bodyPr>
          <a:lstStyle/>
          <a:p>
            <a:pPr indent="457200" algn="just" eaLnBrk="0" hangingPunct="0"/>
            <a:r>
              <a:rPr lang="ru-RU" b="1">
                <a:solidFill>
                  <a:srgbClr val="7030A0"/>
                </a:solidFill>
                <a:latin typeface="Times New Roman" pitchFamily="18" charset="0"/>
                <a:cs typeface="Times New Roman" pitchFamily="18" charset="0"/>
              </a:rPr>
              <a:t> Выводы:</a:t>
            </a:r>
            <a:endParaRPr lang="ru-RU">
              <a:solidFill>
                <a:srgbClr val="7030A0"/>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6"/>
          <p:cNvSpPr>
            <a:spLocks noGrp="1" noChangeArrowheads="1"/>
          </p:cNvSpPr>
          <p:nvPr>
            <p:ph type="sldNum" sz="quarter" idx="12"/>
          </p:nvPr>
        </p:nvSpPr>
        <p:spPr>
          <a:ln/>
        </p:spPr>
        <p:txBody>
          <a:bodyPr/>
          <a:lstStyle/>
          <a:p>
            <a:pPr>
              <a:defRPr/>
            </a:pPr>
            <a:fld id="{EFA10D79-9786-4B72-A32E-BD4E73643F6F}" type="slidenum">
              <a:rPr lang="ru-RU"/>
              <a:pPr>
                <a:defRPr/>
              </a:pPr>
              <a:t>69</a:t>
            </a:fld>
            <a:endParaRPr lang="ru-RU"/>
          </a:p>
        </p:txBody>
      </p:sp>
      <p:sp>
        <p:nvSpPr>
          <p:cNvPr id="43010" name="Rectangle 3"/>
          <p:cNvSpPr>
            <a:spLocks noGrp="1" noChangeArrowheads="1"/>
          </p:cNvSpPr>
          <p:nvPr>
            <p:ph type="subTitle" idx="4294967295"/>
          </p:nvPr>
        </p:nvSpPr>
        <p:spPr>
          <a:xfrm>
            <a:off x="1979613" y="6237288"/>
            <a:ext cx="5329237" cy="71437"/>
          </a:xfrm>
          <a:solidFill>
            <a:srgbClr val="FFFFFF">
              <a:alpha val="87057"/>
            </a:srgbClr>
          </a:solidFill>
          <a:ln>
            <a:solidFill>
              <a:schemeClr val="tx1"/>
            </a:solidFill>
          </a:ln>
        </p:spPr>
        <p:txBody>
          <a:bodyPr/>
          <a:lstStyle/>
          <a:p>
            <a:pPr marL="0" indent="0" algn="ctr" eaLnBrk="1" hangingPunct="1">
              <a:buFontTx/>
              <a:buNone/>
            </a:pPr>
            <a:r>
              <a:rPr lang="en-US" sz="1800" smtClean="0"/>
              <a:t>E-mail: </a:t>
            </a:r>
            <a:r>
              <a:rPr lang="en-US" sz="1800" smtClean="0">
                <a:hlinkClick r:id="rId2"/>
              </a:rPr>
              <a:t>h.machmoudov@mail.ioffe.ru</a:t>
            </a:r>
            <a:endParaRPr lang="ru-RU" sz="1800" smtClean="0"/>
          </a:p>
          <a:p>
            <a:pPr marL="0" indent="0" algn="ctr" eaLnBrk="1" hangingPunct="1">
              <a:buFontTx/>
              <a:buNone/>
            </a:pPr>
            <a:r>
              <a:rPr lang="ru-RU" sz="2000" smtClean="0"/>
              <a:t>           </a:t>
            </a:r>
            <a:endParaRPr lang="ru-RU" smtClean="0"/>
          </a:p>
        </p:txBody>
      </p:sp>
      <p:sp>
        <p:nvSpPr>
          <p:cNvPr id="6" name="Rectangle 2"/>
          <p:cNvSpPr txBox="1">
            <a:spLocks noChangeArrowheads="1"/>
          </p:cNvSpPr>
          <p:nvPr/>
        </p:nvSpPr>
        <p:spPr bwMode="auto">
          <a:xfrm>
            <a:off x="539750" y="3213100"/>
            <a:ext cx="8280400" cy="531813"/>
          </a:xfrm>
          <a:prstGeom prst="rect">
            <a:avLst/>
          </a:prstGeom>
          <a:noFill/>
          <a:ln w="9525">
            <a:noFill/>
            <a:miter lim="800000"/>
            <a:headEnd/>
            <a:tailEnd/>
          </a:ln>
          <a:effectLst/>
        </p:spPr>
        <p:txBody>
          <a:bodyPr anchor="ctr"/>
          <a:lstStyle/>
          <a:p>
            <a:pPr algn="ctr"/>
            <a:endParaRPr lang="ru-RU" sz="4400">
              <a:solidFill>
                <a:schemeClr val="tx2"/>
              </a:solidFill>
              <a:latin typeface="Tahoma" pitchFamily="34" charset="0"/>
            </a:endParaRPr>
          </a:p>
          <a:p>
            <a:pPr algn="ctr"/>
            <a:endParaRPr lang="ru-RU" sz="4400">
              <a:solidFill>
                <a:schemeClr val="tx2"/>
              </a:solidFill>
              <a:latin typeface="Tahoma" pitchFamily="34" charset="0"/>
            </a:endParaRPr>
          </a:p>
          <a:p>
            <a:pPr algn="ctr"/>
            <a:endParaRPr lang="ru-RU" sz="4400">
              <a:solidFill>
                <a:schemeClr val="tx2"/>
              </a:solidFill>
              <a:latin typeface="Tahoma" pitchFamily="34" charset="0"/>
            </a:endParaRPr>
          </a:p>
          <a:p>
            <a:pPr algn="ctr"/>
            <a:endParaRPr lang="ru-RU" sz="3600" b="1">
              <a:solidFill>
                <a:schemeClr val="tx2"/>
              </a:solidFill>
              <a:latin typeface="Tahoma" pitchFamily="34" charset="0"/>
            </a:endParaRPr>
          </a:p>
          <a:p>
            <a:pPr algn="ctr"/>
            <a:endParaRPr lang="ru-RU" sz="3600" b="1">
              <a:solidFill>
                <a:schemeClr val="tx2"/>
              </a:solidFill>
              <a:latin typeface="Tahoma" pitchFamily="34" charset="0"/>
            </a:endParaRPr>
          </a:p>
          <a:p>
            <a:pPr algn="ctr"/>
            <a:endParaRPr lang="ru-RU" sz="3600" b="1">
              <a:solidFill>
                <a:schemeClr val="tx2"/>
              </a:solidFill>
              <a:latin typeface="Tahoma" pitchFamily="34" charset="0"/>
            </a:endParaRPr>
          </a:p>
          <a:p>
            <a:pPr algn="ctr"/>
            <a:endParaRPr lang="ru-RU" sz="3600" b="1">
              <a:solidFill>
                <a:schemeClr val="tx2"/>
              </a:solidFill>
              <a:latin typeface="Tahoma" pitchFamily="34" charset="0"/>
            </a:endParaRPr>
          </a:p>
          <a:p>
            <a:pPr algn="ctr"/>
            <a:endParaRPr lang="ru-RU" sz="3600" b="1">
              <a:solidFill>
                <a:srgbClr val="FF0066"/>
              </a:solidFill>
              <a:latin typeface="Tahoma" pitchFamily="34" charset="0"/>
            </a:endParaRPr>
          </a:p>
          <a:p>
            <a:pPr algn="ctr"/>
            <a:endParaRPr lang="ru-RU" sz="3600" b="1">
              <a:solidFill>
                <a:srgbClr val="FF0066"/>
              </a:solidFill>
              <a:latin typeface="Tahoma" pitchFamily="34" charset="0"/>
            </a:endParaRPr>
          </a:p>
          <a:p>
            <a:pPr algn="ctr"/>
            <a:endParaRPr lang="ru-RU" sz="3600" b="1">
              <a:solidFill>
                <a:srgbClr val="FF0066"/>
              </a:solidFill>
              <a:latin typeface="Tahoma" pitchFamily="34" charset="0"/>
            </a:endParaRPr>
          </a:p>
          <a:p>
            <a:pPr algn="ctr"/>
            <a:endParaRPr lang="ru-RU" sz="3600" b="1">
              <a:solidFill>
                <a:srgbClr val="FF0066"/>
              </a:solidFill>
              <a:latin typeface="Tahoma" pitchFamily="34" charset="0"/>
            </a:endParaRPr>
          </a:p>
          <a:p>
            <a:pPr algn="ctr"/>
            <a:endParaRPr lang="ru-RU" sz="3600" b="1">
              <a:solidFill>
                <a:srgbClr val="FF0066"/>
              </a:solidFill>
              <a:latin typeface="Tahoma" pitchFamily="34" charset="0"/>
            </a:endParaRPr>
          </a:p>
          <a:p>
            <a:pPr algn="ctr"/>
            <a:endParaRPr lang="ru-RU" sz="3600" b="1">
              <a:solidFill>
                <a:srgbClr val="FF0066"/>
              </a:solidFill>
              <a:latin typeface="Tahoma" pitchFamily="34" charset="0"/>
            </a:endParaRPr>
          </a:p>
          <a:p>
            <a:pPr algn="ctr"/>
            <a:endParaRPr lang="en-US" sz="4400">
              <a:solidFill>
                <a:schemeClr val="tx2"/>
              </a:solidFill>
              <a:latin typeface="Tahoma" pitchFamily="34" charset="0"/>
            </a:endParaRPr>
          </a:p>
        </p:txBody>
      </p:sp>
      <p:sp>
        <p:nvSpPr>
          <p:cNvPr id="43012" name="Номер слайда 6"/>
          <p:cNvSpPr txBox="1">
            <a:spLocks noGrp="1"/>
          </p:cNvSpPr>
          <p:nvPr/>
        </p:nvSpPr>
        <p:spPr bwMode="auto">
          <a:xfrm>
            <a:off x="6553200" y="6245225"/>
            <a:ext cx="2133600" cy="476250"/>
          </a:xfrm>
          <a:prstGeom prst="rect">
            <a:avLst/>
          </a:prstGeom>
          <a:noFill/>
          <a:ln w="9525">
            <a:noFill/>
            <a:miter lim="800000"/>
            <a:headEnd/>
            <a:tailEnd/>
          </a:ln>
        </p:spPr>
        <p:txBody>
          <a:bodyPr/>
          <a:lstStyle/>
          <a:p>
            <a:pPr algn="r"/>
            <a:fld id="{BDEA417A-C9F2-4DA4-8992-D2C1D4C2E091}" type="slidenum">
              <a:rPr lang="ru-RU" sz="1400"/>
              <a:pPr algn="r"/>
              <a:t>69</a:t>
            </a:fld>
            <a:endParaRPr lang="ru-RU" sz="1400"/>
          </a:p>
        </p:txBody>
      </p:sp>
      <p:pic>
        <p:nvPicPr>
          <p:cNvPr id="43013" name="Picture 8"/>
          <p:cNvPicPr>
            <a:picLocks noChangeAspect="1" noChangeArrowheads="1"/>
          </p:cNvPicPr>
          <p:nvPr/>
        </p:nvPicPr>
        <p:blipFill>
          <a:blip r:embed="rId3" cstate="print"/>
          <a:srcRect/>
          <a:stretch>
            <a:fillRect/>
          </a:stretch>
        </p:blipFill>
        <p:spPr bwMode="auto">
          <a:xfrm>
            <a:off x="3924300" y="4929198"/>
            <a:ext cx="1081088" cy="1236652"/>
          </a:xfrm>
          <a:prstGeom prst="rect">
            <a:avLst/>
          </a:prstGeom>
          <a:noFill/>
          <a:ln w="9525">
            <a:noFill/>
            <a:miter lim="800000"/>
            <a:headEnd/>
            <a:tailEnd/>
          </a:ln>
        </p:spPr>
      </p:pic>
      <p:pic>
        <p:nvPicPr>
          <p:cNvPr id="43014" name="Picture 10"/>
          <p:cNvPicPr>
            <a:picLocks noChangeAspect="1" noChangeArrowheads="1"/>
          </p:cNvPicPr>
          <p:nvPr/>
        </p:nvPicPr>
        <p:blipFill>
          <a:blip r:embed="rId4" cstate="print"/>
          <a:srcRect/>
          <a:stretch>
            <a:fillRect/>
          </a:stretch>
        </p:blipFill>
        <p:spPr bwMode="auto">
          <a:xfrm>
            <a:off x="2051050" y="4929198"/>
            <a:ext cx="935038" cy="1236652"/>
          </a:xfrm>
          <a:prstGeom prst="rect">
            <a:avLst/>
          </a:prstGeom>
          <a:noFill/>
          <a:ln w="9525">
            <a:noFill/>
            <a:miter lim="800000"/>
            <a:headEnd/>
            <a:tailEnd/>
          </a:ln>
        </p:spPr>
      </p:pic>
      <p:pic>
        <p:nvPicPr>
          <p:cNvPr id="43015" name="Picture 13"/>
          <p:cNvPicPr>
            <a:picLocks noChangeAspect="1" noChangeArrowheads="1"/>
          </p:cNvPicPr>
          <p:nvPr/>
        </p:nvPicPr>
        <p:blipFill>
          <a:blip r:embed="rId5" cstate="print"/>
          <a:srcRect/>
          <a:stretch>
            <a:fillRect/>
          </a:stretch>
        </p:blipFill>
        <p:spPr bwMode="auto">
          <a:xfrm>
            <a:off x="6084888" y="5000636"/>
            <a:ext cx="1152525" cy="1227127"/>
          </a:xfrm>
          <a:prstGeom prst="rect">
            <a:avLst/>
          </a:prstGeom>
          <a:noFill/>
          <a:ln w="9525">
            <a:noFill/>
            <a:miter lim="800000"/>
            <a:headEnd/>
            <a:tailEnd/>
          </a:ln>
        </p:spPr>
      </p:pic>
      <p:pic>
        <p:nvPicPr>
          <p:cNvPr id="43018" name="Picture 10"/>
          <p:cNvPicPr>
            <a:picLocks noChangeAspect="1" noChangeArrowheads="1"/>
          </p:cNvPicPr>
          <p:nvPr/>
        </p:nvPicPr>
        <p:blipFill>
          <a:blip r:embed="rId6" cstate="print"/>
          <a:srcRect/>
          <a:stretch>
            <a:fillRect/>
          </a:stretch>
        </p:blipFill>
        <p:spPr bwMode="auto">
          <a:xfrm>
            <a:off x="2124075" y="928670"/>
            <a:ext cx="4367825" cy="3287730"/>
          </a:xfrm>
          <a:prstGeom prst="rect">
            <a:avLst/>
          </a:prstGeom>
          <a:noFill/>
        </p:spPr>
      </p:pic>
      <p:sp>
        <p:nvSpPr>
          <p:cNvPr id="43019" name="Rectangle 11"/>
          <p:cNvSpPr>
            <a:spLocks noChangeArrowheads="1"/>
          </p:cNvSpPr>
          <p:nvPr/>
        </p:nvSpPr>
        <p:spPr bwMode="auto">
          <a:xfrm>
            <a:off x="0" y="4149725"/>
            <a:ext cx="8353425" cy="854075"/>
          </a:xfrm>
          <a:prstGeom prst="rect">
            <a:avLst/>
          </a:prstGeom>
          <a:noFill/>
          <a:ln w="9525">
            <a:noFill/>
            <a:miter lim="800000"/>
            <a:headEnd/>
            <a:tailEnd/>
          </a:ln>
          <a:effectLst/>
        </p:spPr>
        <p:txBody>
          <a:bodyPr>
            <a:spAutoFit/>
          </a:bodyPr>
          <a:lstStyle/>
          <a:p>
            <a:r>
              <a:rPr lang="ru-RU" sz="3200" b="1" i="1">
                <a:solidFill>
                  <a:srgbClr val="FF0066"/>
                </a:solidFill>
                <a:latin typeface="Times New Roman" pitchFamily="18" charset="0"/>
              </a:rPr>
              <a:t>              «благо-дарю»</a:t>
            </a:r>
            <a:r>
              <a:rPr lang="ru-RU" sz="3200">
                <a:latin typeface="Times New Roman" pitchFamily="18" charset="0"/>
              </a:rPr>
              <a:t> </a:t>
            </a:r>
            <a:r>
              <a:rPr lang="en-US" sz="3200" b="1">
                <a:solidFill>
                  <a:srgbClr val="FF0066"/>
                </a:solidFill>
                <a:latin typeface="Times New Roman" pitchFamily="18" charset="0"/>
              </a:rPr>
              <a:t> </a:t>
            </a:r>
            <a:r>
              <a:rPr lang="ru-RU" sz="3200" b="1">
                <a:solidFill>
                  <a:srgbClr val="FF0066"/>
                </a:solidFill>
                <a:latin typeface="Times New Roman" pitchFamily="18" charset="0"/>
              </a:rPr>
              <a:t>за </a:t>
            </a:r>
            <a:r>
              <a:rPr lang="en-US" sz="3200" b="1">
                <a:solidFill>
                  <a:srgbClr val="FF0066"/>
                </a:solidFill>
                <a:latin typeface="Times New Roman" pitchFamily="18" charset="0"/>
              </a:rPr>
              <a:t>ВНИМАНИЕ!</a:t>
            </a:r>
            <a:r>
              <a:rPr lang="en-US">
                <a:solidFill>
                  <a:schemeClr val="tx2"/>
                </a:solidFill>
              </a:rPr>
              <a:t/>
            </a:r>
            <a:br>
              <a:rPr lang="en-US">
                <a:solidFill>
                  <a:schemeClr val="tx2"/>
                </a:solidFill>
              </a:rPr>
            </a:br>
            <a:endParaRPr lang="ru-RU">
              <a:solidFill>
                <a:schemeClr val="tx2"/>
              </a:solidFill>
            </a:endParaRPr>
          </a:p>
        </p:txBody>
      </p:sp>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Заголовок 1"/>
          <p:cNvSpPr>
            <a:spLocks noGrp="1"/>
          </p:cNvSpPr>
          <p:nvPr>
            <p:ph type="title"/>
          </p:nvPr>
        </p:nvSpPr>
        <p:spPr>
          <a:xfrm>
            <a:off x="457200" y="0"/>
            <a:ext cx="8229600" cy="642938"/>
          </a:xfrm>
        </p:spPr>
        <p:txBody>
          <a:bodyPr/>
          <a:lstStyle/>
          <a:p>
            <a:r>
              <a:rPr lang="ru-RU" altLang="ru-RU" sz="2000" b="1" smtClean="0">
                <a:latin typeface="Times New Roman" pitchFamily="18" charset="0"/>
                <a:cs typeface="Times New Roman" pitchFamily="18" charset="0"/>
              </a:rPr>
              <a:t>Объекты АЭ мониторинга </a:t>
            </a:r>
          </a:p>
        </p:txBody>
      </p:sp>
      <p:sp>
        <p:nvSpPr>
          <p:cNvPr id="11267" name="Текст 2"/>
          <p:cNvSpPr>
            <a:spLocks noGrp="1"/>
          </p:cNvSpPr>
          <p:nvPr>
            <p:ph type="body" sz="half" idx="1"/>
          </p:nvPr>
        </p:nvSpPr>
        <p:spPr>
          <a:xfrm>
            <a:off x="0" y="642938"/>
            <a:ext cx="9144000" cy="5483225"/>
          </a:xfrm>
        </p:spPr>
        <p:txBody>
          <a:bodyPr/>
          <a:lstStyle/>
          <a:p>
            <a:r>
              <a:rPr lang="ru-RU" altLang="ru-RU" sz="1800" dirty="0" smtClean="0">
                <a:latin typeface="Times New Roman" pitchFamily="18" charset="0"/>
                <a:cs typeface="Times New Roman" pitchFamily="18" charset="0"/>
              </a:rPr>
              <a:t>Линейная последовательность целиков с характерным размером первых десятков метров со сплошной бетонной обделкой толщиной  </a:t>
            </a:r>
            <a:r>
              <a:rPr lang="en-US" altLang="ru-RU" sz="1800" dirty="0" smtClean="0">
                <a:latin typeface="Times New Roman" pitchFamily="18" charset="0"/>
                <a:cs typeface="Times New Roman" pitchFamily="18" charset="0"/>
              </a:rPr>
              <a:t>~</a:t>
            </a:r>
            <a:r>
              <a:rPr lang="ru-RU" altLang="ru-RU" sz="1800" dirty="0" smtClean="0">
                <a:latin typeface="Times New Roman" pitchFamily="18" charset="0"/>
                <a:cs typeface="Times New Roman" pitchFamily="18" charset="0"/>
              </a:rPr>
              <a:t> 1.5 метра.</a:t>
            </a:r>
          </a:p>
          <a:p>
            <a:r>
              <a:rPr lang="ru-RU" altLang="ru-RU" sz="1800" dirty="0" smtClean="0">
                <a:latin typeface="Times New Roman" pitchFamily="18" charset="0"/>
                <a:cs typeface="Times New Roman" pitchFamily="18" charset="0"/>
              </a:rPr>
              <a:t>Массив горных пород, сложен биотитовыми гнейсами.</a:t>
            </a:r>
          </a:p>
          <a:p>
            <a:endParaRPr lang="ru-RU" altLang="ru-RU" sz="1800" dirty="0" smtClean="0">
              <a:latin typeface="Times New Roman" pitchFamily="18" charset="0"/>
              <a:cs typeface="Times New Roman" pitchFamily="18" charset="0"/>
            </a:endParaRPr>
          </a:p>
          <a:p>
            <a:endParaRPr lang="ru-RU" altLang="ru-RU" sz="1800" dirty="0" smtClean="0">
              <a:latin typeface="Times New Roman" pitchFamily="18" charset="0"/>
              <a:cs typeface="Times New Roman" pitchFamily="18" charset="0"/>
            </a:endParaRPr>
          </a:p>
          <a:p>
            <a:endParaRPr lang="ru-RU" altLang="ru-RU" sz="1800" dirty="0" smtClean="0">
              <a:latin typeface="Times New Roman" pitchFamily="18" charset="0"/>
              <a:cs typeface="Times New Roman" pitchFamily="18" charset="0"/>
            </a:endParaRPr>
          </a:p>
          <a:p>
            <a:endParaRPr lang="ru-RU" altLang="ru-RU" sz="1800" dirty="0" smtClean="0">
              <a:latin typeface="Times New Roman" pitchFamily="18" charset="0"/>
              <a:cs typeface="Times New Roman" pitchFamily="18" charset="0"/>
            </a:endParaRPr>
          </a:p>
          <a:p>
            <a:endParaRPr lang="ru-RU" altLang="ru-RU" sz="1800" dirty="0" smtClean="0">
              <a:latin typeface="Times New Roman" pitchFamily="18" charset="0"/>
              <a:cs typeface="Times New Roman" pitchFamily="18" charset="0"/>
            </a:endParaRPr>
          </a:p>
          <a:p>
            <a:endParaRPr lang="ru-RU" altLang="ru-RU" sz="1800" dirty="0" smtClean="0">
              <a:latin typeface="Times New Roman" pitchFamily="18" charset="0"/>
              <a:cs typeface="Times New Roman" pitchFamily="18" charset="0"/>
            </a:endParaRPr>
          </a:p>
          <a:p>
            <a:endParaRPr lang="ru-RU" altLang="ru-RU" sz="1800" dirty="0" smtClean="0">
              <a:latin typeface="Times New Roman" pitchFamily="18" charset="0"/>
              <a:cs typeface="Times New Roman" pitchFamily="18" charset="0"/>
            </a:endParaRPr>
          </a:p>
          <a:p>
            <a:r>
              <a:rPr lang="ru-RU" altLang="ru-RU" sz="1800" dirty="0" smtClean="0">
                <a:latin typeface="Times New Roman" pitchFamily="18" charset="0"/>
                <a:cs typeface="Times New Roman" pitchFamily="18" charset="0"/>
              </a:rPr>
              <a:t>Исходных данных о структурных особенностях породного массива нет.</a:t>
            </a:r>
          </a:p>
          <a:p>
            <a:pPr>
              <a:buFontTx/>
              <a:buNone/>
            </a:pPr>
            <a:r>
              <a:rPr lang="ru-RU" altLang="ru-RU" sz="1800" i="1" dirty="0" smtClean="0">
                <a:latin typeface="Times New Roman" pitchFamily="18" charset="0"/>
                <a:cs typeface="Times New Roman" pitchFamily="18" charset="0"/>
              </a:rPr>
              <a:t>       Измеренные скорости (</a:t>
            </a:r>
            <a:r>
              <a:rPr lang="en-US" altLang="ru-RU" sz="1800" i="1" dirty="0" err="1" smtClean="0">
                <a:latin typeface="Times New Roman" pitchFamily="18" charset="0"/>
                <a:cs typeface="Times New Roman" pitchFamily="18" charset="0"/>
              </a:rPr>
              <a:t>Vp</a:t>
            </a:r>
            <a:r>
              <a:rPr lang="en-US" altLang="ru-RU" sz="1800" i="1" dirty="0" smtClean="0">
                <a:latin typeface="Times New Roman" pitchFamily="18" charset="0"/>
                <a:cs typeface="Times New Roman" pitchFamily="18" charset="0"/>
              </a:rPr>
              <a:t>) </a:t>
            </a:r>
            <a:r>
              <a:rPr lang="ru-RU" altLang="ru-RU" sz="1800" i="1" dirty="0" smtClean="0">
                <a:latin typeface="Times New Roman" pitchFamily="18" charset="0"/>
                <a:cs typeface="Times New Roman" pitchFamily="18" charset="0"/>
              </a:rPr>
              <a:t>распространения упругих волн</a:t>
            </a:r>
            <a:r>
              <a:rPr lang="en-US" altLang="ru-RU" sz="1800" i="1" dirty="0" smtClean="0">
                <a:latin typeface="Times New Roman" pitchFamily="18" charset="0"/>
                <a:cs typeface="Times New Roman" pitchFamily="18" charset="0"/>
              </a:rPr>
              <a:t> </a:t>
            </a:r>
            <a:r>
              <a:rPr lang="ru-RU" altLang="ru-RU" sz="1800" i="1" dirty="0" smtClean="0">
                <a:latin typeface="Times New Roman" pitchFamily="18" charset="0"/>
                <a:cs typeface="Times New Roman" pitchFamily="18" charset="0"/>
              </a:rPr>
              <a:t>- в диапазоне 5500 – 6500 м</a:t>
            </a:r>
            <a:r>
              <a:rPr lang="en-US" altLang="ru-RU" sz="1800" i="1" dirty="0" smtClean="0">
                <a:latin typeface="Times New Roman" pitchFamily="18" charset="0"/>
                <a:cs typeface="Times New Roman" pitchFamily="18" charset="0"/>
              </a:rPr>
              <a:t>/</a:t>
            </a:r>
            <a:r>
              <a:rPr lang="ru-RU" altLang="ru-RU" sz="1800" i="1" dirty="0" smtClean="0">
                <a:latin typeface="Times New Roman" pitchFamily="18" charset="0"/>
                <a:cs typeface="Times New Roman" pitchFamily="18" charset="0"/>
              </a:rPr>
              <a:t>с.</a:t>
            </a:r>
          </a:p>
          <a:p>
            <a:r>
              <a:rPr lang="ru-RU" altLang="ru-RU" sz="1800" dirty="0" smtClean="0">
                <a:latin typeface="Times New Roman" pitchFamily="18" charset="0"/>
                <a:cs typeface="Times New Roman" pitchFamily="18" charset="0"/>
              </a:rPr>
              <a:t>Исходных данных о свойствах бетонной обделки нет.</a:t>
            </a:r>
          </a:p>
          <a:p>
            <a:pPr>
              <a:buFontTx/>
              <a:buNone/>
            </a:pPr>
            <a:r>
              <a:rPr lang="ru-RU" altLang="ru-RU" sz="1800" dirty="0" smtClean="0">
                <a:latin typeface="Times New Roman" pitchFamily="18" charset="0"/>
                <a:cs typeface="Times New Roman" pitchFamily="18" charset="0"/>
              </a:rPr>
              <a:t>	</a:t>
            </a:r>
            <a:r>
              <a:rPr lang="ru-RU" altLang="ru-RU" sz="1800" i="1" dirty="0" smtClean="0">
                <a:latin typeface="Times New Roman" pitchFamily="18" charset="0"/>
                <a:cs typeface="Times New Roman" pitchFamily="18" charset="0"/>
              </a:rPr>
              <a:t>При проведении натурных исследований акустических свойств бетонной обделки  установлено, что распространение сигнала вдоль слоя бетона происходит на частоте 1,5 кГц, формируемой  слоем бетона толщиной в </a:t>
            </a:r>
            <a:r>
              <a:rPr lang="ru-RU" altLang="ru-RU" sz="1800" i="1" dirty="0" err="1" smtClean="0">
                <a:latin typeface="Times New Roman" pitchFamily="18" charset="0"/>
                <a:cs typeface="Times New Roman" pitchFamily="18" charset="0"/>
              </a:rPr>
              <a:t>1,5м</a:t>
            </a:r>
            <a:r>
              <a:rPr lang="ru-RU" altLang="ru-RU" sz="1800" i="1" dirty="0" smtClean="0">
                <a:latin typeface="Times New Roman" pitchFamily="18" charset="0"/>
                <a:cs typeface="Times New Roman" pitchFamily="18" charset="0"/>
              </a:rPr>
              <a:t>. Затухание сигнала при распространении в бетонном слое имеет незначительную величину (на расстоянии 20 м декремент затухания равен 6 дБ).</a:t>
            </a:r>
          </a:p>
          <a:p>
            <a:endParaRPr lang="ru-RU" altLang="ru-RU" sz="1800" dirty="0" smtClean="0">
              <a:latin typeface="Times New Roman" pitchFamily="18" charset="0"/>
              <a:cs typeface="Times New Roman" pitchFamily="18" charset="0"/>
            </a:endParaRPr>
          </a:p>
          <a:p>
            <a:endParaRPr lang="ru-RU" altLang="ru-RU" sz="1800" dirty="0" smtClean="0">
              <a:latin typeface="Times New Roman" pitchFamily="18" charset="0"/>
              <a:cs typeface="Times New Roman" pitchFamily="18" charset="0"/>
            </a:endParaRPr>
          </a:p>
        </p:txBody>
      </p:sp>
      <p:pic>
        <p:nvPicPr>
          <p:cNvPr id="11268" name="Picture 2" descr="CIMG6507"/>
          <p:cNvPicPr>
            <a:picLocks noChangeAspect="1" noChangeArrowheads="1"/>
          </p:cNvPicPr>
          <p:nvPr/>
        </p:nvPicPr>
        <p:blipFill>
          <a:blip r:embed="rId2" cstate="print"/>
          <a:srcRect l="3912" t="7402" r="3627" b="12933"/>
          <a:stretch>
            <a:fillRect/>
          </a:stretch>
        </p:blipFill>
        <p:spPr bwMode="auto">
          <a:xfrm>
            <a:off x="1357313" y="1643063"/>
            <a:ext cx="2979737" cy="1928812"/>
          </a:xfrm>
          <a:prstGeom prst="rect">
            <a:avLst/>
          </a:prstGeom>
          <a:noFill/>
          <a:ln w="9525">
            <a:noFill/>
            <a:miter lim="800000"/>
            <a:headEnd/>
            <a:tailEnd/>
          </a:ln>
        </p:spPr>
      </p:pic>
      <p:pic>
        <p:nvPicPr>
          <p:cNvPr id="11269" name="Picture 3" descr="DSC03445"/>
          <p:cNvPicPr>
            <a:picLocks noChangeAspect="1" noChangeArrowheads="1"/>
          </p:cNvPicPr>
          <p:nvPr/>
        </p:nvPicPr>
        <p:blipFill>
          <a:blip r:embed="rId3" cstate="print"/>
          <a:srcRect/>
          <a:stretch>
            <a:fillRect/>
          </a:stretch>
        </p:blipFill>
        <p:spPr bwMode="auto">
          <a:xfrm>
            <a:off x="4786313" y="1643063"/>
            <a:ext cx="2571750" cy="19319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6"/>
          <p:cNvSpPr>
            <a:spLocks noGrp="1" noChangeArrowheads="1"/>
          </p:cNvSpPr>
          <p:nvPr>
            <p:ph type="sldNum" sz="quarter" idx="12"/>
          </p:nvPr>
        </p:nvSpPr>
        <p:spPr>
          <a:ln/>
        </p:spPr>
        <p:txBody>
          <a:bodyPr/>
          <a:lstStyle/>
          <a:p>
            <a:pPr>
              <a:defRPr/>
            </a:pPr>
            <a:fld id="{AE9B41DE-C1AE-4DFC-9063-77F3B3AA36F0}" type="slidenum">
              <a:rPr lang="ru-RU"/>
              <a:pPr>
                <a:defRPr/>
              </a:pPr>
              <a:t>70</a:t>
            </a:fld>
            <a:endParaRPr lang="ru-RU"/>
          </a:p>
        </p:txBody>
      </p:sp>
      <p:sp>
        <p:nvSpPr>
          <p:cNvPr id="41986" name="Rectangle 4"/>
          <p:cNvSpPr>
            <a:spLocks noChangeArrowheads="1"/>
          </p:cNvSpPr>
          <p:nvPr/>
        </p:nvSpPr>
        <p:spPr bwMode="auto">
          <a:xfrm>
            <a:off x="179388" y="117475"/>
            <a:ext cx="8785225" cy="6323013"/>
          </a:xfrm>
          <a:prstGeom prst="rect">
            <a:avLst/>
          </a:prstGeom>
          <a:noFill/>
          <a:ln w="9525">
            <a:noFill/>
            <a:miter lim="800000"/>
            <a:headEnd/>
            <a:tailEnd/>
          </a:ln>
        </p:spPr>
        <p:txBody>
          <a:bodyPr anchor="ctr">
            <a:spAutoFit/>
          </a:bodyPr>
          <a:lstStyle/>
          <a:p>
            <a:pPr marL="342900" indent="-342900" algn="ctr"/>
            <a:r>
              <a:rPr lang="ru-RU" i="1">
                <a:solidFill>
                  <a:srgbClr val="FFCC00"/>
                </a:solidFill>
              </a:rPr>
              <a:t>АКТ</a:t>
            </a:r>
          </a:p>
          <a:p>
            <a:pPr marL="342900" indent="-342900" algn="ctr"/>
            <a:r>
              <a:rPr lang="ru-RU" sz="1400" i="1">
                <a:solidFill>
                  <a:srgbClr val="FFCC00"/>
                </a:solidFill>
              </a:rPr>
              <a:t>о внедрении (использовании) результатов</a:t>
            </a:r>
            <a:endParaRPr lang="en-US" sz="1400" i="1">
              <a:solidFill>
                <a:srgbClr val="FFCC00"/>
              </a:solidFill>
            </a:endParaRPr>
          </a:p>
          <a:p>
            <a:pPr marL="342900" indent="-342900" algn="ctr"/>
            <a:r>
              <a:rPr lang="ru-RU" sz="1400" i="1">
                <a:solidFill>
                  <a:srgbClr val="FFCC00"/>
                </a:solidFill>
              </a:rPr>
              <a:t>докторской диссертационной работы</a:t>
            </a:r>
          </a:p>
          <a:p>
            <a:pPr marL="342900" indent="-342900" algn="ctr"/>
            <a:r>
              <a:rPr lang="ru-RU" sz="1400" i="1">
                <a:solidFill>
                  <a:srgbClr val="FFCC00"/>
                </a:solidFill>
              </a:rPr>
              <a:t>Махмудова Хайрулло Файзуллаевича</a:t>
            </a:r>
          </a:p>
          <a:p>
            <a:pPr marL="342900" indent="-342900" algn="ctr"/>
            <a:endParaRPr lang="ru-RU" sz="1400" i="1">
              <a:solidFill>
                <a:srgbClr val="FFCC00"/>
              </a:solidFill>
            </a:endParaRPr>
          </a:p>
          <a:p>
            <a:pPr marL="342900" indent="-342900">
              <a:buFontTx/>
              <a:buAutoNum type="arabicPeriod"/>
            </a:pPr>
            <a:r>
              <a:rPr lang="ru-RU" sz="1400" i="1">
                <a:solidFill>
                  <a:schemeClr val="accent2"/>
                </a:solidFill>
              </a:rPr>
              <a:t>Технических предложений по выполнению конструктивных схем и для корректной интерпретации результатов регистрации сигналов упругих волн из горного массива в системе A-Line DDM, в частности, с этой целью был разработан, изготовлен и калиброван для измерения напряжений упругой волны пленочный пьезоприемник с линейной амплитудно-частотной характеристикой в диапазоне до 20 кГц.</a:t>
            </a:r>
          </a:p>
          <a:p>
            <a:pPr marL="342900" indent="-342900">
              <a:buFontTx/>
              <a:buAutoNum type="arabicPeriod"/>
            </a:pPr>
            <a:endParaRPr lang="ru-RU" sz="1400" i="1">
              <a:solidFill>
                <a:schemeClr val="accent2"/>
              </a:solidFill>
            </a:endParaRPr>
          </a:p>
          <a:p>
            <a:pPr marL="342900" indent="-342900"/>
            <a:r>
              <a:rPr lang="ru-RU" sz="1400" i="1">
                <a:solidFill>
                  <a:schemeClr val="accent2"/>
                </a:solidFill>
              </a:rPr>
              <a:t>2.    Методики расчета и моделирования поля распространения упругих волн, которые проводились путем регистрации отклика бетонной обделки и горного массива на ударное воздействие. Ударное воздействие производилось стальным шаром массой 4.68 кг непосредственно по бетонной обделке, через стальную плиту, прикрепленную к бетонной обделке, а также по закладной, вделанной в бетонную стену. Шар подвешивался как маятник. Регистрация отклика массива производилась пьезопленочным датчиком и “шахтным” пьезодатчиком. c помощью четырехканального цифрового запоминающего осциллографа типа АКИП, соединенного с ноутбуком. Шахтный датчик устанавливался на глубине 3 м в горизонтальной скважине, пробуренной перпендикулярно плоскости стенки выработки, и находился непосредственно в горном массиве. Пьезопленочный датчик устанавливался на бетонную стенку.</a:t>
            </a:r>
          </a:p>
          <a:p>
            <a:pPr marL="342900" indent="-342900"/>
            <a:endParaRPr lang="ru-RU" sz="1400" i="1">
              <a:solidFill>
                <a:schemeClr val="accent2"/>
              </a:solidFill>
            </a:endParaRPr>
          </a:p>
          <a:p>
            <a:pPr marL="342900" indent="-342900"/>
            <a:r>
              <a:rPr lang="ru-RU" sz="1400" i="1">
                <a:solidFill>
                  <a:schemeClr val="accent2"/>
                </a:solidFill>
              </a:rPr>
              <a:t>3.    Способа измерения скорости распространения упругих волн в массиве горных пород. Скорость упругих волн в массиве составила величину 5318 м/с. Было проведено измерение спектрального состава отклика массива горных пород на его возбуждение ударом шара, а также оценена энергии в упругой волне, формируемой ударом шара (0,3  Дж). Спектральная плотность возбуждения массива от удара шаром концентрируется в диапазоне частот 0,7 - 3,2 кГц.</a:t>
            </a:r>
          </a:p>
          <a:p>
            <a:pPr marL="342900" indent="-342900"/>
            <a:endParaRPr lang="ru-RU" sz="1400" i="1">
              <a:solidFill>
                <a:schemeClr val="accent2"/>
              </a:solidFill>
            </a:endParaRP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6"/>
          <p:cNvSpPr>
            <a:spLocks noGrp="1" noChangeArrowheads="1"/>
          </p:cNvSpPr>
          <p:nvPr>
            <p:ph type="sldNum" sz="quarter" idx="12"/>
          </p:nvPr>
        </p:nvSpPr>
        <p:spPr>
          <a:ln/>
        </p:spPr>
        <p:txBody>
          <a:bodyPr/>
          <a:lstStyle/>
          <a:p>
            <a:pPr>
              <a:defRPr/>
            </a:pPr>
            <a:fld id="{BC3669B5-0A60-4355-B1F9-2A5F2940A0BA}" type="slidenum">
              <a:rPr lang="ru-RU"/>
              <a:pPr>
                <a:defRPr/>
              </a:pPr>
              <a:t>71</a:t>
            </a:fld>
            <a:endParaRPr lang="ru-RU"/>
          </a:p>
        </p:txBody>
      </p:sp>
      <p:graphicFrame>
        <p:nvGraphicFramePr>
          <p:cNvPr id="19458" name="Object 5"/>
          <p:cNvGraphicFramePr>
            <a:graphicFrameLocks noChangeAspect="1"/>
          </p:cNvGraphicFramePr>
          <p:nvPr/>
        </p:nvGraphicFramePr>
        <p:xfrm>
          <a:off x="468313" y="765175"/>
          <a:ext cx="1790700" cy="581025"/>
        </p:xfrm>
        <a:graphic>
          <a:graphicData uri="http://schemas.openxmlformats.org/presentationml/2006/ole">
            <p:oleObj spid="_x0000_s173058" name="Формула" r:id="rId3" imgW="1308100" imgH="419100" progId="">
              <p:embed/>
            </p:oleObj>
          </a:graphicData>
        </a:graphic>
      </p:graphicFrame>
      <p:graphicFrame>
        <p:nvGraphicFramePr>
          <p:cNvPr id="19459" name="Object 4"/>
          <p:cNvGraphicFramePr>
            <a:graphicFrameLocks noChangeAspect="1"/>
          </p:cNvGraphicFramePr>
          <p:nvPr/>
        </p:nvGraphicFramePr>
        <p:xfrm>
          <a:off x="179388" y="1773238"/>
          <a:ext cx="2663825" cy="644525"/>
        </p:xfrm>
        <a:graphic>
          <a:graphicData uri="http://schemas.openxmlformats.org/presentationml/2006/ole">
            <p:oleObj spid="_x0000_s173059" name="Формула" r:id="rId4" imgW="1727200" imgH="419100" progId="">
              <p:embed/>
            </p:oleObj>
          </a:graphicData>
        </a:graphic>
      </p:graphicFrame>
      <p:sp>
        <p:nvSpPr>
          <p:cNvPr id="19462" name="Rectangle 6"/>
          <p:cNvSpPr>
            <a:spLocks noChangeArrowheads="1"/>
          </p:cNvSpPr>
          <p:nvPr/>
        </p:nvSpPr>
        <p:spPr bwMode="auto">
          <a:xfrm>
            <a:off x="900113" y="0"/>
            <a:ext cx="7535862" cy="792163"/>
          </a:xfrm>
          <a:prstGeom prst="rect">
            <a:avLst/>
          </a:prstGeom>
          <a:noFill/>
          <a:ln w="9525">
            <a:noFill/>
            <a:miter lim="800000"/>
            <a:headEnd/>
            <a:tailEnd/>
          </a:ln>
        </p:spPr>
        <p:txBody>
          <a:bodyPr wrap="none" anchor="ctr">
            <a:spAutoFit/>
          </a:bodyPr>
          <a:lstStyle/>
          <a:p>
            <a:pPr indent="228600"/>
            <a:r>
              <a:rPr lang="ru-RU" sz="1200">
                <a:cs typeface="Times New Roman" pitchFamily="18" charset="0"/>
              </a:rPr>
              <a:t>Измерения скоростей упругих волн в бетонном слое.</a:t>
            </a:r>
            <a:endParaRPr lang="ru-RU" sz="800"/>
          </a:p>
          <a:p>
            <a:pPr indent="228600" eaLnBrk="0" hangingPunct="0"/>
            <a:r>
              <a:rPr lang="ru-RU" sz="1200">
                <a:cs typeface="Times New Roman" pitchFamily="18" charset="0"/>
              </a:rPr>
              <a:t>Согласно данным измерениям скорость в слое бетона равна 3920 м/с.</a:t>
            </a:r>
            <a:endParaRPr lang="ru-RU" sz="800"/>
          </a:p>
          <a:p>
            <a:pPr indent="228600" eaLnBrk="0" hangingPunct="0"/>
            <a:r>
              <a:rPr lang="ru-RU" sz="1200">
                <a:cs typeface="Times New Roman" pitchFamily="18" charset="0"/>
              </a:rPr>
              <a:t>Оценка скорости волн в бетоне производится с помощью расчета модуля упругости </a:t>
            </a:r>
            <a:r>
              <a:rPr lang="en-US" sz="1200" i="1">
                <a:cs typeface="Times New Roman" pitchFamily="18" charset="0"/>
              </a:rPr>
              <a:t>E</a:t>
            </a:r>
            <a:r>
              <a:rPr lang="en-US" sz="1200" i="1" baseline="-30000">
                <a:cs typeface="Times New Roman" pitchFamily="18" charset="0"/>
              </a:rPr>
              <a:t>eff</a:t>
            </a:r>
            <a:r>
              <a:rPr lang="ru-RU" sz="1200">
                <a:cs typeface="Times New Roman" pitchFamily="18" charset="0"/>
              </a:rPr>
              <a:t> для плоской волны:</a:t>
            </a:r>
            <a:endParaRPr lang="ru-RU" sz="800"/>
          </a:p>
          <a:p>
            <a:pPr indent="228600" eaLnBrk="0" hangingPunct="0"/>
            <a:r>
              <a:rPr lang="ru-RU" sz="1000">
                <a:cs typeface="Times New Roman" pitchFamily="18" charset="0"/>
              </a:rPr>
              <a:t>  </a:t>
            </a:r>
            <a:endParaRPr lang="ru-RU"/>
          </a:p>
        </p:txBody>
      </p:sp>
      <p:sp>
        <p:nvSpPr>
          <p:cNvPr id="19463" name="Rectangle 7"/>
          <p:cNvSpPr>
            <a:spLocks noChangeArrowheads="1"/>
          </p:cNvSpPr>
          <p:nvPr/>
        </p:nvSpPr>
        <p:spPr bwMode="auto">
          <a:xfrm>
            <a:off x="2339975" y="836613"/>
            <a:ext cx="6261100" cy="914400"/>
          </a:xfrm>
          <a:prstGeom prst="rect">
            <a:avLst/>
          </a:prstGeom>
          <a:noFill/>
          <a:ln w="9525">
            <a:noFill/>
            <a:miter lim="800000"/>
            <a:headEnd/>
            <a:tailEnd/>
          </a:ln>
        </p:spPr>
        <p:txBody>
          <a:bodyPr wrap="none" anchor="ctr">
            <a:spAutoFit/>
          </a:bodyPr>
          <a:lstStyle/>
          <a:p>
            <a:pPr indent="342900"/>
            <a:r>
              <a:rPr lang="ru-RU" sz="1000">
                <a:cs typeface="Times New Roman" pitchFamily="18" charset="0"/>
              </a:rPr>
              <a:t>             </a:t>
            </a:r>
            <a:r>
              <a:rPr lang="ru-RU" sz="1200">
                <a:cs typeface="Times New Roman" pitchFamily="18" charset="0"/>
              </a:rPr>
              <a:t>(1)</a:t>
            </a:r>
            <a:endParaRPr lang="ru-RU" sz="800"/>
          </a:p>
          <a:p>
            <a:pPr indent="342900" eaLnBrk="0" hangingPunct="0"/>
            <a:r>
              <a:rPr lang="ru-RU" sz="1200">
                <a:cs typeface="Times New Roman" pitchFamily="18" charset="0"/>
              </a:rPr>
              <a:t>где </a:t>
            </a:r>
            <a:r>
              <a:rPr lang="en-US" sz="1200" i="1">
                <a:cs typeface="Times New Roman" pitchFamily="18" charset="0"/>
              </a:rPr>
              <a:t>E</a:t>
            </a:r>
            <a:r>
              <a:rPr lang="ru-RU" sz="1200">
                <a:cs typeface="Times New Roman" pitchFamily="18" charset="0"/>
              </a:rPr>
              <a:t> – модуль Юнга (для бетона он равен 36.1 ГПа), </a:t>
            </a:r>
            <a:r>
              <a:rPr lang="ru-RU" sz="1200" i="1">
                <a:cs typeface="Times New Roman" pitchFamily="18" charset="0"/>
              </a:rPr>
              <a:t>ν</a:t>
            </a:r>
            <a:r>
              <a:rPr lang="ru-RU" sz="1200">
                <a:cs typeface="Times New Roman" pitchFamily="18" charset="0"/>
              </a:rPr>
              <a:t> – коэффициент Пуассона (0.22).</a:t>
            </a:r>
            <a:endParaRPr lang="ru-RU" sz="800"/>
          </a:p>
          <a:p>
            <a:pPr indent="342900" eaLnBrk="0" hangingPunct="0"/>
            <a:r>
              <a:rPr lang="ru-RU" sz="1200">
                <a:cs typeface="Times New Roman" pitchFamily="18" charset="0"/>
              </a:rPr>
              <a:t>Тогда получаем</a:t>
            </a:r>
            <a:r>
              <a:rPr lang="en-US" sz="1200">
                <a:cs typeface="Times New Roman" pitchFamily="18" charset="0"/>
              </a:rPr>
              <a:t>:</a:t>
            </a:r>
            <a:endParaRPr lang="ru-RU" sz="800"/>
          </a:p>
          <a:p>
            <a:pPr indent="342900" eaLnBrk="0" hangingPunct="0"/>
            <a:endParaRPr lang="ru-RU"/>
          </a:p>
        </p:txBody>
      </p:sp>
      <p:sp>
        <p:nvSpPr>
          <p:cNvPr id="19464" name="Rectangle 8"/>
          <p:cNvSpPr>
            <a:spLocks noChangeArrowheads="1"/>
          </p:cNvSpPr>
          <p:nvPr/>
        </p:nvSpPr>
        <p:spPr bwMode="auto">
          <a:xfrm>
            <a:off x="804863" y="4732338"/>
            <a:ext cx="561975" cy="244475"/>
          </a:xfrm>
          <a:prstGeom prst="rect">
            <a:avLst/>
          </a:prstGeom>
          <a:noFill/>
          <a:ln w="9525">
            <a:noFill/>
            <a:miter lim="800000"/>
            <a:headEnd/>
            <a:tailEnd/>
          </a:ln>
        </p:spPr>
        <p:txBody>
          <a:bodyPr wrap="none" anchor="ctr">
            <a:spAutoFit/>
          </a:bodyPr>
          <a:lstStyle/>
          <a:p>
            <a:r>
              <a:rPr lang="ru-RU" sz="1000" i="1">
                <a:cs typeface="Times New Roman" pitchFamily="18" charset="0"/>
              </a:rPr>
              <a:t> </a:t>
            </a:r>
            <a:endParaRPr lang="ru-RU"/>
          </a:p>
        </p:txBody>
      </p:sp>
      <p:sp>
        <p:nvSpPr>
          <p:cNvPr id="19465" name="Rectangle 10"/>
          <p:cNvSpPr>
            <a:spLocks noChangeArrowheads="1"/>
          </p:cNvSpPr>
          <p:nvPr/>
        </p:nvSpPr>
        <p:spPr bwMode="auto">
          <a:xfrm>
            <a:off x="2987675" y="1700213"/>
            <a:ext cx="3490913" cy="549275"/>
          </a:xfrm>
          <a:prstGeom prst="rect">
            <a:avLst/>
          </a:prstGeom>
          <a:noFill/>
          <a:ln w="9525">
            <a:noFill/>
            <a:miter lim="800000"/>
            <a:headEnd/>
            <a:tailEnd/>
          </a:ln>
        </p:spPr>
        <p:txBody>
          <a:bodyPr wrap="none" anchor="ctr">
            <a:spAutoFit/>
          </a:bodyPr>
          <a:lstStyle/>
          <a:p>
            <a:pPr indent="228600"/>
            <a:r>
              <a:rPr lang="ru-RU" sz="1200">
                <a:cs typeface="Times New Roman" pitchFamily="18" charset="0"/>
              </a:rPr>
              <a:t>Скорость плоской продольной </a:t>
            </a:r>
            <a:r>
              <a:rPr lang="en-US" sz="1200" i="1">
                <a:cs typeface="Times New Roman" pitchFamily="18" charset="0"/>
              </a:rPr>
              <a:t>c</a:t>
            </a:r>
            <a:r>
              <a:rPr lang="en-US" sz="1200" i="1" baseline="-30000">
                <a:cs typeface="Times New Roman" pitchFamily="18" charset="0"/>
              </a:rPr>
              <a:t>L</a:t>
            </a:r>
            <a:r>
              <a:rPr lang="en-US" sz="1200" i="1">
                <a:cs typeface="Times New Roman" pitchFamily="18" charset="0"/>
              </a:rPr>
              <a:t> </a:t>
            </a:r>
            <a:r>
              <a:rPr lang="ru-RU" sz="1200">
                <a:cs typeface="Times New Roman" pitchFamily="18" charset="0"/>
              </a:rPr>
              <a:t>волны равна:</a:t>
            </a:r>
            <a:endParaRPr lang="ru-RU" sz="800"/>
          </a:p>
          <a:p>
            <a:pPr indent="228600" eaLnBrk="0" hangingPunct="0"/>
            <a:endParaRPr lang="ru-RU"/>
          </a:p>
        </p:txBody>
      </p:sp>
      <p:graphicFrame>
        <p:nvGraphicFramePr>
          <p:cNvPr id="19460" name="Object 9"/>
          <p:cNvGraphicFramePr>
            <a:graphicFrameLocks noChangeAspect="1"/>
          </p:cNvGraphicFramePr>
          <p:nvPr/>
        </p:nvGraphicFramePr>
        <p:xfrm>
          <a:off x="684213" y="2636838"/>
          <a:ext cx="1295400" cy="390525"/>
        </p:xfrm>
        <a:graphic>
          <a:graphicData uri="http://schemas.openxmlformats.org/presentationml/2006/ole">
            <p:oleObj spid="_x0000_s173060" name="Формула" r:id="rId5" imgW="901309" imgH="279279" progId="">
              <p:embed/>
            </p:oleObj>
          </a:graphicData>
        </a:graphic>
      </p:graphicFrame>
      <p:sp>
        <p:nvSpPr>
          <p:cNvPr id="19466" name="Rectangle 11"/>
          <p:cNvSpPr>
            <a:spLocks noChangeArrowheads="1"/>
          </p:cNvSpPr>
          <p:nvPr/>
        </p:nvSpPr>
        <p:spPr bwMode="auto">
          <a:xfrm>
            <a:off x="2124075" y="2730500"/>
            <a:ext cx="6194425" cy="2100263"/>
          </a:xfrm>
          <a:prstGeom prst="rect">
            <a:avLst/>
          </a:prstGeom>
          <a:noFill/>
          <a:ln w="9525">
            <a:noFill/>
            <a:miter lim="800000"/>
            <a:headEnd/>
            <a:tailEnd/>
          </a:ln>
        </p:spPr>
        <p:txBody>
          <a:bodyPr anchor="ctr">
            <a:spAutoFit/>
          </a:bodyPr>
          <a:lstStyle/>
          <a:p>
            <a:pPr indent="228600" algn="just"/>
            <a:r>
              <a:rPr lang="ru-RU" sz="1200">
                <a:cs typeface="Times New Roman" pitchFamily="18" charset="0"/>
              </a:rPr>
              <a:t>                          (2)</a:t>
            </a:r>
            <a:endParaRPr lang="ru-RU" sz="800"/>
          </a:p>
          <a:p>
            <a:pPr indent="228600" algn="just" eaLnBrk="0" hangingPunct="0"/>
            <a:r>
              <a:rPr lang="ru-RU" sz="1200">
                <a:cs typeface="Times New Roman" pitchFamily="18" charset="0"/>
              </a:rPr>
              <a:t>где </a:t>
            </a:r>
            <a:r>
              <a:rPr lang="ru-RU" sz="1200" i="1">
                <a:cs typeface="Times New Roman" pitchFamily="18" charset="0"/>
              </a:rPr>
              <a:t>ρ</a:t>
            </a:r>
            <a:r>
              <a:rPr lang="ru-RU" sz="1200">
                <a:cs typeface="Times New Roman" pitchFamily="18" charset="0"/>
              </a:rPr>
              <a:t> – плотность бетона (2200 кг/м</a:t>
            </a:r>
            <a:r>
              <a:rPr lang="ru-RU" sz="1200" baseline="30000">
                <a:cs typeface="Times New Roman" pitchFamily="18" charset="0"/>
              </a:rPr>
              <a:t>3</a:t>
            </a:r>
            <a:r>
              <a:rPr lang="ru-RU" sz="1200">
                <a:cs typeface="Times New Roman" pitchFamily="18" charset="0"/>
              </a:rPr>
              <a:t>).</a:t>
            </a:r>
            <a:endParaRPr lang="ru-RU" sz="800"/>
          </a:p>
          <a:p>
            <a:pPr indent="228600" algn="just" eaLnBrk="0" hangingPunct="0"/>
            <a:r>
              <a:rPr lang="ru-RU" sz="1200">
                <a:cs typeface="Times New Roman" pitchFamily="18" charset="0"/>
              </a:rPr>
              <a:t>Тогда получаем скорость плоской продольной волны в бетоне </a:t>
            </a:r>
            <a:r>
              <a:rPr lang="ru-RU" sz="1200" i="1">
                <a:cs typeface="Times New Roman" pitchFamily="18" charset="0"/>
              </a:rPr>
              <a:t>с</a:t>
            </a:r>
            <a:r>
              <a:rPr lang="en-US" sz="1200" i="1" baseline="-30000">
                <a:cs typeface="Times New Roman" pitchFamily="18" charset="0"/>
              </a:rPr>
              <a:t>L</a:t>
            </a:r>
            <a:r>
              <a:rPr lang="en-US" sz="1200" baseline="-30000">
                <a:cs typeface="Times New Roman" pitchFamily="18" charset="0"/>
              </a:rPr>
              <a:t> </a:t>
            </a:r>
            <a:r>
              <a:rPr lang="ru-RU" sz="1200">
                <a:cs typeface="Times New Roman" pitchFamily="18" charset="0"/>
              </a:rPr>
              <a:t>= 4343 м/с.</a:t>
            </a:r>
            <a:endParaRPr lang="ru-RU" sz="800"/>
          </a:p>
          <a:p>
            <a:pPr indent="228600" algn="just" eaLnBrk="0" hangingPunct="0"/>
            <a:r>
              <a:rPr lang="ru-RU" sz="1200">
                <a:cs typeface="Times New Roman" pitchFamily="18" charset="0"/>
              </a:rPr>
              <a:t>Измеренная скорость вдоль слоя оказывается меньше скорости плоских волн </a:t>
            </a:r>
            <a:r>
              <a:rPr lang="en-US" sz="1200" i="1">
                <a:cs typeface="Times New Roman" pitchFamily="18" charset="0"/>
              </a:rPr>
              <a:t>c</a:t>
            </a:r>
            <a:r>
              <a:rPr lang="en-US" sz="1200" i="1" baseline="-30000">
                <a:cs typeface="Times New Roman" pitchFamily="18" charset="0"/>
              </a:rPr>
              <a:t>L</a:t>
            </a:r>
            <a:r>
              <a:rPr lang="ru-RU" sz="1200">
                <a:cs typeface="Times New Roman" pitchFamily="18" charset="0"/>
              </a:rPr>
              <a:t>. Для определения типа волны, скорость которой соответствует измеренной (3920 м/с), необходимо рассчитать дисперсионные кривые для бетонного слоя мощностью </a:t>
            </a:r>
            <a:r>
              <a:rPr lang="en-US" sz="1200" i="1">
                <a:cs typeface="Times New Roman" pitchFamily="18" charset="0"/>
              </a:rPr>
              <a:t>h</a:t>
            </a:r>
            <a:r>
              <a:rPr lang="ru-RU" sz="1200">
                <a:cs typeface="Times New Roman" pitchFamily="18" charset="0"/>
              </a:rPr>
              <a:t> = 1.5 м. Для этого необходимо дополнительно получить скорость сдвиговых волн для бетона. Модуль сдвига </a:t>
            </a:r>
            <a:r>
              <a:rPr lang="ru-RU" sz="1200" i="1">
                <a:cs typeface="Times New Roman" pitchFamily="18" charset="0"/>
              </a:rPr>
              <a:t>μ</a:t>
            </a:r>
            <a:r>
              <a:rPr lang="ru-RU" sz="1200">
                <a:cs typeface="Times New Roman" pitchFamily="18" charset="0"/>
              </a:rPr>
              <a:t> для бетона найдем через модуль Юнга </a:t>
            </a:r>
            <a:r>
              <a:rPr lang="ru-RU" sz="1200" i="1">
                <a:cs typeface="Times New Roman" pitchFamily="18" charset="0"/>
              </a:rPr>
              <a:t>E </a:t>
            </a:r>
            <a:r>
              <a:rPr lang="ru-RU" sz="1200">
                <a:cs typeface="Times New Roman" pitchFamily="18" charset="0"/>
              </a:rPr>
              <a:t>и коэффициент Пуассона </a:t>
            </a:r>
            <a:r>
              <a:rPr lang="ru-RU" sz="1200" i="1">
                <a:cs typeface="Times New Roman" pitchFamily="18" charset="0"/>
              </a:rPr>
              <a:t>ν</a:t>
            </a:r>
            <a:r>
              <a:rPr lang="ru-RU" sz="1200">
                <a:cs typeface="Times New Roman" pitchFamily="18" charset="0"/>
              </a:rPr>
              <a:t>, как:</a:t>
            </a:r>
            <a:endParaRPr lang="ru-RU" sz="800"/>
          </a:p>
          <a:p>
            <a:pPr indent="228600" algn="just" eaLnBrk="0" hangingPunct="0"/>
            <a:r>
              <a:rPr lang="ru-RU" sz="1200">
                <a:cs typeface="Times New Roman" pitchFamily="18" charset="0"/>
              </a:rPr>
              <a:t> </a:t>
            </a:r>
            <a:endParaRPr lang="ru-RU" sz="800"/>
          </a:p>
          <a:p>
            <a:pPr indent="228600" algn="just" eaLnBrk="0" hangingPunct="0"/>
            <a:r>
              <a:rPr lang="ru-RU" sz="1200">
                <a:cs typeface="Times New Roman" pitchFamily="18" charset="0"/>
              </a:rPr>
              <a:t>  </a:t>
            </a:r>
            <a:r>
              <a:rPr lang="ru-RU" sz="1200" i="1">
                <a:cs typeface="Times New Roman" pitchFamily="18" charset="0"/>
              </a:rPr>
              <a:t>E</a:t>
            </a:r>
            <a:r>
              <a:rPr lang="ru-RU" sz="1200">
                <a:cs typeface="Times New Roman" pitchFamily="18" charset="0"/>
              </a:rPr>
              <a:t> = 2</a:t>
            </a:r>
            <a:r>
              <a:rPr lang="ru-RU" sz="1200" i="1">
                <a:cs typeface="Times New Roman" pitchFamily="18" charset="0"/>
              </a:rPr>
              <a:t>µ</a:t>
            </a:r>
            <a:r>
              <a:rPr lang="ru-RU" sz="1200">
                <a:cs typeface="Times New Roman" pitchFamily="18" charset="0"/>
              </a:rPr>
              <a:t>(1+</a:t>
            </a:r>
            <a:r>
              <a:rPr lang="ru-RU" sz="1200" i="1">
                <a:cs typeface="Times New Roman" pitchFamily="18" charset="0"/>
              </a:rPr>
              <a:t>ν</a:t>
            </a:r>
            <a:r>
              <a:rPr lang="ru-RU" sz="1200">
                <a:cs typeface="Times New Roman" pitchFamily="18" charset="0"/>
              </a:rPr>
              <a:t>) =&gt; </a:t>
            </a:r>
            <a:r>
              <a:rPr lang="ru-RU" sz="1200" i="1">
                <a:cs typeface="Times New Roman" pitchFamily="18" charset="0"/>
              </a:rPr>
              <a:t>μ</a:t>
            </a:r>
            <a:r>
              <a:rPr lang="ru-RU" sz="1200">
                <a:cs typeface="Times New Roman" pitchFamily="18" charset="0"/>
              </a:rPr>
              <a:t> = </a:t>
            </a:r>
            <a:r>
              <a:rPr lang="ru-RU" sz="1200" i="1">
                <a:cs typeface="Times New Roman" pitchFamily="18" charset="0"/>
              </a:rPr>
              <a:t>E</a:t>
            </a:r>
            <a:r>
              <a:rPr lang="ru-RU" sz="1200">
                <a:cs typeface="Times New Roman" pitchFamily="18" charset="0"/>
              </a:rPr>
              <a:t> / 2(1+</a:t>
            </a:r>
            <a:r>
              <a:rPr lang="ru-RU" sz="1200" i="1">
                <a:cs typeface="Times New Roman" pitchFamily="18" charset="0"/>
              </a:rPr>
              <a:t>ν</a:t>
            </a:r>
            <a:r>
              <a:rPr lang="ru-RU" sz="1200">
                <a:cs typeface="Times New Roman" pitchFamily="18" charset="0"/>
              </a:rPr>
              <a:t>);</a:t>
            </a:r>
            <a:endParaRPr lang="ru-RU" sz="800"/>
          </a:p>
          <a:p>
            <a:pPr indent="228600" algn="just" eaLnBrk="0" hangingPunct="0"/>
            <a:r>
              <a:rPr lang="ru-RU" sz="1200" i="1">
                <a:cs typeface="Times New Roman" pitchFamily="18" charset="0"/>
              </a:rPr>
              <a:t>μ</a:t>
            </a:r>
            <a:r>
              <a:rPr lang="ru-RU" sz="1200">
                <a:cs typeface="Times New Roman" pitchFamily="18" charset="0"/>
              </a:rPr>
              <a:t> = 36.1·10</a:t>
            </a:r>
            <a:r>
              <a:rPr lang="ru-RU" sz="1200" baseline="30000">
                <a:cs typeface="Times New Roman" pitchFamily="18" charset="0"/>
              </a:rPr>
              <a:t>9 </a:t>
            </a:r>
            <a:r>
              <a:rPr lang="ru-RU" sz="1200">
                <a:cs typeface="Times New Roman" pitchFamily="18" charset="0"/>
              </a:rPr>
              <a:t>/ 2(1+0.22) = 14.8 ГПа.</a:t>
            </a:r>
            <a:endParaRPr lang="ru-RU"/>
          </a:p>
        </p:txBody>
      </p:sp>
      <p:graphicFrame>
        <p:nvGraphicFramePr>
          <p:cNvPr id="19461" name="Object 12"/>
          <p:cNvGraphicFramePr>
            <a:graphicFrameLocks noChangeAspect="1"/>
          </p:cNvGraphicFramePr>
          <p:nvPr/>
        </p:nvGraphicFramePr>
        <p:xfrm>
          <a:off x="2916238" y="4941888"/>
          <a:ext cx="1057275" cy="352425"/>
        </p:xfrm>
        <a:graphic>
          <a:graphicData uri="http://schemas.openxmlformats.org/presentationml/2006/ole">
            <p:oleObj spid="_x0000_s173061" name="Формула" r:id="rId6" imgW="748975" imgH="253890" progId="">
              <p:embed/>
            </p:oleObj>
          </a:graphicData>
        </a:graphic>
      </p:graphicFrame>
      <p:sp>
        <p:nvSpPr>
          <p:cNvPr id="19467" name="Rectangle 14"/>
          <p:cNvSpPr>
            <a:spLocks noChangeArrowheads="1"/>
          </p:cNvSpPr>
          <p:nvPr/>
        </p:nvSpPr>
        <p:spPr bwMode="auto">
          <a:xfrm>
            <a:off x="4284663" y="5013325"/>
            <a:ext cx="2074862" cy="487363"/>
          </a:xfrm>
          <a:prstGeom prst="rect">
            <a:avLst/>
          </a:prstGeom>
          <a:noFill/>
          <a:ln w="9525">
            <a:noFill/>
            <a:miter lim="800000"/>
            <a:headEnd/>
            <a:tailEnd/>
          </a:ln>
        </p:spPr>
        <p:txBody>
          <a:bodyPr wrap="none" anchor="ctr">
            <a:spAutoFit/>
          </a:bodyPr>
          <a:lstStyle/>
          <a:p>
            <a:pPr indent="228600" algn="just"/>
            <a:r>
              <a:rPr lang="ru-RU" sz="1200">
                <a:cs typeface="Times New Roman" pitchFamily="18" charset="0"/>
              </a:rPr>
              <a:t>                               (3)</a:t>
            </a:r>
            <a:endParaRPr lang="ru-RU" sz="800"/>
          </a:p>
          <a:p>
            <a:pPr indent="228600" algn="just" eaLnBrk="0" hangingPunct="0"/>
            <a:r>
              <a:rPr lang="ru-RU" sz="1200">
                <a:cs typeface="Times New Roman" pitchFamily="18" charset="0"/>
              </a:rPr>
              <a:t>И в итоге </a:t>
            </a:r>
            <a:r>
              <a:rPr lang="en-US" sz="1400" i="1">
                <a:cs typeface="Times New Roman" pitchFamily="18" charset="0"/>
              </a:rPr>
              <a:t>c</a:t>
            </a:r>
            <a:r>
              <a:rPr lang="en-US" sz="1200" i="1" baseline="-30000">
                <a:cs typeface="Times New Roman" pitchFamily="18" charset="0"/>
              </a:rPr>
              <a:t>T</a:t>
            </a:r>
            <a:r>
              <a:rPr lang="ru-RU" sz="1200">
                <a:cs typeface="Times New Roman" pitchFamily="18" charset="0"/>
              </a:rPr>
              <a:t> = 2594 м/с. </a:t>
            </a:r>
            <a:endParaRPr lang="ru-RU"/>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a:spLocks noGrp="1" noChangeArrowheads="1"/>
          </p:cNvSpPr>
          <p:nvPr>
            <p:ph type="sldNum" sz="quarter" idx="12"/>
          </p:nvPr>
        </p:nvSpPr>
        <p:spPr>
          <a:ln/>
        </p:spPr>
        <p:txBody>
          <a:bodyPr/>
          <a:lstStyle/>
          <a:p>
            <a:pPr>
              <a:defRPr/>
            </a:pPr>
            <a:fld id="{65DB750B-D4C7-4C0A-9A53-480FA15C87F2}" type="slidenum">
              <a:rPr lang="ru-RU"/>
              <a:pPr>
                <a:defRPr/>
              </a:pPr>
              <a:t>72</a:t>
            </a:fld>
            <a:endParaRPr lang="ru-RU"/>
          </a:p>
        </p:txBody>
      </p:sp>
      <p:graphicFrame>
        <p:nvGraphicFramePr>
          <p:cNvPr id="20482" name="Object 9"/>
          <p:cNvGraphicFramePr>
            <a:graphicFrameLocks noChangeAspect="1"/>
          </p:cNvGraphicFramePr>
          <p:nvPr/>
        </p:nvGraphicFramePr>
        <p:xfrm>
          <a:off x="1042988" y="1052513"/>
          <a:ext cx="7129462" cy="3960812"/>
        </p:xfrm>
        <a:graphic>
          <a:graphicData uri="http://schemas.openxmlformats.org/presentationml/2006/ole">
            <p:oleObj spid="_x0000_s174082" name="Graph" r:id="rId3" imgW="4051402" imgH="3134563" progId="">
              <p:embed/>
            </p:oleObj>
          </a:graphicData>
        </a:graphic>
      </p:graphicFrame>
      <p:sp>
        <p:nvSpPr>
          <p:cNvPr id="20484" name="Rectangle 17"/>
          <p:cNvSpPr>
            <a:spLocks noChangeArrowheads="1"/>
          </p:cNvSpPr>
          <p:nvPr/>
        </p:nvSpPr>
        <p:spPr bwMode="auto">
          <a:xfrm>
            <a:off x="-252413" y="-92075"/>
            <a:ext cx="9396413" cy="1190625"/>
          </a:xfrm>
          <a:prstGeom prst="rect">
            <a:avLst/>
          </a:prstGeom>
          <a:noFill/>
          <a:ln w="9525">
            <a:noFill/>
            <a:miter lim="800000"/>
            <a:headEnd/>
            <a:tailEnd/>
          </a:ln>
        </p:spPr>
        <p:txBody>
          <a:bodyPr anchor="ctr">
            <a:spAutoFit/>
          </a:bodyPr>
          <a:lstStyle/>
          <a:p>
            <a:pPr algn="ctr"/>
            <a:r>
              <a:rPr lang="ru-RU" b="1"/>
              <a:t>Анализ скоростей распространения акустических волн в бетонной обделке.   </a:t>
            </a:r>
            <a:endParaRPr lang="ru-RU"/>
          </a:p>
          <a:p>
            <a:pPr algn="ctr"/>
            <a:r>
              <a:rPr lang="ru-RU" b="1"/>
              <a:t> </a:t>
            </a:r>
            <a:r>
              <a:rPr lang="ru-RU"/>
              <a:t>Измерения скоростей упругих волн в бетонном слое мощностью 1.5 м производились на базе 980 мм. Регистрация моментов времени прихода волны производилась по первому вступлению сигналов </a:t>
            </a:r>
          </a:p>
        </p:txBody>
      </p:sp>
      <p:sp>
        <p:nvSpPr>
          <p:cNvPr id="20485" name="Rectangle 20"/>
          <p:cNvSpPr>
            <a:spLocks noChangeArrowheads="1"/>
          </p:cNvSpPr>
          <p:nvPr/>
        </p:nvSpPr>
        <p:spPr bwMode="auto">
          <a:xfrm>
            <a:off x="179388" y="5084763"/>
            <a:ext cx="8785225" cy="1279525"/>
          </a:xfrm>
          <a:prstGeom prst="rect">
            <a:avLst/>
          </a:prstGeom>
          <a:noFill/>
          <a:ln w="9525">
            <a:noFill/>
            <a:miter lim="800000"/>
            <a:headEnd/>
            <a:tailEnd/>
          </a:ln>
        </p:spPr>
        <p:txBody>
          <a:bodyPr anchor="ctr">
            <a:spAutoFit/>
          </a:bodyPr>
          <a:lstStyle/>
          <a:p>
            <a:pPr indent="228600"/>
            <a:r>
              <a:rPr lang="ru-RU" sz="1200">
                <a:cs typeface="Times New Roman" pitchFamily="18" charset="0"/>
              </a:rPr>
              <a:t>На рисунке 10.9 </a:t>
            </a:r>
            <a:r>
              <a:rPr lang="ru-RU" sz="1200" i="1">
                <a:cs typeface="Times New Roman" pitchFamily="18" charset="0"/>
              </a:rPr>
              <a:t>а</a:t>
            </a:r>
            <a:r>
              <a:rPr lang="ru-RU" sz="1200">
                <a:cs typeface="Times New Roman" pitchFamily="18" charset="0"/>
              </a:rPr>
              <a:t> показаны дисперсионные кривые для симметричной Лэмбовской моды </a:t>
            </a:r>
            <a:r>
              <a:rPr lang="en-US" sz="1200">
                <a:cs typeface="Times New Roman" pitchFamily="18" charset="0"/>
              </a:rPr>
              <a:t>S</a:t>
            </a:r>
            <a:r>
              <a:rPr lang="ru-RU" sz="1200">
                <a:cs typeface="Times New Roman" pitchFamily="18" charset="0"/>
              </a:rPr>
              <a:t>1 (черный цвет), и для симметричной нулевой моды </a:t>
            </a:r>
            <a:r>
              <a:rPr lang="en-US" sz="1200">
                <a:cs typeface="Times New Roman" pitchFamily="18" charset="0"/>
              </a:rPr>
              <a:t>S</a:t>
            </a:r>
            <a:r>
              <a:rPr lang="ru-RU" sz="1200">
                <a:cs typeface="Times New Roman" pitchFamily="18" charset="0"/>
              </a:rPr>
              <a:t>0 (красный цвет). Видно, что зарегистрированная высокочастотная составляющая спектра сигнала (1.25 – 1.75 кГц), на рисунках 10.4 </a:t>
            </a:r>
            <a:r>
              <a:rPr lang="ru-RU" sz="1200" i="1">
                <a:cs typeface="Times New Roman" pitchFamily="18" charset="0"/>
              </a:rPr>
              <a:t>а</a:t>
            </a:r>
            <a:r>
              <a:rPr lang="ru-RU" sz="1200">
                <a:cs typeface="Times New Roman" pitchFamily="18" charset="0"/>
              </a:rPr>
              <a:t>, 10.6 </a:t>
            </a:r>
            <a:r>
              <a:rPr lang="ru-RU" sz="1200" i="1">
                <a:cs typeface="Times New Roman" pitchFamily="18" charset="0"/>
              </a:rPr>
              <a:t>а</a:t>
            </a:r>
            <a:r>
              <a:rPr lang="ru-RU" sz="1200">
                <a:cs typeface="Times New Roman" pitchFamily="18" charset="0"/>
              </a:rPr>
              <a:t> и 10.7 </a:t>
            </a:r>
            <a:r>
              <a:rPr lang="ru-RU" sz="1200" i="1">
                <a:cs typeface="Times New Roman" pitchFamily="18" charset="0"/>
              </a:rPr>
              <a:t>в</a:t>
            </a:r>
            <a:r>
              <a:rPr lang="ru-RU" sz="1200">
                <a:cs typeface="Times New Roman" pitchFamily="18" charset="0"/>
              </a:rPr>
              <a:t> указанная зеленой стрелкой, соответствует области критической частоты моды </a:t>
            </a:r>
            <a:r>
              <a:rPr lang="en-US" sz="1200">
                <a:cs typeface="Times New Roman" pitchFamily="18" charset="0"/>
              </a:rPr>
              <a:t>S</a:t>
            </a:r>
            <a:r>
              <a:rPr lang="ru-RU" sz="1200">
                <a:cs typeface="Times New Roman" pitchFamily="18" charset="0"/>
              </a:rPr>
              <a:t>1. Физически эта волна представлена симметричными относительно средней линии бетонного слоя колебаниями сжатия-растяжения. Приближенно частота </a:t>
            </a:r>
            <a:r>
              <a:rPr lang="en-US" sz="1200" i="1">
                <a:cs typeface="Times New Roman" pitchFamily="18" charset="0"/>
              </a:rPr>
              <a:t>f</a:t>
            </a:r>
            <a:r>
              <a:rPr lang="en-US" sz="1200" i="1" baseline="-30000">
                <a:cs typeface="Times New Roman" pitchFamily="18" charset="0"/>
              </a:rPr>
              <a:t>n</a:t>
            </a:r>
            <a:r>
              <a:rPr lang="en-US" sz="1200" i="1">
                <a:cs typeface="Times New Roman" pitchFamily="18" charset="0"/>
              </a:rPr>
              <a:t> </a:t>
            </a:r>
            <a:r>
              <a:rPr lang="ru-RU" sz="1200">
                <a:cs typeface="Times New Roman" pitchFamily="18" charset="0"/>
              </a:rPr>
              <a:t>этой волны связана с мощностью слоя по формуле стоячей волны:</a:t>
            </a:r>
            <a:endParaRPr lang="ru-RU" sz="800"/>
          </a:p>
          <a:p>
            <a:pPr indent="228600" eaLnBrk="0" hangingPunct="0"/>
            <a:endParaRPr lang="ru-RU"/>
          </a:p>
        </p:txBody>
      </p:sp>
      <p:graphicFrame>
        <p:nvGraphicFramePr>
          <p:cNvPr id="20483" name="Object 19"/>
          <p:cNvGraphicFramePr>
            <a:graphicFrameLocks noChangeAspect="1"/>
          </p:cNvGraphicFramePr>
          <p:nvPr/>
        </p:nvGraphicFramePr>
        <p:xfrm>
          <a:off x="611188" y="6343650"/>
          <a:ext cx="1181100" cy="514350"/>
        </p:xfrm>
        <a:graphic>
          <a:graphicData uri="http://schemas.openxmlformats.org/presentationml/2006/ole">
            <p:oleObj spid="_x0000_s174083" name="Формула" r:id="rId4" imgW="863225" imgH="393529" progId="">
              <p:embed/>
            </p:oleObj>
          </a:graphicData>
        </a:graphic>
      </p:graphicFrame>
      <p:sp>
        <p:nvSpPr>
          <p:cNvPr id="20486" name="Rectangle 21"/>
          <p:cNvSpPr>
            <a:spLocks noChangeArrowheads="1"/>
          </p:cNvSpPr>
          <p:nvPr/>
        </p:nvSpPr>
        <p:spPr bwMode="auto">
          <a:xfrm>
            <a:off x="2051050" y="6381750"/>
            <a:ext cx="1749425" cy="274638"/>
          </a:xfrm>
          <a:prstGeom prst="rect">
            <a:avLst/>
          </a:prstGeom>
          <a:noFill/>
          <a:ln w="9525">
            <a:noFill/>
            <a:miter lim="800000"/>
            <a:headEnd/>
            <a:tailEnd/>
          </a:ln>
        </p:spPr>
        <p:txBody>
          <a:bodyPr wrap="none" anchor="ctr">
            <a:spAutoFit/>
          </a:bodyPr>
          <a:lstStyle/>
          <a:p>
            <a:pPr algn="just"/>
            <a:r>
              <a:rPr lang="ru-RU" sz="1200">
                <a:cs typeface="Times New Roman" pitchFamily="18" charset="0"/>
              </a:rPr>
              <a:t>    , где </a:t>
            </a:r>
            <a:r>
              <a:rPr lang="en-US" sz="1200" i="1">
                <a:cs typeface="Times New Roman" pitchFamily="18" charset="0"/>
              </a:rPr>
              <a:t>n</a:t>
            </a:r>
            <a:r>
              <a:rPr lang="ru-RU" sz="1200">
                <a:cs typeface="Times New Roman" pitchFamily="18" charset="0"/>
              </a:rPr>
              <a:t> = 1.      (4)</a:t>
            </a:r>
            <a:endParaRPr lang="ru-RU"/>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6"/>
          <p:cNvSpPr>
            <a:spLocks noGrp="1" noChangeArrowheads="1"/>
          </p:cNvSpPr>
          <p:nvPr>
            <p:ph type="sldNum" sz="quarter" idx="12"/>
          </p:nvPr>
        </p:nvSpPr>
        <p:spPr>
          <a:ln/>
        </p:spPr>
        <p:txBody>
          <a:bodyPr/>
          <a:lstStyle/>
          <a:p>
            <a:pPr>
              <a:defRPr/>
            </a:pPr>
            <a:fld id="{A5CA1D6A-D03E-4C38-A6D1-A26DDBA91F35}" type="slidenum">
              <a:rPr lang="ru-RU"/>
              <a:pPr>
                <a:defRPr/>
              </a:pPr>
              <a:t>73</a:t>
            </a:fld>
            <a:endParaRPr lang="ru-RU"/>
          </a:p>
        </p:txBody>
      </p:sp>
      <p:sp>
        <p:nvSpPr>
          <p:cNvPr id="44034" name="Rectangle 4"/>
          <p:cNvSpPr>
            <a:spLocks noChangeArrowheads="1"/>
          </p:cNvSpPr>
          <p:nvPr/>
        </p:nvSpPr>
        <p:spPr bwMode="auto">
          <a:xfrm>
            <a:off x="250825" y="174625"/>
            <a:ext cx="8699500" cy="6683375"/>
          </a:xfrm>
          <a:prstGeom prst="rect">
            <a:avLst/>
          </a:prstGeom>
          <a:noFill/>
          <a:ln w="9525">
            <a:noFill/>
            <a:miter lim="800000"/>
            <a:headEnd/>
            <a:tailEnd/>
          </a:ln>
        </p:spPr>
        <p:txBody>
          <a:bodyPr>
            <a:spAutoFit/>
          </a:bodyPr>
          <a:lstStyle/>
          <a:p>
            <a:r>
              <a:rPr lang="ru-RU" i="1"/>
              <a:t>Кинетическая концепция прочности, впервые показала, что разрушение нагруженного тела является термоактивированным процессом, а макроразрыв является лишь его завершающей стадией. Для одиночных микроразрывов распределение величины </a:t>
            </a:r>
            <a:r>
              <a:rPr lang="ru-RU" i="1">
                <a:solidFill>
                  <a:srgbClr val="FF0066"/>
                </a:solidFill>
                <a:sym typeface="Symbol" pitchFamily="18" charset="2"/>
              </a:rPr>
              <a:t></a:t>
            </a:r>
            <a:r>
              <a:rPr lang="ru-RU" i="1">
                <a:solidFill>
                  <a:srgbClr val="FF0066"/>
                </a:solidFill>
              </a:rPr>
              <a:t>t</a:t>
            </a:r>
            <a:r>
              <a:rPr lang="ru-RU" i="1"/>
              <a:t> является показательным с коэффициентом вариации </a:t>
            </a:r>
            <a:r>
              <a:rPr lang="ru-RU" i="1">
                <a:solidFill>
                  <a:srgbClr val="FF0066"/>
                </a:solidFill>
              </a:rPr>
              <a:t>Vo=1.</a:t>
            </a:r>
            <a:r>
              <a:rPr lang="ru-RU" i="1"/>
              <a:t> Среднее значение </a:t>
            </a:r>
            <a:r>
              <a:rPr lang="ru-RU" i="1">
                <a:solidFill>
                  <a:srgbClr val="FF0066"/>
                </a:solidFill>
                <a:sym typeface="Symbol" pitchFamily="18" charset="2"/>
              </a:rPr>
              <a:t></a:t>
            </a:r>
            <a:r>
              <a:rPr lang="ru-RU" i="1">
                <a:solidFill>
                  <a:srgbClr val="FF0066"/>
                </a:solidFill>
              </a:rPr>
              <a:t>to</a:t>
            </a:r>
            <a:r>
              <a:rPr lang="ru-RU" i="1"/>
              <a:t> в начале нагружения (с постоянной скоростью деформирования) не зависит от времени, а перед разрушением образца с ростом </a:t>
            </a:r>
            <a:r>
              <a:rPr lang="ru-RU" i="1">
                <a:solidFill>
                  <a:srgbClr val="FF0066"/>
                </a:solidFill>
              </a:rPr>
              <a:t>t</a:t>
            </a:r>
            <a:r>
              <a:rPr lang="ru-RU" i="1"/>
              <a:t> убывает. При коллективном разрыве группы элементов материала (выявляемом по аномально малому отношению амплитуды акустического сигнала к его длительности) показательное распределе­ние несправедливо и коэффициент вариации </a:t>
            </a:r>
            <a:r>
              <a:rPr lang="ru-RU" i="1">
                <a:solidFill>
                  <a:srgbClr val="FF0066"/>
                </a:solidFill>
              </a:rPr>
              <a:t>Vк &gt;1.</a:t>
            </a:r>
            <a:r>
              <a:rPr lang="ru-RU" i="1"/>
              <a:t> Перед разрушением образца коэффициент вариации интервалов между одиночными раз­рывами </a:t>
            </a:r>
            <a:r>
              <a:rPr lang="ru-RU" i="1">
                <a:solidFill>
                  <a:srgbClr val="FF0066"/>
                </a:solidFill>
              </a:rPr>
              <a:t>Vo </a:t>
            </a:r>
            <a:r>
              <a:rPr lang="ru-RU" i="1"/>
              <a:t>резко возрастает и достигает (или превосходит) соответствующего значения </a:t>
            </a:r>
            <a:r>
              <a:rPr lang="ru-RU" i="1">
                <a:solidFill>
                  <a:srgbClr val="FF0066"/>
                </a:solidFill>
              </a:rPr>
              <a:t>Vk</a:t>
            </a:r>
            <a:r>
              <a:rPr lang="ru-RU" i="1"/>
              <a:t> для коллективных разрывов. Это вызвано переходом в процессе трещинообразования от делокализоваиного накопления на стадию образования и роста очага разрушения. В качестве параметров, характеризующих пространственно-временные особенности разрушения, можно выбрать средние значения временных интервалов </a:t>
            </a:r>
            <a:r>
              <a:rPr lang="ru-RU" i="1">
                <a:solidFill>
                  <a:srgbClr val="FF0066"/>
                </a:solidFill>
              </a:rPr>
              <a:t>∆</a:t>
            </a:r>
            <a:r>
              <a:rPr lang="en-US" i="1">
                <a:solidFill>
                  <a:srgbClr val="FF0066"/>
                </a:solidFill>
              </a:rPr>
              <a:t>t</a:t>
            </a:r>
            <a:r>
              <a:rPr lang="ru-RU" i="1"/>
              <a:t> между хронологически последовательными событиями и их коэффициент вариации </a:t>
            </a:r>
            <a:r>
              <a:rPr lang="en-US" i="1">
                <a:solidFill>
                  <a:srgbClr val="FF0066"/>
                </a:solidFill>
              </a:rPr>
              <a:t>V</a:t>
            </a:r>
            <a:r>
              <a:rPr lang="ru-RU" i="1">
                <a:solidFill>
                  <a:srgbClr val="FF0066"/>
                </a:solidFill>
              </a:rPr>
              <a:t>∆</a:t>
            </a:r>
            <a:r>
              <a:rPr lang="en-US" i="1">
                <a:solidFill>
                  <a:srgbClr val="FF0066"/>
                </a:solidFill>
              </a:rPr>
              <a:t>t</a:t>
            </a:r>
            <a:r>
              <a:rPr lang="ru-RU" i="1"/>
              <a:t>, которые рассчитываются для скользящих выборок фиксированного размера. В этом случае критерием перехода процесса разрушения на очаговую стадию будет одновременное уменьшение </a:t>
            </a:r>
            <a:r>
              <a:rPr lang="ru-RU" i="1">
                <a:solidFill>
                  <a:srgbClr val="FF0066"/>
                </a:solidFill>
              </a:rPr>
              <a:t>∆</a:t>
            </a:r>
            <a:r>
              <a:rPr lang="en-US" i="1">
                <a:solidFill>
                  <a:srgbClr val="FF0066"/>
                </a:solidFill>
              </a:rPr>
              <a:t>t</a:t>
            </a:r>
            <a:r>
              <a:rPr lang="ru-RU" i="1"/>
              <a:t> и увеличение </a:t>
            </a:r>
            <a:r>
              <a:rPr lang="en-US" i="1">
                <a:solidFill>
                  <a:srgbClr val="FF0066"/>
                </a:solidFill>
              </a:rPr>
              <a:t>V</a:t>
            </a:r>
            <a:r>
              <a:rPr lang="ru-RU" i="1">
                <a:solidFill>
                  <a:srgbClr val="FF0066"/>
                </a:solidFill>
              </a:rPr>
              <a:t>∆</a:t>
            </a:r>
            <a:r>
              <a:rPr lang="en-US" i="1">
                <a:solidFill>
                  <a:srgbClr val="FF0066"/>
                </a:solidFill>
              </a:rPr>
              <a:t>t</a:t>
            </a:r>
            <a:r>
              <a:rPr lang="ru-RU" i="1">
                <a:solidFill>
                  <a:srgbClr val="FF0066"/>
                </a:solidFill>
              </a:rPr>
              <a:t>.</a:t>
            </a:r>
            <a:r>
              <a:rPr lang="ru-RU" i="1"/>
              <a:t> Обратное синхронное изменение рассматриваемых статистических параметров свидетельствует о начале релаксации очаговой зоны.</a:t>
            </a:r>
            <a:r>
              <a:rPr lang="ru-RU"/>
              <a:t> </a:t>
            </a:r>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6"/>
          <p:cNvSpPr>
            <a:spLocks noGrp="1" noChangeArrowheads="1"/>
          </p:cNvSpPr>
          <p:nvPr>
            <p:ph type="sldNum" sz="quarter" idx="12"/>
          </p:nvPr>
        </p:nvSpPr>
        <p:spPr>
          <a:ln/>
        </p:spPr>
        <p:txBody>
          <a:bodyPr/>
          <a:lstStyle/>
          <a:p>
            <a:pPr>
              <a:defRPr/>
            </a:pPr>
            <a:fld id="{E42961B7-0D15-4834-AE49-BD395B76F389}" type="slidenum">
              <a:rPr lang="ru-RU"/>
              <a:pPr>
                <a:defRPr/>
              </a:pPr>
              <a:t>74</a:t>
            </a:fld>
            <a:endParaRPr lang="ru-RU"/>
          </a:p>
        </p:txBody>
      </p:sp>
      <p:sp>
        <p:nvSpPr>
          <p:cNvPr id="45058" name="Rectangle 4"/>
          <p:cNvSpPr>
            <a:spLocks noChangeArrowheads="1"/>
          </p:cNvSpPr>
          <p:nvPr/>
        </p:nvSpPr>
        <p:spPr bwMode="auto">
          <a:xfrm>
            <a:off x="0" y="142875"/>
            <a:ext cx="8964613" cy="6573838"/>
          </a:xfrm>
          <a:prstGeom prst="rect">
            <a:avLst/>
          </a:prstGeom>
          <a:noFill/>
          <a:ln w="9525">
            <a:noFill/>
            <a:miter lim="800000"/>
            <a:headEnd/>
            <a:tailEnd/>
          </a:ln>
        </p:spPr>
        <p:txBody>
          <a:bodyPr anchor="ctr">
            <a:spAutoFit/>
          </a:bodyPr>
          <a:lstStyle/>
          <a:p>
            <a:pPr indent="457200" algn="ctr"/>
            <a:r>
              <a:rPr lang="ru-RU" b="1"/>
              <a:t>Заключение.</a:t>
            </a:r>
            <a:endParaRPr lang="ru-RU"/>
          </a:p>
          <a:p>
            <a:pPr indent="457200"/>
            <a:r>
              <a:rPr lang="ru-RU" sz="1200"/>
              <a:t>Проведено предварительное измерение поля скоростей распространения упругой волны в породе в районе установки датчика в скважине СГС-5. Скорость распространения упругой волны изменялась около величины 5318 м/сек, что практически совпадает с расчетной скоростью.</a:t>
            </a:r>
          </a:p>
          <a:p>
            <a:pPr indent="457200"/>
            <a:r>
              <a:rPr lang="ru-RU" sz="1200"/>
              <a:t>    Для измерения энергии источника АС в абсолютной шкале единиц (Дж) по регистрируемым АС в лабораторных условиях был проведен анализ энергетического баланса "источник АС" - "передающая среда" - "приемник АС" с применением аппарата спектрального анализа. В эксперименте измерялась доля механической энергии, затраченной на возбуждение упругой волны, и независимо измерялось напряжение в упругой волне, по которому рассчитывалась энергия волны. Источником излучения волны служило упругое соударение стального шара (источник АС) с поверхностью стеклянного куба (передающая среда), напряжения в упругой волне измерялись методом фотоупругости (приемник АС).Сопоставление двух независимых методов определения энергии упругого взаимодействия дало расхождение результатов менее чем на 20 %. То есть для модельного случая практически вся энергия упругого соударения перешла в энергию упругих колебаний куба, который, в свою очередь, обладает практически идеальной передаточной функцией. Был определен также спектральный состав энергии взаимодействия. Эти результаты позволяют определить как параметры источника сигнала, так и структуру передающей с трансформацией сигнала среду. Для адаптации этой методики на подземных сооружениях ГХК был разработан, изготовлен и калиброван для измерения напряжений упругой волны пьезоприемник с линейной амплитудно-частотной характеристикой в диапазоне до 20 кГц. Он был установлен в подземных сооружениях ГХК в районе скважины СГС-5. Им было проведено измерение спектрального состава отклика массива горных пород  на возбуждение его ударом шара массой М =4,684 кг, а также проведена оценка энергии в упругой волне, формируемой от удара шаром. Сопоставление оценки величины упругой энергии (около 0,3 Дж) с потерей механической энергии при ударе шаром (около 6 Дж) носит, весьма приближенный характер. Это связано, во-первых, с тем, что при возбуждении упругой волны путем удара шаром по поверхности выработки соударение не чисто упругое, а сопровождается разрушением породы в месте контакта, на что и идет значительная доля потерянной при соударении механической энергии шара, во-вторых, с тем, что не известна передаточная функция среды, которая может быть определена после исключения первой причины расхождения результатов. Поэтому для корректной оценки энергии необходимо устранить разрушение массива при его возбуждении ударом шара, например, путем установки закладных деталей.</a:t>
            </a:r>
          </a:p>
          <a:p>
            <a:pPr indent="457200"/>
            <a:r>
              <a:rPr lang="ru-RU" sz="1200"/>
              <a:t>     Спектральная плотность возбуждения массива от удара шаром концентрируется в диапазоне 0,7 - 3,2 кГц. </a:t>
            </a:r>
          </a:p>
          <a:p>
            <a:pPr indent="457200"/>
            <a:r>
              <a:rPr lang="ru-RU" sz="1200"/>
              <a:t>В качестве излучателя, в зависимости от объема прозвучиваемого массива и плотности пород используют механический удар (массивный стальной шар) или подрыв взрывчатого вещества (ВВ) малой мощности (электродетонатор, отпалки). Инициировать импульс прозвучивания необходимо непосредственно в породный массив, минуя бетонную обделку и ослабленный приповерхностный слой, например, в скважине длиной 6-8 м.</a:t>
            </a:r>
          </a:p>
          <a:p>
            <a:pPr indent="457200"/>
            <a:r>
              <a:rPr lang="ru-RU" sz="1200"/>
              <a:t>	Радиус воздействия при механическом ударе ограничен ~ 50 м, поэтому для прозвучивания массива большего размера необходимо разработать и согласовать методику прозвучивания с использованием подрыва ВВ малой мощности.</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p:cNvSpPr>
            <a:spLocks noChangeArrowheads="1"/>
          </p:cNvSpPr>
          <p:nvPr/>
        </p:nvSpPr>
        <p:spPr bwMode="auto">
          <a:xfrm>
            <a:off x="1714500" y="457200"/>
            <a:ext cx="5715000" cy="0"/>
          </a:xfrm>
          <a:prstGeom prst="rect">
            <a:avLst/>
          </a:prstGeom>
          <a:noFill/>
          <a:ln w="9525">
            <a:noFill/>
            <a:miter lim="800000"/>
            <a:headEnd/>
            <a:tailEnd/>
          </a:ln>
        </p:spPr>
        <p:txBody>
          <a:bodyPr wrap="none">
            <a:spAutoFit/>
          </a:bodyPr>
          <a:lstStyle/>
          <a:p>
            <a:pPr algn="ctr"/>
            <a:endParaRPr lang="ru-RU" sz="2400"/>
          </a:p>
        </p:txBody>
      </p:sp>
      <p:sp>
        <p:nvSpPr>
          <p:cNvPr id="5123" name="Rectangle 23"/>
          <p:cNvSpPr>
            <a:spLocks noChangeArrowheads="1"/>
          </p:cNvSpPr>
          <p:nvPr/>
        </p:nvSpPr>
        <p:spPr bwMode="auto">
          <a:xfrm>
            <a:off x="179388" y="0"/>
            <a:ext cx="8785225" cy="523220"/>
          </a:xfrm>
          <a:prstGeom prst="rect">
            <a:avLst/>
          </a:prstGeom>
          <a:noFill/>
          <a:ln w="9525">
            <a:noFill/>
            <a:miter lim="800000"/>
            <a:headEnd/>
            <a:tailEnd/>
          </a:ln>
        </p:spPr>
        <p:txBody>
          <a:bodyPr anchor="ctr">
            <a:spAutoFit/>
          </a:bodyPr>
          <a:lstStyle/>
          <a:p>
            <a:pPr algn="just"/>
            <a:r>
              <a:rPr lang="ru-RU" sz="2800" b="1" dirty="0" smtClean="0"/>
              <a:t>  </a:t>
            </a:r>
            <a:r>
              <a:rPr lang="ru-RU" sz="2000" b="1" dirty="0" smtClean="0"/>
              <a:t>  </a:t>
            </a:r>
            <a:r>
              <a:rPr lang="ru-RU" sz="2400" b="1" dirty="0">
                <a:cs typeface="Times New Roman" pitchFamily="18" charset="0"/>
              </a:rPr>
              <a:t>Испытательная машина (а)  и </a:t>
            </a:r>
            <a:r>
              <a:rPr lang="en-US" sz="2400" b="1" dirty="0">
                <a:cs typeface="Times New Roman" pitchFamily="18" charset="0"/>
              </a:rPr>
              <a:t> </a:t>
            </a:r>
            <a:r>
              <a:rPr lang="ru-RU" sz="2400" b="1" dirty="0">
                <a:cs typeface="Times New Roman" pitchFamily="18" charset="0"/>
              </a:rPr>
              <a:t> АЭ система (б)</a:t>
            </a:r>
            <a:r>
              <a:rPr lang="ru-RU" sz="2000" dirty="0">
                <a:cs typeface="Times New Roman" pitchFamily="18" charset="0"/>
              </a:rPr>
              <a:t> </a:t>
            </a:r>
            <a:endParaRPr lang="ru-RU" sz="2000" b="1" dirty="0"/>
          </a:p>
        </p:txBody>
      </p:sp>
      <p:sp>
        <p:nvSpPr>
          <p:cNvPr id="5124" name="Rectangle 4"/>
          <p:cNvSpPr>
            <a:spLocks noChangeArrowheads="1"/>
          </p:cNvSpPr>
          <p:nvPr/>
        </p:nvSpPr>
        <p:spPr bwMode="auto">
          <a:xfrm>
            <a:off x="1452563" y="2052638"/>
            <a:ext cx="3154362" cy="0"/>
          </a:xfrm>
          <a:prstGeom prst="rect">
            <a:avLst/>
          </a:prstGeom>
          <a:noFill/>
          <a:ln w="9525">
            <a:noFill/>
            <a:miter lim="800000"/>
            <a:headEnd/>
            <a:tailEnd/>
          </a:ln>
          <a:effectLst/>
        </p:spPr>
        <p:txBody>
          <a:bodyPr wrap="none">
            <a:spAutoFit/>
          </a:bodyPr>
          <a:lstStyle/>
          <a:p>
            <a:pPr algn="ctr"/>
            <a:endParaRPr lang="ru-RU" sz="2400"/>
          </a:p>
        </p:txBody>
      </p:sp>
      <p:sp>
        <p:nvSpPr>
          <p:cNvPr id="5125" name="Rectangle 5"/>
          <p:cNvSpPr>
            <a:spLocks noChangeArrowheads="1"/>
          </p:cNvSpPr>
          <p:nvPr/>
        </p:nvSpPr>
        <p:spPr bwMode="auto">
          <a:xfrm>
            <a:off x="6227763" y="2276475"/>
            <a:ext cx="3086100" cy="0"/>
          </a:xfrm>
          <a:prstGeom prst="rect">
            <a:avLst/>
          </a:prstGeom>
          <a:noFill/>
          <a:ln w="9525">
            <a:noFill/>
            <a:miter lim="800000"/>
            <a:headEnd/>
            <a:tailEnd/>
          </a:ln>
          <a:effectLst/>
        </p:spPr>
        <p:txBody>
          <a:bodyPr wrap="none">
            <a:spAutoFit/>
          </a:bodyPr>
          <a:lstStyle/>
          <a:p>
            <a:pPr algn="ctr"/>
            <a:endParaRPr lang="ru-RU" sz="2400"/>
          </a:p>
        </p:txBody>
      </p:sp>
      <p:sp>
        <p:nvSpPr>
          <p:cNvPr id="5126" name="Rectangle 23"/>
          <p:cNvSpPr>
            <a:spLocks noChangeArrowheads="1"/>
          </p:cNvSpPr>
          <p:nvPr/>
        </p:nvSpPr>
        <p:spPr bwMode="auto">
          <a:xfrm>
            <a:off x="611188" y="404813"/>
            <a:ext cx="3744912" cy="457200"/>
          </a:xfrm>
          <a:prstGeom prst="rect">
            <a:avLst/>
          </a:prstGeom>
          <a:noFill/>
          <a:ln w="9525">
            <a:noFill/>
            <a:miter lim="800000"/>
            <a:headEnd/>
            <a:tailEnd/>
          </a:ln>
        </p:spPr>
        <p:txBody>
          <a:bodyPr anchor="ctr">
            <a:spAutoFit/>
          </a:bodyPr>
          <a:lstStyle/>
          <a:p>
            <a:pPr algn="just"/>
            <a:r>
              <a:rPr lang="ru-RU" sz="2400" b="1"/>
              <a:t>а)</a:t>
            </a:r>
            <a:r>
              <a:rPr lang="ru-RU" sz="2000">
                <a:cs typeface="Times New Roman" pitchFamily="18" charset="0"/>
              </a:rPr>
              <a:t> </a:t>
            </a:r>
            <a:r>
              <a:rPr lang="ru-RU" sz="2400">
                <a:cs typeface="Times New Roman" pitchFamily="18" charset="0"/>
              </a:rPr>
              <a:t>типа</a:t>
            </a:r>
            <a:r>
              <a:rPr lang="ru-RU" sz="2000">
                <a:cs typeface="Times New Roman" pitchFamily="18" charset="0"/>
              </a:rPr>
              <a:t> </a:t>
            </a:r>
            <a:r>
              <a:rPr lang="en-US" sz="2400" b="1"/>
              <a:t>EUM-40</a:t>
            </a:r>
            <a:r>
              <a:rPr lang="ru-RU" sz="2400" b="1"/>
              <a:t> </a:t>
            </a:r>
            <a:r>
              <a:rPr lang="ru-RU" sz="2400"/>
              <a:t>(</a:t>
            </a:r>
            <a:r>
              <a:rPr lang="ru-RU" sz="1800"/>
              <a:t>Германия</a:t>
            </a:r>
            <a:r>
              <a:rPr lang="ru-RU" sz="2400"/>
              <a:t>)</a:t>
            </a:r>
            <a:r>
              <a:rPr lang="ru-RU" sz="2000">
                <a:cs typeface="Times New Roman" pitchFamily="18" charset="0"/>
              </a:rPr>
              <a:t>  </a:t>
            </a:r>
          </a:p>
        </p:txBody>
      </p:sp>
      <p:sp>
        <p:nvSpPr>
          <p:cNvPr id="5127" name="Rectangle 23"/>
          <p:cNvSpPr>
            <a:spLocks noChangeArrowheads="1"/>
          </p:cNvSpPr>
          <p:nvPr/>
        </p:nvSpPr>
        <p:spPr bwMode="auto">
          <a:xfrm>
            <a:off x="5148263" y="404813"/>
            <a:ext cx="3995737" cy="457200"/>
          </a:xfrm>
          <a:prstGeom prst="rect">
            <a:avLst/>
          </a:prstGeom>
          <a:noFill/>
          <a:ln w="9525">
            <a:noFill/>
            <a:miter lim="800000"/>
            <a:headEnd/>
            <a:tailEnd/>
          </a:ln>
        </p:spPr>
        <p:txBody>
          <a:bodyPr anchor="ctr">
            <a:spAutoFit/>
          </a:bodyPr>
          <a:lstStyle/>
          <a:p>
            <a:pPr algn="just"/>
            <a:r>
              <a:rPr lang="ru-RU" sz="2400" b="1"/>
              <a:t>б)</a:t>
            </a:r>
            <a:r>
              <a:rPr lang="en-US" sz="2400" b="1"/>
              <a:t> </a:t>
            </a:r>
            <a:r>
              <a:rPr lang="ru-RU" sz="2400"/>
              <a:t>типа</a:t>
            </a:r>
            <a:r>
              <a:rPr lang="ru-RU" sz="2400" b="1"/>
              <a:t> СДАЭ-8</a:t>
            </a:r>
            <a:r>
              <a:rPr lang="ru-RU" sz="2000">
                <a:cs typeface="Times New Roman" pitchFamily="18" charset="0"/>
              </a:rPr>
              <a:t> </a:t>
            </a:r>
            <a:r>
              <a:rPr lang="ru-RU" sz="1800">
                <a:cs typeface="Times New Roman" pitchFamily="18" charset="0"/>
              </a:rPr>
              <a:t>(Россия ФТИ)</a:t>
            </a:r>
            <a:r>
              <a:rPr lang="ru-RU" sz="2000">
                <a:cs typeface="Times New Roman" pitchFamily="18" charset="0"/>
              </a:rPr>
              <a:t>           </a:t>
            </a:r>
            <a:endParaRPr lang="ru-RU" sz="2000" b="1"/>
          </a:p>
        </p:txBody>
      </p:sp>
      <p:sp>
        <p:nvSpPr>
          <p:cNvPr id="5128" name="Rectangle 19"/>
          <p:cNvSpPr>
            <a:spLocks noChangeArrowheads="1"/>
          </p:cNvSpPr>
          <p:nvPr/>
        </p:nvSpPr>
        <p:spPr bwMode="auto">
          <a:xfrm>
            <a:off x="2592388" y="3946525"/>
            <a:ext cx="9144000" cy="457200"/>
          </a:xfrm>
          <a:prstGeom prst="rect">
            <a:avLst/>
          </a:prstGeom>
          <a:noFill/>
          <a:ln w="9525">
            <a:noFill/>
            <a:miter lim="800000"/>
            <a:headEnd/>
            <a:tailEnd/>
          </a:ln>
          <a:effectLst/>
        </p:spPr>
        <p:txBody>
          <a:bodyPr wrap="none" anchor="ctr">
            <a:spAutoFit/>
          </a:bodyPr>
          <a:lstStyle/>
          <a:p>
            <a:pPr indent="457200" algn="ctr"/>
            <a:endParaRPr lang="ru-RU" sz="2400"/>
          </a:p>
        </p:txBody>
      </p:sp>
      <p:sp>
        <p:nvSpPr>
          <p:cNvPr id="5130" name="Rectangle 22"/>
          <p:cNvSpPr>
            <a:spLocks noChangeArrowheads="1"/>
          </p:cNvSpPr>
          <p:nvPr/>
        </p:nvSpPr>
        <p:spPr bwMode="auto">
          <a:xfrm>
            <a:off x="0" y="0"/>
            <a:ext cx="9144000" cy="457200"/>
          </a:xfrm>
          <a:prstGeom prst="rect">
            <a:avLst/>
          </a:prstGeom>
          <a:noFill/>
          <a:ln w="9525">
            <a:noFill/>
            <a:miter lim="800000"/>
            <a:headEnd/>
            <a:tailEnd/>
          </a:ln>
          <a:effectLst/>
        </p:spPr>
        <p:txBody>
          <a:bodyPr wrap="none" anchor="ctr">
            <a:spAutoFit/>
          </a:bodyPr>
          <a:lstStyle/>
          <a:p>
            <a:pPr algn="ctr"/>
            <a:endParaRPr lang="ru-RU" sz="2400"/>
          </a:p>
        </p:txBody>
      </p:sp>
      <p:sp>
        <p:nvSpPr>
          <p:cNvPr id="5134" name="Rectangle 23"/>
          <p:cNvSpPr>
            <a:spLocks noChangeArrowheads="1"/>
          </p:cNvSpPr>
          <p:nvPr/>
        </p:nvSpPr>
        <p:spPr bwMode="auto">
          <a:xfrm>
            <a:off x="0" y="3684588"/>
            <a:ext cx="9144000" cy="3317875"/>
          </a:xfrm>
          <a:prstGeom prst="rect">
            <a:avLst/>
          </a:prstGeom>
          <a:noFill/>
          <a:ln w="9525">
            <a:noFill/>
            <a:miter lim="800000"/>
            <a:headEnd/>
            <a:tailEnd/>
          </a:ln>
        </p:spPr>
        <p:txBody>
          <a:bodyPr anchor="ctr">
            <a:spAutoFit/>
          </a:bodyPr>
          <a:lstStyle/>
          <a:p>
            <a:pPr algn="just"/>
            <a:r>
              <a:rPr lang="ru-RU" sz="2400" b="1" u="sng"/>
              <a:t>Регистрируемые</a:t>
            </a:r>
            <a:r>
              <a:rPr lang="ru-RU" sz="2400" b="1"/>
              <a:t> параметры сигналов АЭ: амплитуда огибающей сигнала (</a:t>
            </a:r>
            <a:r>
              <a:rPr lang="ru-RU" sz="2400" b="1" i="1"/>
              <a:t>А</a:t>
            </a:r>
            <a:r>
              <a:rPr lang="ru-RU" sz="2400" b="1"/>
              <a:t>); число сигналов (</a:t>
            </a:r>
            <a:r>
              <a:rPr lang="en-US" sz="2400" b="1" i="1"/>
              <a:t>N</a:t>
            </a:r>
            <a:r>
              <a:rPr lang="ru-RU" sz="2400" b="1"/>
              <a:t>); длительность сигнала (</a:t>
            </a:r>
            <a:r>
              <a:rPr lang="ru-RU" sz="2400" b="1" i="1"/>
              <a:t>Т</a:t>
            </a:r>
            <a:r>
              <a:rPr lang="ru-RU" sz="2400" b="1"/>
              <a:t>); время прихода сигнала </a:t>
            </a:r>
            <a:r>
              <a:rPr lang="en-US" sz="2400" b="1"/>
              <a:t>(</a:t>
            </a:r>
            <a:r>
              <a:rPr lang="en-US" sz="2400" b="1" i="1"/>
              <a:t>t</a:t>
            </a:r>
            <a:r>
              <a:rPr lang="en-US" sz="2400" b="1"/>
              <a:t>)</a:t>
            </a:r>
            <a:r>
              <a:rPr lang="ru-RU" sz="2400" b="1"/>
              <a:t>; число выбросов в сигнале (</a:t>
            </a:r>
            <a:r>
              <a:rPr lang="en-US" sz="2400" b="1" i="1"/>
              <a:t>n</a:t>
            </a:r>
            <a:r>
              <a:rPr lang="ru-RU" sz="2400" b="1"/>
              <a:t>), форма сигнала.</a:t>
            </a:r>
          </a:p>
          <a:p>
            <a:pPr algn="just"/>
            <a:r>
              <a:rPr lang="ru-RU" sz="2400" b="1" u="sng"/>
              <a:t>Вычисляемые</a:t>
            </a:r>
            <a:r>
              <a:rPr lang="ru-RU" sz="2400" b="1"/>
              <a:t> параметры сигналов АЭ: среднеквадратическое отклонение амплитудного распределения сигналов (</a:t>
            </a:r>
            <a:r>
              <a:rPr lang="en-US" sz="2400" b="1" i="1"/>
              <a:t>S</a:t>
            </a:r>
            <a:r>
              <a:rPr lang="ru-RU" sz="2400" b="1"/>
              <a:t>), активность АЭ (</a:t>
            </a:r>
            <a:r>
              <a:rPr lang="ru-RU" sz="2000" b="1"/>
              <a:t>∆</a:t>
            </a:r>
            <a:r>
              <a:rPr lang="en-US" sz="2400" b="1" i="1"/>
              <a:t>N</a:t>
            </a:r>
            <a:r>
              <a:rPr lang="ru-RU" sz="2400" b="1" i="1"/>
              <a:t>/</a:t>
            </a:r>
            <a:r>
              <a:rPr lang="ru-RU" sz="2000" b="1" i="1"/>
              <a:t>∆</a:t>
            </a:r>
            <a:r>
              <a:rPr lang="en-US" sz="2400" i="1"/>
              <a:t>t</a:t>
            </a:r>
            <a:r>
              <a:rPr lang="ru-RU" sz="2400" b="1"/>
              <a:t>); координата сигнала (</a:t>
            </a:r>
            <a:r>
              <a:rPr lang="en-US" sz="2400" b="1" i="1"/>
              <a:t>x</a:t>
            </a:r>
            <a:r>
              <a:rPr lang="en-US" sz="2400" b="1"/>
              <a:t>, </a:t>
            </a:r>
            <a:r>
              <a:rPr lang="en-US" sz="2400" b="1" i="1"/>
              <a:t>y</a:t>
            </a:r>
            <a:r>
              <a:rPr lang="ru-RU" sz="2400" b="1"/>
              <a:t>); энергия сигнала (</a:t>
            </a:r>
            <a:r>
              <a:rPr lang="en-US" sz="2400" b="1" i="1"/>
              <a:t>W</a:t>
            </a:r>
            <a:r>
              <a:rPr lang="ru-RU" sz="2400" b="1"/>
              <a:t>), спектральные характеристики сигнала.</a:t>
            </a:r>
          </a:p>
          <a:p>
            <a:pPr algn="just"/>
            <a:r>
              <a:rPr lang="ru-RU" sz="2000">
                <a:cs typeface="Times New Roman" pitchFamily="18" charset="0"/>
              </a:rPr>
              <a:t>             </a:t>
            </a:r>
          </a:p>
        </p:txBody>
      </p:sp>
      <p:pic>
        <p:nvPicPr>
          <p:cNvPr id="13" name="Picture 48"/>
          <p:cNvPicPr>
            <a:picLocks noChangeAspect="1" noChangeArrowheads="1"/>
          </p:cNvPicPr>
          <p:nvPr/>
        </p:nvPicPr>
        <p:blipFill>
          <a:blip r:embed="rId2" cstate="print"/>
          <a:srcRect/>
          <a:stretch>
            <a:fillRect/>
          </a:stretch>
        </p:blipFill>
        <p:spPr bwMode="auto">
          <a:xfrm>
            <a:off x="0" y="836712"/>
            <a:ext cx="3059832" cy="2448272"/>
          </a:xfrm>
          <a:prstGeom prst="rect">
            <a:avLst/>
          </a:prstGeom>
          <a:noFill/>
          <a:ln w="9525">
            <a:noFill/>
            <a:miter lim="800000"/>
            <a:headEnd/>
            <a:tailEnd/>
          </a:ln>
          <a:effectLst/>
        </p:spPr>
      </p:pic>
      <p:pic>
        <p:nvPicPr>
          <p:cNvPr id="14" name="Picture 50"/>
          <p:cNvPicPr>
            <a:picLocks noChangeAspect="1" noChangeArrowheads="1"/>
          </p:cNvPicPr>
          <p:nvPr/>
        </p:nvPicPr>
        <p:blipFill>
          <a:blip r:embed="rId3" cstate="print"/>
          <a:srcRect/>
          <a:stretch>
            <a:fillRect/>
          </a:stretch>
        </p:blipFill>
        <p:spPr bwMode="auto">
          <a:xfrm>
            <a:off x="5940152" y="836712"/>
            <a:ext cx="3203848" cy="2592288"/>
          </a:xfrm>
          <a:prstGeom prst="rect">
            <a:avLst/>
          </a:prstGeom>
          <a:noFill/>
          <a:ln w="9525">
            <a:noFill/>
            <a:miter lim="800000"/>
            <a:headEnd/>
            <a:tailEnd/>
          </a:ln>
          <a:effectLst/>
        </p:spPr>
      </p:pic>
      <p:pic>
        <p:nvPicPr>
          <p:cNvPr id="101378" name="Picture 2"/>
          <p:cNvPicPr>
            <a:picLocks noChangeAspect="1" noChangeArrowheads="1"/>
          </p:cNvPicPr>
          <p:nvPr/>
        </p:nvPicPr>
        <p:blipFill>
          <a:blip r:embed="rId4" cstate="print"/>
          <a:srcRect/>
          <a:stretch>
            <a:fillRect/>
          </a:stretch>
        </p:blipFill>
        <p:spPr bwMode="auto">
          <a:xfrm>
            <a:off x="3203848" y="836712"/>
            <a:ext cx="2592288" cy="252028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6"/>
          <p:cNvSpPr>
            <a:spLocks noGrp="1" noChangeArrowheads="1"/>
          </p:cNvSpPr>
          <p:nvPr>
            <p:ph type="sldNum" sz="quarter" idx="12"/>
          </p:nvPr>
        </p:nvSpPr>
        <p:spPr>
          <a:ln/>
        </p:spPr>
        <p:txBody>
          <a:bodyPr/>
          <a:lstStyle/>
          <a:p>
            <a:pPr>
              <a:defRPr/>
            </a:pPr>
            <a:fld id="{EFACA5FE-F67C-4BA7-A047-5BFAD4795797}" type="slidenum">
              <a:rPr lang="ru-RU"/>
              <a:pPr>
                <a:defRPr/>
              </a:pPr>
              <a:t>9</a:t>
            </a:fld>
            <a:endParaRPr lang="ru-RU"/>
          </a:p>
        </p:txBody>
      </p:sp>
      <p:sp>
        <p:nvSpPr>
          <p:cNvPr id="16391" name="Прямоугольник 3"/>
          <p:cNvSpPr>
            <a:spLocks noChangeArrowheads="1"/>
          </p:cNvSpPr>
          <p:nvPr/>
        </p:nvSpPr>
        <p:spPr bwMode="auto">
          <a:xfrm>
            <a:off x="0" y="0"/>
            <a:ext cx="9144000" cy="923925"/>
          </a:xfrm>
          <a:prstGeom prst="rect">
            <a:avLst/>
          </a:prstGeom>
          <a:noFill/>
          <a:ln w="9525">
            <a:noFill/>
            <a:miter lim="800000"/>
            <a:headEnd/>
            <a:tailEnd/>
          </a:ln>
        </p:spPr>
        <p:txBody>
          <a:bodyPr>
            <a:spAutoFit/>
          </a:bodyPr>
          <a:lstStyle/>
          <a:p>
            <a:endParaRPr lang="ru-RU" b="1">
              <a:latin typeface="Times New Roman" pitchFamily="18" charset="0"/>
              <a:cs typeface="Times New Roman" pitchFamily="18" charset="0"/>
            </a:endParaRPr>
          </a:p>
          <a:p>
            <a:endParaRPr lang="ru-RU" b="1">
              <a:latin typeface="Times New Roman" pitchFamily="18" charset="0"/>
              <a:cs typeface="Times New Roman" pitchFamily="18" charset="0"/>
            </a:endParaRPr>
          </a:p>
          <a:p>
            <a:r>
              <a:rPr lang="ru-RU" b="1">
                <a:latin typeface="Times New Roman" pitchFamily="18" charset="0"/>
                <a:cs typeface="Times New Roman" pitchFamily="18" charset="0"/>
              </a:rPr>
              <a:t>      </a:t>
            </a:r>
            <a:endParaRPr lang="ru-RU"/>
          </a:p>
        </p:txBody>
      </p:sp>
      <p:pic>
        <p:nvPicPr>
          <p:cNvPr id="16392" name="Picture 9" descr="2-st"/>
          <p:cNvPicPr>
            <a:picLocks noChangeAspect="1" noChangeArrowheads="1"/>
          </p:cNvPicPr>
          <p:nvPr/>
        </p:nvPicPr>
        <p:blipFill>
          <a:blip r:embed="rId4" cstate="print"/>
          <a:srcRect/>
          <a:stretch>
            <a:fillRect/>
          </a:stretch>
        </p:blipFill>
        <p:spPr bwMode="auto">
          <a:xfrm>
            <a:off x="0" y="765175"/>
            <a:ext cx="2071688" cy="1716088"/>
          </a:xfrm>
          <a:prstGeom prst="rect">
            <a:avLst/>
          </a:prstGeom>
          <a:noFill/>
          <a:ln w="9525">
            <a:noFill/>
            <a:miter lim="800000"/>
            <a:headEnd/>
            <a:tailEnd/>
          </a:ln>
        </p:spPr>
      </p:pic>
      <p:pic>
        <p:nvPicPr>
          <p:cNvPr id="16393" name="Picture 4"/>
          <p:cNvPicPr>
            <a:picLocks noChangeAspect="1" noChangeArrowheads="1"/>
          </p:cNvPicPr>
          <p:nvPr/>
        </p:nvPicPr>
        <p:blipFill>
          <a:blip r:embed="rId5" cstate="print"/>
          <a:srcRect/>
          <a:stretch>
            <a:fillRect/>
          </a:stretch>
        </p:blipFill>
        <p:spPr bwMode="auto">
          <a:xfrm>
            <a:off x="6877050" y="333375"/>
            <a:ext cx="1857375" cy="1357313"/>
          </a:xfrm>
          <a:prstGeom prst="rect">
            <a:avLst/>
          </a:prstGeom>
          <a:noFill/>
          <a:ln w="9525">
            <a:noFill/>
            <a:miter lim="800000"/>
            <a:headEnd/>
            <a:tailEnd/>
          </a:ln>
        </p:spPr>
      </p:pic>
      <p:pic>
        <p:nvPicPr>
          <p:cNvPr id="16394" name="Picture 5"/>
          <p:cNvPicPr>
            <a:picLocks noChangeAspect="1" noChangeArrowheads="1"/>
          </p:cNvPicPr>
          <p:nvPr/>
        </p:nvPicPr>
        <p:blipFill>
          <a:blip r:embed="rId6" cstate="print"/>
          <a:srcRect/>
          <a:stretch>
            <a:fillRect/>
          </a:stretch>
        </p:blipFill>
        <p:spPr bwMode="auto">
          <a:xfrm>
            <a:off x="4500563" y="549275"/>
            <a:ext cx="1766887" cy="1284288"/>
          </a:xfrm>
          <a:prstGeom prst="rect">
            <a:avLst/>
          </a:prstGeom>
          <a:noFill/>
          <a:ln w="9525">
            <a:noFill/>
            <a:miter lim="800000"/>
            <a:headEnd/>
            <a:tailEnd/>
          </a:ln>
        </p:spPr>
      </p:pic>
      <p:pic>
        <p:nvPicPr>
          <p:cNvPr id="16395" name="Picture 6"/>
          <p:cNvPicPr>
            <a:picLocks noChangeAspect="1" noChangeArrowheads="1"/>
          </p:cNvPicPr>
          <p:nvPr/>
        </p:nvPicPr>
        <p:blipFill>
          <a:blip r:embed="rId7" cstate="print"/>
          <a:srcRect/>
          <a:stretch>
            <a:fillRect/>
          </a:stretch>
        </p:blipFill>
        <p:spPr bwMode="auto">
          <a:xfrm>
            <a:off x="2411413" y="404813"/>
            <a:ext cx="2033587" cy="1565275"/>
          </a:xfrm>
          <a:prstGeom prst="rect">
            <a:avLst/>
          </a:prstGeom>
          <a:noFill/>
          <a:ln w="9525">
            <a:noFill/>
            <a:miter lim="800000"/>
            <a:headEnd/>
            <a:tailEnd/>
          </a:ln>
        </p:spPr>
      </p:pic>
      <p:sp>
        <p:nvSpPr>
          <p:cNvPr id="16396" name="Прямоугольник 7"/>
          <p:cNvSpPr>
            <a:spLocks noChangeArrowheads="1"/>
          </p:cNvSpPr>
          <p:nvPr/>
        </p:nvSpPr>
        <p:spPr bwMode="auto">
          <a:xfrm>
            <a:off x="2627313" y="1844675"/>
            <a:ext cx="1785937" cy="854075"/>
          </a:xfrm>
          <a:prstGeom prst="rect">
            <a:avLst/>
          </a:prstGeom>
          <a:noFill/>
          <a:ln w="9525">
            <a:noFill/>
            <a:miter lim="800000"/>
            <a:headEnd/>
            <a:tailEnd/>
          </a:ln>
        </p:spPr>
        <p:txBody>
          <a:bodyPr>
            <a:spAutoFit/>
          </a:bodyPr>
          <a:lstStyle/>
          <a:p>
            <a:r>
              <a:rPr lang="ru-RU" sz="1000">
                <a:latin typeface="Times New Roman" pitchFamily="18" charset="0"/>
                <a:cs typeface="Times New Roman" pitchFamily="18" charset="0"/>
              </a:rPr>
              <a:t>Распределение числа n АС в пороситалле по амплитуде А и длительности Т. Выделены ветви  и , различающиеся по отношению A/T.</a:t>
            </a:r>
          </a:p>
        </p:txBody>
      </p:sp>
      <p:sp>
        <p:nvSpPr>
          <p:cNvPr id="16397" name="Прямоугольник 8"/>
          <p:cNvSpPr>
            <a:spLocks noChangeArrowheads="1"/>
          </p:cNvSpPr>
          <p:nvPr/>
        </p:nvSpPr>
        <p:spPr bwMode="auto">
          <a:xfrm>
            <a:off x="6804025" y="1628775"/>
            <a:ext cx="1785938" cy="1158875"/>
          </a:xfrm>
          <a:prstGeom prst="rect">
            <a:avLst/>
          </a:prstGeom>
          <a:noFill/>
          <a:ln w="9525">
            <a:noFill/>
            <a:miter lim="800000"/>
            <a:headEnd/>
            <a:tailEnd/>
          </a:ln>
        </p:spPr>
        <p:txBody>
          <a:bodyPr>
            <a:spAutoFit/>
          </a:bodyPr>
          <a:lstStyle/>
          <a:p>
            <a:r>
              <a:rPr lang="ru-RU" sz="1000">
                <a:latin typeface="Times New Roman" pitchFamily="18" charset="0"/>
                <a:cs typeface="Times New Roman" pitchFamily="18" charset="0"/>
              </a:rPr>
              <a:t>Коэффициенты вариации v временных интервалов между AC в</a:t>
            </a:r>
          </a:p>
          <a:p>
            <a:r>
              <a:rPr lang="ru-RU" sz="1000">
                <a:latin typeface="Times New Roman" pitchFamily="18" charset="0"/>
                <a:cs typeface="Times New Roman" pitchFamily="18" charset="0"/>
              </a:rPr>
              <a:t>различные моменты времени t: о — одиночные АС (V0),  —</a:t>
            </a:r>
          </a:p>
          <a:p>
            <a:r>
              <a:rPr lang="ru-RU" sz="1000">
                <a:latin typeface="Times New Roman" pitchFamily="18" charset="0"/>
                <a:cs typeface="Times New Roman" pitchFamily="18" charset="0"/>
              </a:rPr>
              <a:t>коллек­тивные АС (Vк).</a:t>
            </a:r>
          </a:p>
        </p:txBody>
      </p:sp>
      <p:sp>
        <p:nvSpPr>
          <p:cNvPr id="16398" name="Прямоугольник 9"/>
          <p:cNvSpPr>
            <a:spLocks noChangeArrowheads="1"/>
          </p:cNvSpPr>
          <p:nvPr/>
        </p:nvSpPr>
        <p:spPr bwMode="auto">
          <a:xfrm>
            <a:off x="4500563" y="1773238"/>
            <a:ext cx="1928812" cy="1006475"/>
          </a:xfrm>
          <a:prstGeom prst="rect">
            <a:avLst/>
          </a:prstGeom>
          <a:noFill/>
          <a:ln w="9525">
            <a:noFill/>
            <a:miter lim="800000"/>
            <a:headEnd/>
            <a:tailEnd/>
          </a:ln>
        </p:spPr>
        <p:txBody>
          <a:bodyPr>
            <a:spAutoFit/>
          </a:bodyPr>
          <a:lstStyle/>
          <a:p>
            <a:r>
              <a:rPr lang="ru-RU" sz="1000">
                <a:latin typeface="Times New Roman" pitchFamily="18" charset="0"/>
                <a:cs typeface="Times New Roman" pitchFamily="18" charset="0"/>
              </a:rPr>
              <a:t>Зависимости числа n АС от интервала t между ними на</a:t>
            </a:r>
          </a:p>
          <a:p>
            <a:r>
              <a:rPr lang="ru-RU" sz="1000">
                <a:latin typeface="Times New Roman" pitchFamily="18" charset="0"/>
                <a:cs typeface="Times New Roman" pitchFamily="18" charset="0"/>
              </a:rPr>
              <a:t>началь­ном участке нагружения пористого стекла: а — все сигналы; b оди­ночные АС; с — коллективные АС.</a:t>
            </a:r>
          </a:p>
        </p:txBody>
      </p:sp>
      <p:graphicFrame>
        <p:nvGraphicFramePr>
          <p:cNvPr id="16386" name="Object 8"/>
          <p:cNvGraphicFramePr>
            <a:graphicFrameLocks noChangeAspect="1"/>
          </p:cNvGraphicFramePr>
          <p:nvPr/>
        </p:nvGraphicFramePr>
        <p:xfrm>
          <a:off x="4716463" y="3213100"/>
          <a:ext cx="2233612" cy="2016125"/>
        </p:xfrm>
        <a:graphic>
          <a:graphicData uri="http://schemas.openxmlformats.org/presentationml/2006/ole">
            <p:oleObj spid="_x0000_s175106" name="Plot" r:id="rId8" imgW="6537960" imgH="4917600" progId="">
              <p:embed/>
            </p:oleObj>
          </a:graphicData>
        </a:graphic>
      </p:graphicFrame>
      <p:pic>
        <p:nvPicPr>
          <p:cNvPr id="16399" name="Picture 11" descr="f1_1"/>
          <p:cNvPicPr>
            <a:picLocks noChangeAspect="1" noChangeArrowheads="1"/>
          </p:cNvPicPr>
          <p:nvPr/>
        </p:nvPicPr>
        <p:blipFill>
          <a:blip r:embed="rId9" cstate="print"/>
          <a:srcRect/>
          <a:stretch>
            <a:fillRect/>
          </a:stretch>
        </p:blipFill>
        <p:spPr bwMode="auto">
          <a:xfrm>
            <a:off x="5580063" y="4365625"/>
            <a:ext cx="936625" cy="403225"/>
          </a:xfrm>
          <a:prstGeom prst="rect">
            <a:avLst/>
          </a:prstGeom>
          <a:noFill/>
          <a:ln w="9525">
            <a:noFill/>
            <a:miter lim="800000"/>
            <a:headEnd/>
            <a:tailEnd/>
          </a:ln>
        </p:spPr>
      </p:pic>
      <p:sp>
        <p:nvSpPr>
          <p:cNvPr id="16400" name="Rectangle 4"/>
          <p:cNvSpPr>
            <a:spLocks noGrp="1" noChangeArrowheads="1"/>
          </p:cNvSpPr>
          <p:nvPr>
            <p:ph type="title" sz="quarter" idx="4294967295"/>
          </p:nvPr>
        </p:nvSpPr>
        <p:spPr>
          <a:xfrm>
            <a:off x="4857750" y="5300663"/>
            <a:ext cx="4286250" cy="285750"/>
          </a:xfrm>
        </p:spPr>
        <p:txBody>
          <a:bodyPr/>
          <a:lstStyle/>
          <a:p>
            <a:pPr eaLnBrk="1" hangingPunct="1"/>
            <a:r>
              <a:rPr lang="ru-RU" sz="1100" b="1" smtClean="0">
                <a:latin typeface="Times New Roman" pitchFamily="18" charset="0"/>
              </a:rPr>
              <a:t>Связь параметров акустической эмиссии с размером дефектов</a:t>
            </a:r>
          </a:p>
        </p:txBody>
      </p:sp>
      <p:graphicFrame>
        <p:nvGraphicFramePr>
          <p:cNvPr id="16387" name="Object 1"/>
          <p:cNvGraphicFramePr>
            <a:graphicFrameLocks noChangeAspect="1"/>
          </p:cNvGraphicFramePr>
          <p:nvPr/>
        </p:nvGraphicFramePr>
        <p:xfrm>
          <a:off x="323850" y="3573463"/>
          <a:ext cx="1928813" cy="2143125"/>
        </p:xfrm>
        <a:graphic>
          <a:graphicData uri="http://schemas.openxmlformats.org/presentationml/2006/ole">
            <p:oleObj spid="_x0000_s175107" name="Plot" r:id="rId10" imgW="1897380" imgH="2012594" progId="">
              <p:embed/>
            </p:oleObj>
          </a:graphicData>
        </a:graphic>
      </p:graphicFrame>
      <p:graphicFrame>
        <p:nvGraphicFramePr>
          <p:cNvPr id="16388" name="Object 6"/>
          <p:cNvGraphicFramePr>
            <a:graphicFrameLocks noChangeAspect="1"/>
          </p:cNvGraphicFramePr>
          <p:nvPr/>
        </p:nvGraphicFramePr>
        <p:xfrm>
          <a:off x="2357438" y="3214688"/>
          <a:ext cx="2057400" cy="928687"/>
        </p:xfrm>
        <a:graphic>
          <a:graphicData uri="http://schemas.openxmlformats.org/presentationml/2006/ole">
            <p:oleObj spid="_x0000_s175108" name="Plot" r:id="rId11" imgW="3692347" imgH="2095805" progId="">
              <p:embed/>
            </p:oleObj>
          </a:graphicData>
        </a:graphic>
      </p:graphicFrame>
      <p:graphicFrame>
        <p:nvGraphicFramePr>
          <p:cNvPr id="16389" name="Object 5"/>
          <p:cNvGraphicFramePr>
            <a:graphicFrameLocks noChangeAspect="1"/>
          </p:cNvGraphicFramePr>
          <p:nvPr/>
        </p:nvGraphicFramePr>
        <p:xfrm>
          <a:off x="2428875" y="4143375"/>
          <a:ext cx="1931988" cy="1095375"/>
        </p:xfrm>
        <a:graphic>
          <a:graphicData uri="http://schemas.openxmlformats.org/presentationml/2006/ole">
            <p:oleObj spid="_x0000_s175109" name="Plot" r:id="rId12" imgW="3693262" imgH="2095805" progId="">
              <p:embed/>
            </p:oleObj>
          </a:graphicData>
        </a:graphic>
      </p:graphicFrame>
      <p:graphicFrame>
        <p:nvGraphicFramePr>
          <p:cNvPr id="16390" name="Object 4"/>
          <p:cNvGraphicFramePr>
            <a:graphicFrameLocks noChangeAspect="1"/>
          </p:cNvGraphicFramePr>
          <p:nvPr/>
        </p:nvGraphicFramePr>
        <p:xfrm>
          <a:off x="2357438" y="5143500"/>
          <a:ext cx="2052637" cy="1166813"/>
        </p:xfrm>
        <a:graphic>
          <a:graphicData uri="http://schemas.openxmlformats.org/presentationml/2006/ole">
            <p:oleObj spid="_x0000_s175110" name="Plot" r:id="rId13" imgW="3685032" imgH="2095805" progId="">
              <p:embed/>
            </p:oleObj>
          </a:graphicData>
        </a:graphic>
      </p:graphicFrame>
      <p:sp>
        <p:nvSpPr>
          <p:cNvPr id="16401" name="Прямоугольник 18"/>
          <p:cNvSpPr>
            <a:spLocks noChangeArrowheads="1"/>
          </p:cNvSpPr>
          <p:nvPr/>
        </p:nvSpPr>
        <p:spPr bwMode="auto">
          <a:xfrm>
            <a:off x="0" y="6457950"/>
            <a:ext cx="9144000" cy="246063"/>
          </a:xfrm>
          <a:prstGeom prst="rect">
            <a:avLst/>
          </a:prstGeom>
          <a:noFill/>
          <a:ln w="9525">
            <a:noFill/>
            <a:miter lim="800000"/>
            <a:headEnd/>
            <a:tailEnd/>
          </a:ln>
        </p:spPr>
        <p:txBody>
          <a:bodyPr>
            <a:spAutoFit/>
          </a:bodyPr>
          <a:lstStyle/>
          <a:p>
            <a:r>
              <a:rPr lang="ru-RU" sz="1000">
                <a:solidFill>
                  <a:srgbClr val="FF0066"/>
                </a:solidFill>
                <a:latin typeface="Times New Roman" pitchFamily="18" charset="0"/>
                <a:cs typeface="Times New Roman" pitchFamily="18" charset="0"/>
              </a:rPr>
              <a:t>Куксенко В.С., Томилин Н.Г., Махмудов Х.Ф., Бенин А.В. Письма в Журнал технической физики. 2007. Т. 33. № 2. С. 31-35.</a:t>
            </a:r>
          </a:p>
        </p:txBody>
      </p:sp>
      <p:sp>
        <p:nvSpPr>
          <p:cNvPr id="16402" name="Прямоугольник 20"/>
          <p:cNvSpPr>
            <a:spLocks noChangeArrowheads="1"/>
          </p:cNvSpPr>
          <p:nvPr/>
        </p:nvSpPr>
        <p:spPr bwMode="auto">
          <a:xfrm>
            <a:off x="4572000" y="2708275"/>
            <a:ext cx="5857875" cy="246063"/>
          </a:xfrm>
          <a:prstGeom prst="rect">
            <a:avLst/>
          </a:prstGeom>
          <a:noFill/>
          <a:ln w="9525">
            <a:noFill/>
            <a:miter lim="800000"/>
            <a:headEnd/>
            <a:tailEnd/>
          </a:ln>
        </p:spPr>
        <p:txBody>
          <a:bodyPr>
            <a:spAutoFit/>
          </a:bodyPr>
          <a:lstStyle/>
          <a:p>
            <a:r>
              <a:rPr lang="ru-RU" sz="1000">
                <a:solidFill>
                  <a:srgbClr val="FF0066"/>
                </a:solidFill>
                <a:latin typeface="Times New Roman" pitchFamily="18" charset="0"/>
                <a:cs typeface="Times New Roman" pitchFamily="18" charset="0"/>
              </a:rPr>
              <a:t>Куксенко В.С., Махмудов Х.Ф. Геология и геофизика. 2017. Т. 58. № 6. С. 915-923.</a:t>
            </a:r>
          </a:p>
        </p:txBody>
      </p:sp>
      <p:graphicFrame>
        <p:nvGraphicFramePr>
          <p:cNvPr id="37963" name="Group 75"/>
          <p:cNvGraphicFramePr>
            <a:graphicFrameLocks noGrp="1"/>
          </p:cNvGraphicFramePr>
          <p:nvPr/>
        </p:nvGraphicFramePr>
        <p:xfrm>
          <a:off x="7056438" y="3284538"/>
          <a:ext cx="2087562" cy="1706880"/>
        </p:xfrm>
        <a:graphic>
          <a:graphicData uri="http://schemas.openxmlformats.org/drawingml/2006/table">
            <a:tbl>
              <a:tblPr/>
              <a:tblGrid>
                <a:gridCol w="1044575"/>
                <a:gridCol w="1042987"/>
              </a:tblGrid>
              <a:tr h="25082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100" b="0" i="0" u="none" strike="noStrike" cap="none" normalizeH="0" baseline="0" smtClean="0">
                          <a:ln>
                            <a:noFill/>
                          </a:ln>
                          <a:solidFill>
                            <a:schemeClr val="tx1"/>
                          </a:solidFill>
                          <a:effectLst/>
                          <a:latin typeface="Times New Roman" pitchFamily="18" charset="0"/>
                          <a:cs typeface="Times New Roman" pitchFamily="18" charset="0"/>
                        </a:rPr>
                        <a:t>Линейный размер зоны контроля</a:t>
                      </a:r>
                      <a:endParaRPr kumimoji="0" lang="ru-RU" sz="1000" b="0" i="0" u="none" strike="noStrike" cap="none" normalizeH="0" baseline="0" smtClean="0">
                        <a:ln>
                          <a:noFill/>
                        </a:ln>
                        <a:solidFill>
                          <a:schemeClr val="tx1"/>
                        </a:solidFill>
                        <a:effectLst/>
                        <a:latin typeface="Times New Roman" pitchFamily="18"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u-RU" sz="1100" b="0" i="0" u="none" strike="noStrike" cap="none" normalizeH="0" baseline="0" smtClean="0">
                          <a:ln>
                            <a:noFill/>
                          </a:ln>
                          <a:solidFill>
                            <a:schemeClr val="tx1"/>
                          </a:solidFill>
                          <a:effectLst/>
                          <a:latin typeface="Times New Roman" pitchFamily="18" charset="0"/>
                          <a:cs typeface="Times New Roman" pitchFamily="18" charset="0"/>
                        </a:rPr>
                        <a:t> (</a:t>
                      </a:r>
                      <a:r>
                        <a:rPr kumimoji="0" lang="en-US" sz="1100" b="0" i="0" u="none" strike="noStrike" cap="none" normalizeH="0" baseline="0" smtClean="0">
                          <a:ln>
                            <a:noFill/>
                          </a:ln>
                          <a:solidFill>
                            <a:schemeClr val="tx1"/>
                          </a:solidFill>
                          <a:effectLst/>
                          <a:latin typeface="Times New Roman" pitchFamily="18" charset="0"/>
                          <a:cs typeface="Times New Roman" pitchFamily="18" charset="0"/>
                        </a:rPr>
                        <a:t>L</a:t>
                      </a:r>
                      <a:r>
                        <a:rPr kumimoji="0" lang="ru-RU" sz="1100" b="0" i="0" u="none" strike="noStrike" cap="none" normalizeH="0" baseline="0" smtClean="0">
                          <a:ln>
                            <a:noFill/>
                          </a:ln>
                          <a:solidFill>
                            <a:schemeClr val="tx1"/>
                          </a:solidFill>
                          <a:effectLst/>
                          <a:latin typeface="Times New Roman" pitchFamily="18" charset="0"/>
                          <a:cs typeface="Times New Roman" pitchFamily="18" charset="0"/>
                        </a:rPr>
                        <a:t>, м)</a:t>
                      </a:r>
                      <a:endParaRPr kumimoji="0" lang="ru-RU" sz="1800" b="0" i="0" u="none" strike="noStrike" cap="none" normalizeH="0" baseline="0" smtClean="0">
                        <a:ln>
                          <a:noFill/>
                        </a:ln>
                        <a:solidFill>
                          <a:schemeClr val="tx1"/>
                        </a:solidFill>
                        <a:effectLst/>
                        <a:latin typeface="Arial" pitchFamily="34" charset="0"/>
                        <a:cs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100" b="0" i="0" u="none" strike="noStrike" cap="none" normalizeH="0" baseline="0" smtClean="0">
                          <a:ln>
                            <a:noFill/>
                          </a:ln>
                          <a:solidFill>
                            <a:schemeClr val="tx1"/>
                          </a:solidFill>
                          <a:effectLst/>
                          <a:latin typeface="Times New Roman" pitchFamily="18" charset="0"/>
                          <a:cs typeface="Times New Roman" pitchFamily="18" charset="0"/>
                        </a:rPr>
                        <a:t>Верхняя граница частотного диапазона</a:t>
                      </a:r>
                      <a:endParaRPr kumimoji="0" lang="ru-RU" sz="1000" b="0" i="0" u="none" strike="noStrike" cap="none" normalizeH="0" baseline="0" smtClean="0">
                        <a:ln>
                          <a:noFill/>
                        </a:ln>
                        <a:solidFill>
                          <a:schemeClr val="tx1"/>
                        </a:solidFill>
                        <a:effectLst/>
                        <a:latin typeface="Times New Roman" pitchFamily="18"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u-RU" sz="1100" b="0" i="0" u="none" strike="noStrike" cap="none" normalizeH="0" baseline="0" smtClean="0">
                          <a:ln>
                            <a:noFill/>
                          </a:ln>
                          <a:solidFill>
                            <a:schemeClr val="tx1"/>
                          </a:solidFill>
                          <a:effectLst/>
                          <a:latin typeface="Times New Roman" pitchFamily="18" charset="0"/>
                          <a:cs typeface="Times New Roman" pitchFamily="18" charset="0"/>
                        </a:rPr>
                        <a:t>(</a:t>
                      </a:r>
                      <a:r>
                        <a:rPr kumimoji="0" lang="en-US" sz="1100" b="0" i="0" u="none" strike="noStrike" cap="none" normalizeH="0" baseline="0" smtClean="0">
                          <a:ln>
                            <a:noFill/>
                          </a:ln>
                          <a:solidFill>
                            <a:schemeClr val="tx1"/>
                          </a:solidFill>
                          <a:effectLst/>
                          <a:latin typeface="Times New Roman" pitchFamily="18" charset="0"/>
                          <a:cs typeface="Times New Roman" pitchFamily="18" charset="0"/>
                        </a:rPr>
                        <a:t>f</a:t>
                      </a:r>
                      <a:r>
                        <a:rPr kumimoji="0" lang="ru-RU" sz="1100" b="0" i="0" u="none" strike="noStrike" cap="none" normalizeH="0" baseline="30000" smtClean="0">
                          <a:ln>
                            <a:noFill/>
                          </a:ln>
                          <a:solidFill>
                            <a:schemeClr val="tx1"/>
                          </a:solidFill>
                          <a:effectLst/>
                          <a:latin typeface="Times New Roman" pitchFamily="18" charset="0"/>
                          <a:cs typeface="Times New Roman" pitchFamily="18" charset="0"/>
                        </a:rPr>
                        <a:t>+</a:t>
                      </a:r>
                      <a:r>
                        <a:rPr kumimoji="0" lang="ru-RU" sz="1100" b="0" i="0" u="none" strike="noStrike" cap="none" normalizeH="0" baseline="0" smtClean="0">
                          <a:ln>
                            <a:noFill/>
                          </a:ln>
                          <a:solidFill>
                            <a:schemeClr val="tx1"/>
                          </a:solidFill>
                          <a:effectLst/>
                          <a:latin typeface="Times New Roman" pitchFamily="18" charset="0"/>
                          <a:cs typeface="Times New Roman" pitchFamily="18" charset="0"/>
                        </a:rPr>
                        <a:t>, Гц)</a:t>
                      </a:r>
                      <a:endParaRPr kumimoji="0" lang="ru-RU" sz="1800" b="0" i="0" u="none" strike="noStrike" cap="none" normalizeH="0" baseline="0" smtClean="0">
                        <a:ln>
                          <a:noFill/>
                        </a:ln>
                        <a:solidFill>
                          <a:schemeClr val="tx1"/>
                        </a:solidFill>
                        <a:effectLst/>
                        <a:latin typeface="Arial" pitchFamily="34" charset="0"/>
                        <a:cs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chemeClr val="tx1"/>
                          </a:solidFill>
                          <a:effectLst/>
                          <a:latin typeface="Times New Roman" pitchFamily="18" charset="0"/>
                          <a:cs typeface="Times New Roman" pitchFamily="18" charset="0"/>
                        </a:rPr>
                        <a:t>1000</a:t>
                      </a:r>
                      <a:endParaRPr kumimoji="0" lang="en-US" sz="1800" b="0" i="0" u="none" strike="noStrike" cap="none" normalizeH="0" baseline="0" smtClean="0">
                        <a:ln>
                          <a:noFill/>
                        </a:ln>
                        <a:solidFill>
                          <a:schemeClr val="tx1"/>
                        </a:solidFill>
                        <a:effectLst/>
                        <a:latin typeface="Arial" pitchFamily="34" charset="0"/>
                        <a:cs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100" b="0" i="0" u="none" strike="noStrike" cap="none" normalizeH="0" baseline="0" smtClean="0">
                          <a:ln>
                            <a:noFill/>
                          </a:ln>
                          <a:solidFill>
                            <a:schemeClr val="tx1"/>
                          </a:solidFill>
                          <a:effectLst/>
                          <a:latin typeface="Times New Roman" pitchFamily="18" charset="0"/>
                          <a:cs typeface="Times New Roman" pitchFamily="18" charset="0"/>
                        </a:rPr>
                        <a:t>100</a:t>
                      </a:r>
                      <a:endParaRPr kumimoji="0" lang="ru-RU" sz="1800" b="0" i="0" u="none" strike="noStrike" cap="none" normalizeH="0" baseline="0" smtClean="0">
                        <a:ln>
                          <a:noFill/>
                        </a:ln>
                        <a:solidFill>
                          <a:schemeClr val="tx1"/>
                        </a:solidFill>
                        <a:effectLst/>
                        <a:latin typeface="Arial" pitchFamily="34" charset="0"/>
                        <a:cs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chemeClr val="tx1"/>
                          </a:solidFill>
                          <a:effectLst/>
                          <a:latin typeface="Times New Roman" pitchFamily="18" charset="0"/>
                          <a:cs typeface="Times New Roman" pitchFamily="18" charset="0"/>
                        </a:rPr>
                        <a:t>100</a:t>
                      </a:r>
                      <a:endParaRPr kumimoji="0" lang="en-US" sz="1800" b="0" i="0" u="none" strike="noStrike" cap="none" normalizeH="0" baseline="0" smtClean="0">
                        <a:ln>
                          <a:noFill/>
                        </a:ln>
                        <a:solidFill>
                          <a:schemeClr val="tx1"/>
                        </a:solidFill>
                        <a:effectLst/>
                        <a:latin typeface="Arial" pitchFamily="34" charset="0"/>
                        <a:cs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100" b="0" i="0" u="none" strike="noStrike" cap="none" normalizeH="0" baseline="0" smtClean="0">
                          <a:ln>
                            <a:noFill/>
                          </a:ln>
                          <a:solidFill>
                            <a:schemeClr val="tx1"/>
                          </a:solidFill>
                          <a:effectLst/>
                          <a:latin typeface="Times New Roman" pitchFamily="18" charset="0"/>
                          <a:cs typeface="Times New Roman" pitchFamily="18" charset="0"/>
                        </a:rPr>
                        <a:t>500</a:t>
                      </a:r>
                      <a:endParaRPr kumimoji="0" lang="ru-RU" sz="1800" b="0" i="0" u="none" strike="noStrike" cap="none" normalizeH="0" baseline="0" smtClean="0">
                        <a:ln>
                          <a:noFill/>
                        </a:ln>
                        <a:solidFill>
                          <a:schemeClr val="tx1"/>
                        </a:solidFill>
                        <a:effectLst/>
                        <a:latin typeface="Arial" pitchFamily="34" charset="0"/>
                        <a:cs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chemeClr val="tx1"/>
                          </a:solidFill>
                          <a:effectLst/>
                          <a:latin typeface="Times New Roman" pitchFamily="18" charset="0"/>
                          <a:cs typeface="Times New Roman" pitchFamily="18" charset="0"/>
                        </a:rPr>
                        <a:t>10</a:t>
                      </a:r>
                      <a:endParaRPr kumimoji="0" lang="en-US" sz="1800" b="0" i="0" u="none" strike="noStrike" cap="none" normalizeH="0" baseline="0" smtClean="0">
                        <a:ln>
                          <a:noFill/>
                        </a:ln>
                        <a:solidFill>
                          <a:schemeClr val="tx1"/>
                        </a:solidFill>
                        <a:effectLst/>
                        <a:latin typeface="Arial" pitchFamily="34" charset="0"/>
                        <a:cs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100" b="0" i="0" u="none" strike="noStrike" cap="none" normalizeH="0" baseline="0" smtClean="0">
                          <a:ln>
                            <a:noFill/>
                          </a:ln>
                          <a:solidFill>
                            <a:schemeClr val="tx1"/>
                          </a:solidFill>
                          <a:effectLst/>
                          <a:latin typeface="Times New Roman" pitchFamily="18" charset="0"/>
                          <a:cs typeface="Times New Roman" pitchFamily="18" charset="0"/>
                        </a:rPr>
                        <a:t>3000</a:t>
                      </a:r>
                      <a:endParaRPr kumimoji="0" lang="ru-RU" sz="1800" b="0" i="0" u="none" strike="noStrike" cap="none" normalizeH="0" baseline="0" smtClean="0">
                        <a:ln>
                          <a:noFill/>
                        </a:ln>
                        <a:solidFill>
                          <a:schemeClr val="tx1"/>
                        </a:solidFill>
                        <a:effectLst/>
                        <a:latin typeface="Arial" pitchFamily="34" charset="0"/>
                        <a:cs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16420" name="Rectangle 76"/>
          <p:cNvSpPr>
            <a:spLocks noChangeArrowheads="1"/>
          </p:cNvSpPr>
          <p:nvPr/>
        </p:nvSpPr>
        <p:spPr bwMode="auto">
          <a:xfrm>
            <a:off x="0" y="2781300"/>
            <a:ext cx="4411663" cy="228600"/>
          </a:xfrm>
          <a:prstGeom prst="rect">
            <a:avLst/>
          </a:prstGeom>
          <a:noFill/>
          <a:ln w="9525">
            <a:noFill/>
            <a:miter lim="800000"/>
            <a:headEnd/>
            <a:tailEnd/>
          </a:ln>
        </p:spPr>
        <p:txBody>
          <a:bodyPr wrap="none" anchor="ctr">
            <a:spAutoFit/>
          </a:bodyPr>
          <a:lstStyle/>
          <a:p>
            <a:r>
              <a:rPr lang="ru-RU" sz="900">
                <a:solidFill>
                  <a:srgbClr val="FF0066"/>
                </a:solidFill>
              </a:rPr>
              <a:t>Куксенко ВС; Махмудов ХФ; Манжиков БЦ. 2010, ФТПРПИ, т.4 страницы: 29-40</a:t>
            </a:r>
          </a:p>
        </p:txBody>
      </p:sp>
      <p:sp>
        <p:nvSpPr>
          <p:cNvPr id="16422" name="Rectangle 38"/>
          <p:cNvSpPr>
            <a:spLocks noChangeArrowheads="1"/>
          </p:cNvSpPr>
          <p:nvPr/>
        </p:nvSpPr>
        <p:spPr bwMode="auto">
          <a:xfrm>
            <a:off x="4572000" y="5661025"/>
            <a:ext cx="4572000" cy="519113"/>
          </a:xfrm>
          <a:prstGeom prst="rect">
            <a:avLst/>
          </a:prstGeom>
          <a:noFill/>
          <a:ln w="9525">
            <a:noFill/>
            <a:miter lim="800000"/>
            <a:headEnd/>
            <a:tailEnd/>
          </a:ln>
          <a:effectLst/>
        </p:spPr>
        <p:txBody>
          <a:bodyPr anchor="ctr">
            <a:spAutoFit/>
          </a:bodyPr>
          <a:lstStyle/>
          <a:p>
            <a:pPr eaLnBrk="0" hangingPunct="0"/>
            <a:r>
              <a:rPr lang="ru-RU" sz="1000">
                <a:solidFill>
                  <a:srgbClr val="FF0066"/>
                </a:solidFill>
              </a:rPr>
              <a:t>Куксенко В. С., Савельев В.Н, Станчиц С. А., Томилин Н, Г. // Механика композиционных материалов. 1983, №3. С. 536-543.</a:t>
            </a:r>
            <a:r>
              <a:rPr lang="ru-RU"/>
              <a:t> </a:t>
            </a:r>
          </a:p>
        </p:txBody>
      </p:sp>
      <p:sp>
        <p:nvSpPr>
          <p:cNvPr id="16424" name="Rectangle 40"/>
          <p:cNvSpPr>
            <a:spLocks noChangeArrowheads="1"/>
          </p:cNvSpPr>
          <p:nvPr/>
        </p:nvSpPr>
        <p:spPr bwMode="auto">
          <a:xfrm>
            <a:off x="0" y="0"/>
            <a:ext cx="9144000" cy="641350"/>
          </a:xfrm>
          <a:prstGeom prst="rect">
            <a:avLst/>
          </a:prstGeom>
          <a:noFill/>
          <a:ln w="9525">
            <a:noFill/>
            <a:miter lim="800000"/>
            <a:headEnd/>
            <a:tailEnd/>
          </a:ln>
          <a:effectLst/>
        </p:spPr>
        <p:txBody>
          <a:bodyPr>
            <a:spAutoFit/>
          </a:bodyPr>
          <a:lstStyle/>
          <a:p>
            <a:pPr algn="ctr"/>
            <a:r>
              <a:rPr lang="ru-RU">
                <a:solidFill>
                  <a:srgbClr val="FFCC00"/>
                </a:solidFill>
              </a:rPr>
              <a:t>На основе кинетической концепции прочности твердых тел  разработать     модель разрушения гетерогенных тел.</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Оформление по умолчанию">
  <a:themeElements>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Оформление по умолчанию">
      <a:majorFont>
        <a:latin typeface="Arial"/>
        <a:ea typeface=""/>
        <a:cs typeface="Arial"/>
      </a:majorFont>
      <a:minorFont>
        <a:latin typeface="Arial"/>
        <a:ea typeface=""/>
        <a:cs typeface="Arial"/>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Оформление по умолчанию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Оформление по умолчанию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Оформление по умолчанию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Оформление по умолчанию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Оформление по умолчанию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Оформление по умолчанию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Оформление по умолчанию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Оформление по умолчанию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Оформление по умолчанию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Оформление по умолчанию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Оформление по умолчанию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Тема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714</TotalTime>
  <Words>4972</Words>
  <Application>Microsoft Office PowerPoint</Application>
  <PresentationFormat>Экран (4:3)</PresentationFormat>
  <Paragraphs>549</Paragraphs>
  <Slides>74</Slides>
  <Notes>6</Notes>
  <HiddenSlides>0</HiddenSlides>
  <MMClips>0</MMClips>
  <ScaleCrop>false</ScaleCrop>
  <HeadingPairs>
    <vt:vector size="6" baseType="variant">
      <vt:variant>
        <vt:lpstr>Тема</vt:lpstr>
      </vt:variant>
      <vt:variant>
        <vt:i4>1</vt:i4>
      </vt:variant>
      <vt:variant>
        <vt:lpstr>Внедренные серверы OLE</vt:lpstr>
      </vt:variant>
      <vt:variant>
        <vt:i4>6</vt:i4>
      </vt:variant>
      <vt:variant>
        <vt:lpstr>Заголовки слайдов</vt:lpstr>
      </vt:variant>
      <vt:variant>
        <vt:i4>74</vt:i4>
      </vt:variant>
    </vt:vector>
  </HeadingPairs>
  <TitlesOfParts>
    <vt:vector size="81" baseType="lpstr">
      <vt:lpstr>Оформление по умолчанию</vt:lpstr>
      <vt:lpstr>Рисунок</vt:lpstr>
      <vt:lpstr>Plot</vt:lpstr>
      <vt:lpstr>Диаграмма</vt:lpstr>
      <vt:lpstr>Graph</vt:lpstr>
      <vt:lpstr>Формула</vt:lpstr>
      <vt:lpstr>Picture</vt:lpstr>
      <vt:lpstr>  Махмудов Х.Ф1, Савельев В. Н2 , Медведев В. Н3   1 ФТИ им А. Ф Иоффе, Россия, г. Санкт-Петербург    2 ООО «Прадиком», Россия, г. Санкт-Петербург    3 ФГУП «ГХК», Красноярский край, Россия h.machmoudov@mail.ioffe.ru </vt:lpstr>
      <vt:lpstr>Слайд 2</vt:lpstr>
      <vt:lpstr>Слайд 3</vt:lpstr>
      <vt:lpstr>Задачи</vt:lpstr>
      <vt:lpstr>Акустико-эмиссионная система A-LINE 32DDM ООО «ИНТЕРЮНИС»  http://www.interunis.ru </vt:lpstr>
      <vt:lpstr>Слайд 6</vt:lpstr>
      <vt:lpstr>Объекты АЭ мониторинга </vt:lpstr>
      <vt:lpstr>Слайд 8</vt:lpstr>
      <vt:lpstr>Связь параметров акустической эмиссии с размером дефектов</vt:lpstr>
      <vt:lpstr>Слайд 10</vt:lpstr>
      <vt:lpstr>ПРОСКАЛЬЗЫВАНИЕ ДВУХ БЛОКОВ ГОРНЫХ ПОРОД И ЕГО АКУСТИЧЕСКИЙ ОБРАЗ.</vt:lpstr>
      <vt:lpstr>Образ очага разрушения горных пород (иерархическая модель процесса).</vt:lpstr>
      <vt:lpstr>Зависимость длительности очаговой стадии разрушения от выделяющейся энергии</vt:lpstr>
      <vt:lpstr>Слайд 14</vt:lpstr>
      <vt:lpstr>Слайд 15</vt:lpstr>
      <vt:lpstr>Слайд 16</vt:lpstr>
      <vt:lpstr>Слайд 17</vt:lpstr>
      <vt:lpstr>Слайд 18</vt:lpstr>
      <vt:lpstr>Слайд 19</vt:lpstr>
      <vt:lpstr>Слайд 20</vt:lpstr>
      <vt:lpstr>Слайд 21</vt:lpstr>
      <vt:lpstr>Слайд 22</vt:lpstr>
      <vt:lpstr>Слайд 23</vt:lpstr>
      <vt:lpstr>Слайд 24</vt:lpstr>
      <vt:lpstr>Фильтрация баз данных (БД) акустико-эмиссионных сигналов в регистрируемом диапазоне 30 – 500 кГц</vt:lpstr>
      <vt:lpstr>Статистические критерии техногенных помех</vt:lpstr>
      <vt:lpstr>Несоответствие  графиков повторяемости амплитуд и энергий АС.</vt:lpstr>
      <vt:lpstr>Распределение сигналов по длительности (D)</vt:lpstr>
      <vt:lpstr>Результаты фильтрации помех</vt:lpstr>
      <vt:lpstr>Автоматическая обработка потока сигналов акустической эмиссии.</vt:lpstr>
      <vt:lpstr>Слайд 31</vt:lpstr>
      <vt:lpstr>Слайд 32</vt:lpstr>
      <vt:lpstr>Слайд 33</vt:lpstr>
      <vt:lpstr>Слайд 34</vt:lpstr>
      <vt:lpstr>Слайд 35</vt:lpstr>
      <vt:lpstr>Слайд 36</vt:lpstr>
      <vt:lpstr>Слайд 37</vt:lpstr>
      <vt:lpstr>Слайд 38</vt:lpstr>
      <vt:lpstr>Образ очага разрушения горных пород (иерархическая модель процесса).</vt:lpstr>
      <vt:lpstr>Слайд 40</vt:lpstr>
      <vt:lpstr>Слайд 41</vt:lpstr>
      <vt:lpstr>Слайд 42</vt:lpstr>
      <vt:lpstr>Слайд 43</vt:lpstr>
      <vt:lpstr>Слайд 44</vt:lpstr>
      <vt:lpstr>Слайд 45</vt:lpstr>
      <vt:lpstr>Слайд 46</vt:lpstr>
      <vt:lpstr>Слайд 47</vt:lpstr>
      <vt:lpstr>Слайд 48</vt:lpstr>
      <vt:lpstr>Слайд 49</vt:lpstr>
      <vt:lpstr>Слайд 50</vt:lpstr>
      <vt:lpstr>Слайд 51</vt:lpstr>
      <vt:lpstr>Слайд 52</vt:lpstr>
      <vt:lpstr>Фильтрация баз данных (БД) акустико-эмиссионных сигналов в регистрируемом диапазоне 30 – 500 кГц</vt:lpstr>
      <vt:lpstr>Статистические критерии техногенных помех</vt:lpstr>
      <vt:lpstr>Распределение сигналов по длительности (D)</vt:lpstr>
      <vt:lpstr>Результаты фильтрации помех</vt:lpstr>
      <vt:lpstr>Слайд 57</vt:lpstr>
      <vt:lpstr>Слайд 58</vt:lpstr>
      <vt:lpstr>Слайд 59</vt:lpstr>
      <vt:lpstr>Слайд 60</vt:lpstr>
      <vt:lpstr>Слайд 61</vt:lpstr>
      <vt:lpstr>Слайд 62</vt:lpstr>
      <vt:lpstr>Слайд 63</vt:lpstr>
      <vt:lpstr>Слайд 64</vt:lpstr>
      <vt:lpstr>Образ очага разрушения горных пород (иерархическая модель процесса).</vt:lpstr>
      <vt:lpstr>Разработать и ввести в промышленную эксплуатацию методику прогнозирования горных ударов для обеспечения надежности и безопасной работы в контролируемом массиве горных пород подземных сооружений ФГУП «ГХК». Зависимость длительности очаговой стадии разрушения от выделяющейся энергии</vt:lpstr>
      <vt:lpstr>Слайд 67</vt:lpstr>
      <vt:lpstr>Слайд 68</vt:lpstr>
      <vt:lpstr>Слайд 69</vt:lpstr>
      <vt:lpstr>Слайд 70</vt:lpstr>
      <vt:lpstr>Слайд 71</vt:lpstr>
      <vt:lpstr>Слайд 72</vt:lpstr>
      <vt:lpstr>Слайд 73</vt:lpstr>
      <vt:lpstr>Слайд 74</vt:lpstr>
    </vt:vector>
  </TitlesOfParts>
  <Company>MoBIL GROUP</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title>
  <dc:creator>Khairyllo</dc:creator>
  <cp:lastModifiedBy>user1</cp:lastModifiedBy>
  <cp:revision>98</cp:revision>
  <dcterms:created xsi:type="dcterms:W3CDTF">2017-11-09T17:54:47Z</dcterms:created>
  <dcterms:modified xsi:type="dcterms:W3CDTF">2019-06-06T10:25:31Z</dcterms:modified>
</cp:coreProperties>
</file>