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4" r:id="rId5"/>
    <p:sldId id="274" r:id="rId6"/>
    <p:sldId id="275" r:id="rId7"/>
    <p:sldId id="270" r:id="rId8"/>
    <p:sldId id="265" r:id="rId9"/>
    <p:sldId id="266" r:id="rId10"/>
    <p:sldId id="268" r:id="rId11"/>
    <p:sldId id="267" r:id="rId12"/>
    <p:sldId id="271" r:id="rId13"/>
    <p:sldId id="272" r:id="rId14"/>
    <p:sldId id="273" r:id="rId15"/>
    <p:sldId id="27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Лист1!$A$2</c:f>
              <c:strCache>
                <c:ptCount val="1"/>
                <c:pt idx="0">
                  <c:v>Северное полушарие</c:v>
                </c:pt>
              </c:strCache>
            </c:strRef>
          </c:tx>
          <c:invertIfNegative val="0"/>
          <c:cat>
            <c:strRef>
              <c:f>Лист1!$B$1:$C$1</c:f>
              <c:strCache>
                <c:ptCount val="2"/>
                <c:pt idx="0">
                  <c:v>М≥3</c:v>
                </c:pt>
                <c:pt idx="1">
                  <c:v>М≥5</c:v>
                </c:pt>
              </c:strCache>
            </c:strRef>
          </c:cat>
          <c:val>
            <c:numRef>
              <c:f>Лист1!$B$2:$C$2</c:f>
              <c:numCache>
                <c:formatCode>General</c:formatCode>
                <c:ptCount val="2"/>
                <c:pt idx="0">
                  <c:v>412859</c:v>
                </c:pt>
                <c:pt idx="1">
                  <c:v>39444</c:v>
                </c:pt>
              </c:numCache>
            </c:numRef>
          </c:val>
        </c:ser>
        <c:ser>
          <c:idx val="1"/>
          <c:order val="1"/>
          <c:tx>
            <c:strRef>
              <c:f>Лист1!$A$3</c:f>
              <c:strCache>
                <c:ptCount val="1"/>
                <c:pt idx="0">
                  <c:v>Южное полушарие</c:v>
                </c:pt>
              </c:strCache>
            </c:strRef>
          </c:tx>
          <c:invertIfNegative val="0"/>
          <c:cat>
            <c:strRef>
              <c:f>Лист1!$B$1:$C$1</c:f>
              <c:strCache>
                <c:ptCount val="2"/>
                <c:pt idx="0">
                  <c:v>М≥3</c:v>
                </c:pt>
                <c:pt idx="1">
                  <c:v>М≥5</c:v>
                </c:pt>
              </c:strCache>
            </c:strRef>
          </c:cat>
          <c:val>
            <c:numRef>
              <c:f>Лист1!$B$3:$C$3</c:f>
              <c:numCache>
                <c:formatCode>General</c:formatCode>
                <c:ptCount val="2"/>
                <c:pt idx="0">
                  <c:v>220953</c:v>
                </c:pt>
                <c:pt idx="1">
                  <c:v>45583</c:v>
                </c:pt>
              </c:numCache>
            </c:numRef>
          </c:val>
        </c:ser>
        <c:ser>
          <c:idx val="2"/>
          <c:order val="2"/>
          <c:tx>
            <c:strRef>
              <c:f>Лист1!$A$4</c:f>
              <c:strCache>
                <c:ptCount val="1"/>
                <c:pt idx="0">
                  <c:v>Восточное полушарие</c:v>
                </c:pt>
              </c:strCache>
            </c:strRef>
          </c:tx>
          <c:invertIfNegative val="0"/>
          <c:cat>
            <c:strRef>
              <c:f>Лист1!$B$1:$C$1</c:f>
              <c:strCache>
                <c:ptCount val="2"/>
                <c:pt idx="0">
                  <c:v>М≥3</c:v>
                </c:pt>
                <c:pt idx="1">
                  <c:v>М≥5</c:v>
                </c:pt>
              </c:strCache>
            </c:strRef>
          </c:cat>
          <c:val>
            <c:numRef>
              <c:f>Лист1!$B$4:$C$4</c:f>
              <c:numCache>
                <c:formatCode>General</c:formatCode>
                <c:ptCount val="2"/>
                <c:pt idx="0">
                  <c:v>354522</c:v>
                </c:pt>
                <c:pt idx="1">
                  <c:v>56595</c:v>
                </c:pt>
              </c:numCache>
            </c:numRef>
          </c:val>
        </c:ser>
        <c:ser>
          <c:idx val="3"/>
          <c:order val="3"/>
          <c:tx>
            <c:strRef>
              <c:f>Лист1!$A$5</c:f>
              <c:strCache>
                <c:ptCount val="1"/>
                <c:pt idx="0">
                  <c:v>Западное полушарие</c:v>
                </c:pt>
              </c:strCache>
            </c:strRef>
          </c:tx>
          <c:invertIfNegative val="0"/>
          <c:cat>
            <c:strRef>
              <c:f>Лист1!$B$1:$C$1</c:f>
              <c:strCache>
                <c:ptCount val="2"/>
                <c:pt idx="0">
                  <c:v>М≥3</c:v>
                </c:pt>
                <c:pt idx="1">
                  <c:v>М≥5</c:v>
                </c:pt>
              </c:strCache>
            </c:strRef>
          </c:cat>
          <c:val>
            <c:numRef>
              <c:f>Лист1!$B$5:$C$5</c:f>
              <c:numCache>
                <c:formatCode>General</c:formatCode>
                <c:ptCount val="2"/>
                <c:pt idx="0">
                  <c:v>300999</c:v>
                </c:pt>
                <c:pt idx="1">
                  <c:v>30194</c:v>
                </c:pt>
              </c:numCache>
            </c:numRef>
          </c:val>
        </c:ser>
        <c:dLbls>
          <c:showLegendKey val="0"/>
          <c:showVal val="0"/>
          <c:showCatName val="0"/>
          <c:showSerName val="0"/>
          <c:showPercent val="0"/>
          <c:showBubbleSize val="0"/>
        </c:dLbls>
        <c:gapWidth val="150"/>
        <c:axId val="160905472"/>
        <c:axId val="18436096"/>
      </c:barChart>
      <c:catAx>
        <c:axId val="160905472"/>
        <c:scaling>
          <c:orientation val="minMax"/>
        </c:scaling>
        <c:delete val="0"/>
        <c:axPos val="b"/>
        <c:majorTickMark val="out"/>
        <c:minorTickMark val="none"/>
        <c:tickLblPos val="nextTo"/>
        <c:crossAx val="18436096"/>
        <c:crosses val="autoZero"/>
        <c:auto val="1"/>
        <c:lblAlgn val="ctr"/>
        <c:lblOffset val="100"/>
        <c:noMultiLvlLbl val="0"/>
      </c:catAx>
      <c:valAx>
        <c:axId val="18436096"/>
        <c:scaling>
          <c:orientation val="minMax"/>
        </c:scaling>
        <c:delete val="0"/>
        <c:axPos val="l"/>
        <c:majorGridlines/>
        <c:numFmt formatCode="General" sourceLinked="1"/>
        <c:majorTickMark val="out"/>
        <c:minorTickMark val="none"/>
        <c:tickLblPos val="nextTo"/>
        <c:crossAx val="1609054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Лист1!$A$8</c:f>
              <c:strCache>
                <c:ptCount val="1"/>
                <c:pt idx="0">
                  <c:v>Северо-восток</c:v>
                </c:pt>
              </c:strCache>
            </c:strRef>
          </c:tx>
          <c:invertIfNegative val="0"/>
          <c:cat>
            <c:strRef>
              <c:f>Лист1!$B$2:$C$2</c:f>
              <c:strCache>
                <c:ptCount val="2"/>
                <c:pt idx="0">
                  <c:v>М≥3</c:v>
                </c:pt>
                <c:pt idx="1">
                  <c:v>М≥5</c:v>
                </c:pt>
              </c:strCache>
            </c:strRef>
          </c:cat>
          <c:val>
            <c:numRef>
              <c:f>Лист1!$B$8:$C$8</c:f>
              <c:numCache>
                <c:formatCode>General</c:formatCode>
                <c:ptCount val="2"/>
                <c:pt idx="0">
                  <c:v>236389</c:v>
                </c:pt>
                <c:pt idx="1">
                  <c:v>30375</c:v>
                </c:pt>
              </c:numCache>
            </c:numRef>
          </c:val>
        </c:ser>
        <c:ser>
          <c:idx val="1"/>
          <c:order val="1"/>
          <c:tx>
            <c:strRef>
              <c:f>Лист1!$A$9</c:f>
              <c:strCache>
                <c:ptCount val="1"/>
                <c:pt idx="0">
                  <c:v>Северо-запад</c:v>
                </c:pt>
              </c:strCache>
            </c:strRef>
          </c:tx>
          <c:invertIfNegative val="0"/>
          <c:cat>
            <c:strRef>
              <c:f>Лист1!$B$2:$C$2</c:f>
              <c:strCache>
                <c:ptCount val="2"/>
                <c:pt idx="0">
                  <c:v>М≥3</c:v>
                </c:pt>
                <c:pt idx="1">
                  <c:v>М≥5</c:v>
                </c:pt>
              </c:strCache>
            </c:strRef>
          </c:cat>
          <c:val>
            <c:numRef>
              <c:f>Лист1!$B$9:$C$9</c:f>
              <c:numCache>
                <c:formatCode>General</c:formatCode>
                <c:ptCount val="2"/>
                <c:pt idx="0">
                  <c:v>191575</c:v>
                </c:pt>
                <c:pt idx="1">
                  <c:v>9767</c:v>
                </c:pt>
              </c:numCache>
            </c:numRef>
          </c:val>
        </c:ser>
        <c:ser>
          <c:idx val="2"/>
          <c:order val="2"/>
          <c:tx>
            <c:strRef>
              <c:f>Лист1!$A$10</c:f>
              <c:strCache>
                <c:ptCount val="1"/>
                <c:pt idx="0">
                  <c:v>юго-восток</c:v>
                </c:pt>
              </c:strCache>
            </c:strRef>
          </c:tx>
          <c:invertIfNegative val="0"/>
          <c:cat>
            <c:strRef>
              <c:f>Лист1!$B$2:$C$2</c:f>
              <c:strCache>
                <c:ptCount val="2"/>
                <c:pt idx="0">
                  <c:v>М≥3</c:v>
                </c:pt>
                <c:pt idx="1">
                  <c:v>М≥5</c:v>
                </c:pt>
              </c:strCache>
            </c:strRef>
          </c:cat>
          <c:val>
            <c:numRef>
              <c:f>Лист1!$B$10:$C$10</c:f>
              <c:numCache>
                <c:formatCode>General</c:formatCode>
                <c:ptCount val="2"/>
                <c:pt idx="0">
                  <c:v>118149</c:v>
                </c:pt>
                <c:pt idx="1">
                  <c:v>26229</c:v>
                </c:pt>
              </c:numCache>
            </c:numRef>
          </c:val>
        </c:ser>
        <c:ser>
          <c:idx val="3"/>
          <c:order val="3"/>
          <c:tx>
            <c:strRef>
              <c:f>Лист1!$A$11</c:f>
              <c:strCache>
                <c:ptCount val="1"/>
                <c:pt idx="0">
                  <c:v>Юго-запад</c:v>
                </c:pt>
              </c:strCache>
            </c:strRef>
          </c:tx>
          <c:invertIfNegative val="0"/>
          <c:cat>
            <c:strRef>
              <c:f>Лист1!$B$2:$C$2</c:f>
              <c:strCache>
                <c:ptCount val="2"/>
                <c:pt idx="0">
                  <c:v>М≥3</c:v>
                </c:pt>
                <c:pt idx="1">
                  <c:v>М≥5</c:v>
                </c:pt>
              </c:strCache>
            </c:strRef>
          </c:cat>
          <c:val>
            <c:numRef>
              <c:f>Лист1!$B$11:$C$11</c:f>
              <c:numCache>
                <c:formatCode>General</c:formatCode>
                <c:ptCount val="2"/>
                <c:pt idx="0">
                  <c:v>109431</c:v>
                </c:pt>
                <c:pt idx="1">
                  <c:v>20429</c:v>
                </c:pt>
              </c:numCache>
            </c:numRef>
          </c:val>
        </c:ser>
        <c:dLbls>
          <c:showLegendKey val="0"/>
          <c:showVal val="0"/>
          <c:showCatName val="0"/>
          <c:showSerName val="0"/>
          <c:showPercent val="0"/>
          <c:showBubbleSize val="0"/>
        </c:dLbls>
        <c:gapWidth val="150"/>
        <c:axId val="20693760"/>
        <c:axId val="20695296"/>
      </c:barChart>
      <c:catAx>
        <c:axId val="20693760"/>
        <c:scaling>
          <c:orientation val="minMax"/>
        </c:scaling>
        <c:delete val="0"/>
        <c:axPos val="b"/>
        <c:majorTickMark val="out"/>
        <c:minorTickMark val="none"/>
        <c:tickLblPos val="nextTo"/>
        <c:crossAx val="20695296"/>
        <c:crosses val="autoZero"/>
        <c:auto val="1"/>
        <c:lblAlgn val="ctr"/>
        <c:lblOffset val="100"/>
        <c:noMultiLvlLbl val="0"/>
      </c:catAx>
      <c:valAx>
        <c:axId val="20695296"/>
        <c:scaling>
          <c:orientation val="minMax"/>
        </c:scaling>
        <c:delete val="0"/>
        <c:axPos val="l"/>
        <c:majorGridlines/>
        <c:numFmt formatCode="General" sourceLinked="1"/>
        <c:majorTickMark val="out"/>
        <c:minorTickMark val="none"/>
        <c:tickLblPos val="nextTo"/>
        <c:crossAx val="20693760"/>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8D0148-1ED8-4621-999D-5AA435833DF2}" type="datetimeFigureOut">
              <a:rPr lang="ru-RU" smtClean="0"/>
              <a:t>06.01.2002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35A45-FB01-4392-80E6-9954E46A9E6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8D0148-1ED8-4621-999D-5AA435833DF2}" type="datetimeFigureOut">
              <a:rPr lang="ru-RU" smtClean="0"/>
              <a:t>06.01.2002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8D0148-1ED8-4621-999D-5AA435833DF2}" type="datetimeFigureOut">
              <a:rPr lang="ru-RU" smtClean="0"/>
              <a:t>06.01.2002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8D0148-1ED8-4621-999D-5AA435833DF2}" type="datetimeFigureOut">
              <a:rPr lang="ru-RU" smtClean="0"/>
              <a:t>06.01.2002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35A45-FB01-4392-80E6-9954E46A9E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8D0148-1ED8-4621-999D-5AA435833DF2}" type="datetimeFigureOut">
              <a:rPr lang="ru-RU" smtClean="0"/>
              <a:t>06.01.2002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8D0148-1ED8-4621-999D-5AA435833DF2}" type="datetimeFigureOut">
              <a:rPr lang="ru-RU" smtClean="0"/>
              <a:t>06.01.2002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35A45-FB01-4392-80E6-9954E46A9E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8D0148-1ED8-4621-999D-5AA435833DF2}" type="datetimeFigureOut">
              <a:rPr lang="ru-RU" smtClean="0"/>
              <a:t>06.01.2002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D35A45-FB01-4392-80E6-9954E46A9E6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8D0148-1ED8-4621-999D-5AA435833DF2}" type="datetimeFigureOut">
              <a:rPr lang="ru-RU" smtClean="0"/>
              <a:t>06.01.2002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D0148-1ED8-4621-999D-5AA435833DF2}" type="datetimeFigureOut">
              <a:rPr lang="ru-RU" smtClean="0"/>
              <a:t>06.01.2002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8D0148-1ED8-4621-999D-5AA435833DF2}" type="datetimeFigureOut">
              <a:rPr lang="ru-RU" smtClean="0"/>
              <a:t>06.01.2002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35A45-FB01-4392-80E6-9954E46A9E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8D0148-1ED8-4621-999D-5AA435833DF2}" type="datetimeFigureOut">
              <a:rPr lang="ru-RU" smtClean="0"/>
              <a:t>06.01.2002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35A45-FB01-4392-80E6-9954E46A9E6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B8D0148-1ED8-4621-999D-5AA435833DF2}" type="datetimeFigureOut">
              <a:rPr lang="ru-RU" smtClean="0"/>
              <a:t>06.01.2002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ED35A45-FB01-4392-80E6-9954E46A9E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eis-bykl.ru/" TargetMode="External"/><Relationship Id="rId2" Type="http://schemas.openxmlformats.org/officeDocument/2006/relationships/hyperlink" Target="http://www.ncedc.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lnSpcReduction="10000"/>
          </a:bodyPr>
          <a:lstStyle/>
          <a:p>
            <a:pPr algn="ctr"/>
            <a:r>
              <a:rPr lang="ru-RU" b="1" dirty="0">
                <a:solidFill>
                  <a:schemeClr val="accent1">
                    <a:lumMod val="75000"/>
                  </a:schemeClr>
                </a:solidFill>
              </a:rPr>
              <a:t>Е.А. Левина</a:t>
            </a:r>
            <a:endParaRPr lang="ru-RU" dirty="0">
              <a:solidFill>
                <a:schemeClr val="accent1">
                  <a:lumMod val="75000"/>
                </a:schemeClr>
              </a:solidFill>
            </a:endParaRPr>
          </a:p>
          <a:p>
            <a:pPr algn="ctr"/>
            <a:r>
              <a:rPr lang="ru-RU" dirty="0" smtClean="0">
                <a:solidFill>
                  <a:schemeClr val="accent1">
                    <a:lumMod val="75000"/>
                  </a:schemeClr>
                </a:solidFill>
              </a:rPr>
              <a:t>Институт земной коры </a:t>
            </a:r>
            <a:r>
              <a:rPr lang="ru-RU" dirty="0">
                <a:solidFill>
                  <a:schemeClr val="accent1">
                    <a:lumMod val="75000"/>
                  </a:schemeClr>
                </a:solidFill>
              </a:rPr>
              <a:t>СО РАН</a:t>
            </a:r>
          </a:p>
          <a:p>
            <a:endParaRPr lang="ru-RU" dirty="0"/>
          </a:p>
        </p:txBody>
      </p:sp>
      <p:sp>
        <p:nvSpPr>
          <p:cNvPr id="2" name="Заголовок 1"/>
          <p:cNvSpPr>
            <a:spLocks noGrp="1"/>
          </p:cNvSpPr>
          <p:nvPr>
            <p:ph type="ctrTitle"/>
          </p:nvPr>
        </p:nvSpPr>
        <p:spPr>
          <a:xfrm>
            <a:off x="685800" y="548680"/>
            <a:ext cx="7772400" cy="2880319"/>
          </a:xfrm>
        </p:spPr>
        <p:txBody>
          <a:bodyPr>
            <a:normAutofit fontScale="90000"/>
          </a:bodyPr>
          <a:lstStyle/>
          <a:p>
            <a:r>
              <a:rPr lang="ru-RU" sz="3600" b="1" dirty="0">
                <a:solidFill>
                  <a:schemeClr val="accent1">
                    <a:lumMod val="75000"/>
                  </a:schemeClr>
                </a:solidFill>
                <a:latin typeface="Times New Roman" panose="02020603050405020304" pitchFamily="18" charset="0"/>
                <a:cs typeface="Times New Roman" panose="02020603050405020304" pitchFamily="18" charset="0"/>
              </a:rPr>
              <a:t>РАСПРЕДЕЛЕНИЕ СЕЙСМИЧЕСКОЙ АКТИВНОСТИ РАЗНОУРОВНЕВЫХ ГЕОСИСТЕМ ПО ФАЗАМ СОЛНЕЧНОГО ЦИКЛА </a:t>
            </a:r>
            <a:endParaRPr lang="ru-RU" dirty="0">
              <a:solidFill>
                <a:schemeClr val="accent1">
                  <a:lumMod val="75000"/>
                </a:schemeClr>
              </a:solidFill>
            </a:endParaRPr>
          </a:p>
        </p:txBody>
      </p:sp>
    </p:spTree>
    <p:extLst>
      <p:ext uri="{BB962C8B-B14F-4D97-AF65-F5344CB8AC3E}">
        <p14:creationId xmlns:p14="http://schemas.microsoft.com/office/powerpoint/2010/main" val="385512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2" y="116632"/>
            <a:ext cx="8765847" cy="4834299"/>
          </a:xfrm>
          <a:prstGeom prst="rect">
            <a:avLst/>
          </a:prstGeom>
        </p:spPr>
      </p:pic>
      <p:sp>
        <p:nvSpPr>
          <p:cNvPr id="3" name="Прямоугольник 2"/>
          <p:cNvSpPr/>
          <p:nvPr/>
        </p:nvSpPr>
        <p:spPr>
          <a:xfrm>
            <a:off x="28600" y="4950931"/>
            <a:ext cx="9019113" cy="1815882"/>
          </a:xfrm>
          <a:prstGeom prst="rect">
            <a:avLst/>
          </a:prstGeom>
        </p:spPr>
        <p:txBody>
          <a:bodyPr wrap="square">
            <a:spAutoFit/>
          </a:bodyPr>
          <a:lstStyle/>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Следующий уровень рассмотренных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геосистем</a:t>
            </a:r>
            <a:r>
              <a:rPr lang="ru-RU" sz="1600" dirty="0">
                <a:solidFill>
                  <a:schemeClr val="accent1">
                    <a:lumMod val="75000"/>
                  </a:schemeClr>
                </a:solidFill>
                <a:latin typeface="Times New Roman" panose="02020603050405020304" pitchFamily="18" charset="0"/>
                <a:cs typeface="Times New Roman" panose="02020603050405020304" pitchFamily="18" charset="0"/>
              </a:rPr>
              <a:t> – отдельные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регионы:</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 Атлантический рифт, </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b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 Гималайская зона коллизии, </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Японская зона </a:t>
            </a:r>
            <a:r>
              <a:rPr lang="ru-RU" sz="1600" dirty="0" err="1" smtClean="0">
                <a:solidFill>
                  <a:schemeClr val="accent1">
                    <a:lumMod val="75000"/>
                  </a:schemeClr>
                </a:solidFill>
                <a:latin typeface="Times New Roman" panose="02020603050405020304" pitchFamily="18" charset="0"/>
                <a:cs typeface="Times New Roman" panose="02020603050405020304" pitchFamily="18" charset="0"/>
              </a:rPr>
              <a:t>субдукции</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d</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  северная </a:t>
            </a:r>
            <a:r>
              <a:rPr lang="ru-RU" sz="1600" dirty="0">
                <a:solidFill>
                  <a:schemeClr val="accent1">
                    <a:lumMod val="75000"/>
                  </a:schemeClr>
                </a:solidFill>
                <a:latin typeface="Times New Roman" panose="02020603050405020304" pitchFamily="18" charset="0"/>
                <a:cs typeface="Times New Roman" panose="02020603050405020304" pitchFamily="18" charset="0"/>
              </a:rPr>
              <a:t>часть Атлантического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рифта, </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e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 Байкальская </a:t>
            </a:r>
            <a:r>
              <a:rPr lang="ru-RU" sz="1600" dirty="0" err="1" smtClean="0">
                <a:solidFill>
                  <a:schemeClr val="accent1">
                    <a:lumMod val="75000"/>
                  </a:schemeClr>
                </a:solidFill>
                <a:latin typeface="Times New Roman" panose="02020603050405020304" pitchFamily="18" charset="0"/>
                <a:cs typeface="Times New Roman" panose="02020603050405020304" pitchFamily="18" charset="0"/>
              </a:rPr>
              <a:t>рифтовая</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зона, </a:t>
            </a:r>
          </a:p>
          <a:p>
            <a:pPr algn="ct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f</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 </a:t>
            </a:r>
            <a:r>
              <a:rPr lang="ru-RU" sz="1600" dirty="0">
                <a:solidFill>
                  <a:schemeClr val="accent1">
                    <a:lumMod val="75000"/>
                  </a:schemeClr>
                </a:solidFill>
                <a:latin typeface="Times New Roman" panose="02020603050405020304" pitchFamily="18" charset="0"/>
                <a:cs typeface="Times New Roman" panose="02020603050405020304" pitchFamily="18" charset="0"/>
              </a:rPr>
              <a:t>Камчатская часть зоны </a:t>
            </a:r>
            <a:r>
              <a:rPr lang="ru-RU" sz="1600" dirty="0" err="1" smtClean="0">
                <a:solidFill>
                  <a:schemeClr val="accent1">
                    <a:lumMod val="75000"/>
                  </a:schemeClr>
                </a:solidFill>
                <a:latin typeface="Times New Roman" panose="02020603050405020304" pitchFamily="18" charset="0"/>
                <a:cs typeface="Times New Roman" panose="02020603050405020304" pitchFamily="18" charset="0"/>
              </a:rPr>
              <a:t>субдукции</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sz="1600" dirty="0"/>
          </a:p>
        </p:txBody>
      </p:sp>
    </p:spTree>
    <p:extLst>
      <p:ext uri="{BB962C8B-B14F-4D97-AF65-F5344CB8AC3E}">
        <p14:creationId xmlns:p14="http://schemas.microsoft.com/office/powerpoint/2010/main" val="337707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0" y="1155137"/>
            <a:ext cx="9144000" cy="4117013"/>
          </a:xfrm>
          <a:prstGeom prst="rect">
            <a:avLst/>
          </a:prstGeom>
        </p:spPr>
      </p:pic>
      <p:sp>
        <p:nvSpPr>
          <p:cNvPr id="3" name="Прямоугольник 2"/>
          <p:cNvSpPr/>
          <p:nvPr/>
        </p:nvSpPr>
        <p:spPr>
          <a:xfrm>
            <a:off x="179512" y="116632"/>
            <a:ext cx="8784976" cy="1077218"/>
          </a:xfrm>
          <a:prstGeom prst="rect">
            <a:avLst/>
          </a:prstGeom>
        </p:spPr>
        <p:txBody>
          <a:bodyPr wrap="square">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Рассмотренные части </a:t>
            </a:r>
            <a:r>
              <a:rPr lang="ru-RU" sz="1600" dirty="0">
                <a:solidFill>
                  <a:schemeClr val="accent1">
                    <a:lumMod val="75000"/>
                  </a:schemeClr>
                </a:solidFill>
                <a:latin typeface="Times New Roman" panose="02020603050405020304" pitchFamily="18" charset="0"/>
                <a:cs typeface="Times New Roman" panose="02020603050405020304" pitchFamily="18" charset="0"/>
              </a:rPr>
              <a:t>Атлантического рифта (</a:t>
            </a:r>
            <a:r>
              <a:rPr lang="en-US" sz="1600" dirty="0">
                <a:solidFill>
                  <a:schemeClr val="accent1">
                    <a:lumMod val="75000"/>
                  </a:schemeClr>
                </a:solidFill>
                <a:latin typeface="Times New Roman" panose="02020603050405020304" pitchFamily="18" charset="0"/>
                <a:cs typeface="Times New Roman" panose="02020603050405020304" pitchFamily="18" charset="0"/>
              </a:rPr>
              <a:t>a</a:t>
            </a:r>
            <a:r>
              <a:rPr lang="ru-RU" sz="1600" dirty="0">
                <a:solidFill>
                  <a:schemeClr val="accent1">
                    <a:lumMod val="75000"/>
                  </a:schemeClr>
                </a:solidFill>
                <a:latin typeface="Times New Roman" panose="02020603050405020304" pitchFamily="18" charset="0"/>
                <a:cs typeface="Times New Roman" panose="02020603050405020304" pitchFamily="18" charset="0"/>
              </a:rPr>
              <a:t>), Гималайской зоны коллизии (</a:t>
            </a:r>
            <a:r>
              <a:rPr lang="en-US" sz="1600" dirty="0">
                <a:solidFill>
                  <a:schemeClr val="accent1">
                    <a:lumMod val="75000"/>
                  </a:schemeClr>
                </a:solidFill>
                <a:latin typeface="Times New Roman" panose="02020603050405020304" pitchFamily="18" charset="0"/>
                <a:cs typeface="Times New Roman" panose="02020603050405020304" pitchFamily="18" charset="0"/>
              </a:rPr>
              <a:t>b</a:t>
            </a:r>
            <a:r>
              <a:rPr lang="ru-RU" sz="1600" dirty="0">
                <a:solidFill>
                  <a:schemeClr val="accent1">
                    <a:lumMod val="75000"/>
                  </a:schemeClr>
                </a:solidFill>
                <a:latin typeface="Times New Roman" panose="02020603050405020304" pitchFamily="18" charset="0"/>
                <a:cs typeface="Times New Roman" panose="02020603050405020304" pitchFamily="18" charset="0"/>
              </a:rPr>
              <a:t>) и Японской зоны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субдукции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a:solidFill>
                  <a:schemeClr val="accent1">
                    <a:lumMod val="75000"/>
                  </a:schemeClr>
                </a:solidFill>
                <a:latin typeface="Times New Roman" panose="02020603050405020304" pitchFamily="18" charset="0"/>
                <a:cs typeface="Times New Roman" panose="02020603050405020304" pitchFamily="18" charset="0"/>
              </a:rPr>
              <a:t>c</a:t>
            </a:r>
            <a:r>
              <a:rPr lang="ru-RU" sz="1600" dirty="0">
                <a:solidFill>
                  <a:schemeClr val="accent1">
                    <a:lumMod val="75000"/>
                  </a:schemeClr>
                </a:solidFill>
                <a:latin typeface="Times New Roman" panose="02020603050405020304" pitchFamily="18" charset="0"/>
                <a:cs typeface="Times New Roman" panose="02020603050405020304" pitchFamily="18" charset="0"/>
              </a:rPr>
              <a:t>) расположены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 широтном </a:t>
            </a:r>
            <a:r>
              <a:rPr lang="ru-RU" sz="1600" dirty="0">
                <a:solidFill>
                  <a:schemeClr val="accent1">
                    <a:lumMod val="75000"/>
                  </a:schemeClr>
                </a:solidFill>
                <a:latin typeface="Times New Roman" panose="02020603050405020304" pitchFamily="18" charset="0"/>
                <a:cs typeface="Times New Roman" panose="02020603050405020304" pitchFamily="18" charset="0"/>
              </a:rPr>
              <a:t>диапазоне – от 20º до 50º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с. ш.</a:t>
            </a:r>
          </a:p>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Северная </a:t>
            </a:r>
            <a:r>
              <a:rPr lang="ru-RU" sz="1600" dirty="0">
                <a:solidFill>
                  <a:schemeClr val="accent1">
                    <a:lumMod val="75000"/>
                  </a:schemeClr>
                </a:solidFill>
                <a:latin typeface="Times New Roman" panose="02020603050405020304" pitchFamily="18" charset="0"/>
                <a:cs typeface="Times New Roman" panose="02020603050405020304" pitchFamily="18" charset="0"/>
              </a:rPr>
              <a:t>часть Атлантического рифта (</a:t>
            </a:r>
            <a:r>
              <a:rPr lang="en-US" sz="1600" dirty="0">
                <a:solidFill>
                  <a:schemeClr val="accent1">
                    <a:lumMod val="75000"/>
                  </a:schemeClr>
                </a:solidFill>
                <a:latin typeface="Times New Roman" panose="02020603050405020304" pitchFamily="18" charset="0"/>
                <a:cs typeface="Times New Roman" panose="02020603050405020304" pitchFamily="18" charset="0"/>
              </a:rPr>
              <a:t>d</a:t>
            </a:r>
            <a:r>
              <a:rPr lang="ru-RU" sz="1600" dirty="0">
                <a:solidFill>
                  <a:schemeClr val="accent1">
                    <a:lumMod val="75000"/>
                  </a:schemeClr>
                </a:solidFill>
                <a:latin typeface="Times New Roman" panose="02020603050405020304" pitchFamily="18" charset="0"/>
                <a:cs typeface="Times New Roman" panose="02020603050405020304" pitchFamily="18" charset="0"/>
              </a:rPr>
              <a:t>), БРЗ (</a:t>
            </a:r>
            <a:r>
              <a:rPr lang="en-US" sz="1600" dirty="0">
                <a:solidFill>
                  <a:schemeClr val="accent1">
                    <a:lumMod val="75000"/>
                  </a:schemeClr>
                </a:solidFill>
                <a:latin typeface="Times New Roman" panose="02020603050405020304" pitchFamily="18" charset="0"/>
                <a:cs typeface="Times New Roman" panose="02020603050405020304" pitchFamily="18" charset="0"/>
              </a:rPr>
              <a:t>e</a:t>
            </a:r>
            <a:r>
              <a:rPr lang="ru-RU" sz="1600" dirty="0">
                <a:solidFill>
                  <a:schemeClr val="accent1">
                    <a:lumMod val="75000"/>
                  </a:schemeClr>
                </a:solidFill>
                <a:latin typeface="Times New Roman" panose="02020603050405020304" pitchFamily="18" charset="0"/>
                <a:cs typeface="Times New Roman" panose="02020603050405020304" pitchFamily="18" charset="0"/>
              </a:rPr>
              <a:t>) и Камчатская часть зоны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субдукции</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a:solidFill>
                  <a:schemeClr val="accent1">
                    <a:lumMod val="75000"/>
                  </a:schemeClr>
                </a:solidFill>
                <a:latin typeface="Times New Roman" panose="02020603050405020304" pitchFamily="18" charset="0"/>
                <a:cs typeface="Times New Roman" panose="02020603050405020304" pitchFamily="18" charset="0"/>
              </a:rPr>
              <a:t>f</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имеют широты от </a:t>
            </a:r>
            <a:r>
              <a:rPr lang="ru-RU" sz="1600" dirty="0">
                <a:solidFill>
                  <a:schemeClr val="accent1">
                    <a:lumMod val="75000"/>
                  </a:schemeClr>
                </a:solidFill>
                <a:latin typeface="Times New Roman" panose="02020603050405020304" pitchFamily="18" charset="0"/>
                <a:cs typeface="Times New Roman" panose="02020603050405020304" pitchFamily="18" charset="0"/>
              </a:rPr>
              <a:t>48º до 65º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с. ш. </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450" y="5272150"/>
            <a:ext cx="9130550" cy="1323439"/>
          </a:xfrm>
          <a:prstGeom prst="rect">
            <a:avLst/>
          </a:prstGeom>
        </p:spPr>
        <p:txBody>
          <a:bodyPr wrap="square">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Для средних широт (регионы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 b, c</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главные </a:t>
            </a:r>
            <a:r>
              <a:rPr lang="ru-RU" sz="1600" dirty="0">
                <a:solidFill>
                  <a:schemeClr val="accent1">
                    <a:lumMod val="75000"/>
                  </a:schemeClr>
                </a:solidFill>
                <a:latin typeface="Times New Roman" panose="02020603050405020304" pitchFamily="18" charset="0"/>
                <a:cs typeface="Times New Roman" panose="02020603050405020304" pitchFamily="18" charset="0"/>
              </a:rPr>
              <a:t>максимумы количества землетрясений смещаются на более поздние фазы солнечного цикла в направлении с запада на восток. Для рядов суммарной энергии эта закономерность прослеживается лишь частично. Для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регионов в северных широтах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(d, e, f)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не </a:t>
            </a:r>
            <a:r>
              <a:rPr lang="ru-RU" sz="1600" dirty="0">
                <a:solidFill>
                  <a:schemeClr val="accent1">
                    <a:lumMod val="75000"/>
                  </a:schemeClr>
                </a:solidFill>
                <a:latin typeface="Times New Roman" panose="02020603050405020304" pitchFamily="18" charset="0"/>
                <a:cs typeface="Times New Roman" panose="02020603050405020304" pitchFamily="18" charset="0"/>
              </a:rPr>
              <a:t>просматривается никакой закономерности в смещении главных максимумов в долготном направлении.</a:t>
            </a:r>
          </a:p>
        </p:txBody>
      </p:sp>
      <p:cxnSp>
        <p:nvCxnSpPr>
          <p:cNvPr id="6" name="Прямая соединительная линия 5"/>
          <p:cNvCxnSpPr/>
          <p:nvPr/>
        </p:nvCxnSpPr>
        <p:spPr>
          <a:xfrm>
            <a:off x="611560" y="1340768"/>
            <a:ext cx="0" cy="936104"/>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27584" y="2708920"/>
            <a:ext cx="0" cy="100811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475656" y="4005064"/>
            <a:ext cx="0" cy="100811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2555776" y="1304764"/>
            <a:ext cx="0" cy="100811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283968" y="2708920"/>
            <a:ext cx="0" cy="100811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347864" y="4063218"/>
            <a:ext cx="0" cy="100811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436096" y="2636912"/>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940152" y="4063218"/>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804248" y="1304764"/>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9036496" y="1304764"/>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244408" y="2675328"/>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8676456" y="4033268"/>
            <a:ext cx="0" cy="100811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8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064896" cy="584775"/>
          </a:xfrm>
          <a:prstGeom prst="rect">
            <a:avLst/>
          </a:prstGeom>
        </p:spPr>
        <p:txBody>
          <a:bodyPr wrap="square">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Возможно, объяснение этой закономерности заключается в зависимости величины приливных сил от широты: максимум этой функции приходится на 45º. </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9804" y="755797"/>
            <a:ext cx="8087767" cy="584775"/>
          </a:xfrm>
          <a:prstGeom prst="rect">
            <a:avLst/>
          </a:prstGeom>
        </p:spPr>
        <p:txBody>
          <a:bodyPr wrap="square">
            <a:spAutoFit/>
          </a:bodyPr>
          <a:lstStyle/>
          <a:p>
            <a:pPr algn="just"/>
            <a:r>
              <a:rPr lang="ru-RU" sz="1600" dirty="0" smtClean="0">
                <a:solidFill>
                  <a:schemeClr val="accent1">
                    <a:lumMod val="75000"/>
                  </a:schemeClr>
                </a:solidFill>
                <a:latin typeface="Times New Roman" pitchFamily="18" charset="0"/>
                <a:cs typeface="Times New Roman" pitchFamily="18" charset="0"/>
              </a:rPr>
              <a:t>Теоретическая </a:t>
            </a:r>
            <a:r>
              <a:rPr lang="ru-RU" sz="1600" dirty="0">
                <a:solidFill>
                  <a:schemeClr val="accent1">
                    <a:lumMod val="75000"/>
                  </a:schemeClr>
                </a:solidFill>
                <a:latin typeface="Times New Roman" pitchFamily="18" charset="0"/>
                <a:cs typeface="Times New Roman" pitchFamily="18" charset="0"/>
              </a:rPr>
              <a:t>зависимость приливных сил от широты </a:t>
            </a:r>
            <a:r>
              <a:rPr lang="ru-RU" sz="1600" dirty="0" smtClean="0">
                <a:solidFill>
                  <a:schemeClr val="accent1">
                    <a:lumMod val="75000"/>
                  </a:schemeClr>
                </a:solidFill>
                <a:latin typeface="Times New Roman" pitchFamily="18" charset="0"/>
                <a:cs typeface="Times New Roman" pitchFamily="18" charset="0"/>
              </a:rPr>
              <a:t>из </a:t>
            </a:r>
            <a:r>
              <a:rPr lang="ru-RU" sz="1600" dirty="0">
                <a:solidFill>
                  <a:schemeClr val="accent1">
                    <a:lumMod val="75000"/>
                  </a:schemeClr>
                </a:solidFill>
                <a:latin typeface="Times New Roman" pitchFamily="18" charset="0"/>
                <a:cs typeface="Times New Roman" pitchFamily="18" charset="0"/>
              </a:rPr>
              <a:t>работы Б.В. Левина «О природе некоторых периодических изменений в сейсмическом режиме Земли», 2006.</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0" y="3284984"/>
            <a:ext cx="8028384" cy="2411853"/>
          </a:xfrm>
          <a:prstGeom prst="rect">
            <a:avLst/>
          </a:prstGeom>
        </p:spPr>
      </p:pic>
      <p:sp>
        <p:nvSpPr>
          <p:cNvPr id="6" name="Прямоугольник 5"/>
          <p:cNvSpPr/>
          <p:nvPr/>
        </p:nvSpPr>
        <p:spPr>
          <a:xfrm>
            <a:off x="539187" y="2501296"/>
            <a:ext cx="8028384" cy="1077218"/>
          </a:xfrm>
          <a:prstGeom prst="rect">
            <a:avLst/>
          </a:prstGeom>
        </p:spPr>
        <p:txBody>
          <a:bodyPr wrap="square">
            <a:spAutoFit/>
          </a:bodyPr>
          <a:lstStyle/>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Распределение количества землетрясений по широтным поясам Земли:</a:t>
            </a: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a:solidFill>
                  <a:schemeClr val="accent1">
                    <a:lumMod val="75000"/>
                  </a:schemeClr>
                </a:solidFill>
                <a:latin typeface="Times New Roman" panose="02020603050405020304" pitchFamily="18" charset="0"/>
                <a:cs typeface="Times New Roman" panose="02020603050405020304" pitchFamily="18" charset="0"/>
              </a:rPr>
              <a:t>a</a:t>
            </a:r>
            <a:r>
              <a:rPr lang="ru-RU" sz="1600" dirty="0">
                <a:solidFill>
                  <a:schemeClr val="accent1">
                    <a:lumMod val="75000"/>
                  </a:schemeClr>
                </a:solidFill>
                <a:latin typeface="Times New Roman" panose="02020603050405020304" pitchFamily="18" charset="0"/>
                <a:cs typeface="Times New Roman" panose="02020603050405020304" pitchFamily="18" charset="0"/>
              </a:rPr>
              <a:t> - М≥3,    </a:t>
            </a:r>
            <a:r>
              <a:rPr lang="en-US" sz="1600" dirty="0">
                <a:solidFill>
                  <a:schemeClr val="accent1">
                    <a:lumMod val="75000"/>
                  </a:schemeClr>
                </a:solidFill>
                <a:latin typeface="Times New Roman" panose="02020603050405020304" pitchFamily="18" charset="0"/>
                <a:cs typeface="Times New Roman" panose="02020603050405020304" pitchFamily="18" charset="0"/>
              </a:rPr>
              <a:t>b</a:t>
            </a:r>
            <a:r>
              <a:rPr lang="ru-RU" sz="1600" dirty="0">
                <a:solidFill>
                  <a:schemeClr val="accent1">
                    <a:lumMod val="75000"/>
                  </a:schemeClr>
                </a:solidFill>
                <a:latin typeface="Times New Roman" panose="02020603050405020304" pitchFamily="18" charset="0"/>
                <a:cs typeface="Times New Roman" panose="02020603050405020304" pitchFamily="18" charset="0"/>
              </a:rPr>
              <a:t> - М≥5. Слева на обоих графиках указаны широты северного полушария, а справа – южного.</a:t>
            </a:r>
          </a:p>
          <a:p>
            <a:pPr algn="ct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476" y="1340572"/>
            <a:ext cx="3217266" cy="1152129"/>
          </a:xfrm>
          <a:prstGeom prst="rect">
            <a:avLst/>
          </a:prstGeom>
        </p:spPr>
      </p:pic>
      <p:sp>
        <p:nvSpPr>
          <p:cNvPr id="8" name="Прямоугольник 7"/>
          <p:cNvSpPr/>
          <p:nvPr/>
        </p:nvSpPr>
        <p:spPr>
          <a:xfrm>
            <a:off x="2478476" y="1349167"/>
            <a:ext cx="3217266" cy="115212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 y="5835179"/>
            <a:ext cx="9144000" cy="830997"/>
          </a:xfrm>
          <a:prstGeom prst="rect">
            <a:avLst/>
          </a:prstGeom>
          <a:noFill/>
        </p:spPr>
        <p:txBody>
          <a:bodyPr wrap="square" rtlCol="0">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Наличие четких максимумов в распределении сейсмической активности по фазам солнечного цикла дает возможность уточнения параметра «время» при среднесрочном прогнозе землетрясений в конкретном районе.</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73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064896" cy="5078313"/>
          </a:xfrm>
          <a:prstGeom prst="rect">
            <a:avLst/>
          </a:prstGeom>
        </p:spPr>
        <p:txBody>
          <a:bodyPr wrap="square">
            <a:spAutoFit/>
          </a:bodyPr>
          <a:lstStyle/>
          <a:p>
            <a:pPr algn="just"/>
            <a:r>
              <a:rPr lang="ru-RU" dirty="0" smtClean="0"/>
              <a:t>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Можно </a:t>
            </a:r>
            <a:r>
              <a:rPr lang="ru-RU" dirty="0">
                <a:solidFill>
                  <a:schemeClr val="accent1">
                    <a:lumMod val="75000"/>
                  </a:schemeClr>
                </a:solidFill>
                <a:latin typeface="Times New Roman" panose="02020603050405020304" pitchFamily="18" charset="0"/>
                <a:cs typeface="Times New Roman" panose="02020603050405020304" pitchFamily="18" charset="0"/>
              </a:rPr>
              <a:t>предположить, что такая пестрая картина объясняется сложностью выделения  влияния конкретного  фактора из множества воздействий различной природы, результатом которых является  наблюдаемое распределение сейсмической активности.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ru-RU" dirty="0" smtClean="0">
                <a:solidFill>
                  <a:schemeClr val="accent1">
                    <a:lumMod val="75000"/>
                  </a:schemeClr>
                </a:solidFill>
                <a:latin typeface="Times New Roman" panose="02020603050405020304" pitchFamily="18" charset="0"/>
                <a:cs typeface="Times New Roman" panose="02020603050405020304" pitchFamily="18" charset="0"/>
              </a:rPr>
              <a:t>       Для </a:t>
            </a:r>
            <a:r>
              <a:rPr lang="ru-RU" dirty="0">
                <a:solidFill>
                  <a:schemeClr val="accent1">
                    <a:lumMod val="75000"/>
                  </a:schemeClr>
                </a:solidFill>
                <a:latin typeface="Times New Roman" panose="02020603050405020304" pitchFamily="18" charset="0"/>
                <a:cs typeface="Times New Roman" panose="02020603050405020304" pitchFamily="18" charset="0"/>
              </a:rPr>
              <a:t>оценки влияния космогенных факторов на земные процессы чаще всего рассматривают солнечную активность, потому что этот фактор легко представляется в числовом виде  как ряд чисел Вольфа. </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p>
          <a:p>
            <a:pPr algn="just"/>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smtClean="0">
                <a:solidFill>
                  <a:schemeClr val="accent1">
                    <a:lumMod val="75000"/>
                  </a:schemeClr>
                </a:solidFill>
                <a:latin typeface="Times New Roman" panose="02020603050405020304" pitchFamily="18" charset="0"/>
                <a:cs typeface="Times New Roman" panose="02020603050405020304" pitchFamily="18" charset="0"/>
              </a:rPr>
              <a:t>     Тем </a:t>
            </a:r>
            <a:r>
              <a:rPr lang="ru-RU" dirty="0">
                <a:solidFill>
                  <a:schemeClr val="accent1">
                    <a:lumMod val="75000"/>
                  </a:schemeClr>
                </a:solidFill>
                <a:latin typeface="Times New Roman" panose="02020603050405020304" pitchFamily="18" charset="0"/>
                <a:cs typeface="Times New Roman" panose="02020603050405020304" pitchFamily="18" charset="0"/>
              </a:rPr>
              <a:t>не менее, до сих пор нет четкого понимания механизма такого влияния. Одна из гипотез состоит в том, что корреляция солнечной активности с сейсмической активностью Земли объясняется общей причиной, влияющей на оба этих процесса. В работе  [</a:t>
            </a:r>
            <a:r>
              <a:rPr lang="ru-RU" dirty="0" err="1">
                <a:solidFill>
                  <a:schemeClr val="accent1">
                    <a:lumMod val="75000"/>
                  </a:schemeClr>
                </a:solidFill>
                <a:latin typeface="Times New Roman" panose="02020603050405020304" pitchFamily="18" charset="0"/>
                <a:cs typeface="Times New Roman" panose="02020603050405020304" pitchFamily="18" charset="0"/>
              </a:rPr>
              <a:t>Авсюк</a:t>
            </a:r>
            <a:r>
              <a:rPr lang="ru-RU" dirty="0">
                <a:solidFill>
                  <a:schemeClr val="accent1">
                    <a:lumMod val="75000"/>
                  </a:schemeClr>
                </a:solidFill>
                <a:latin typeface="Times New Roman" panose="02020603050405020304" pitchFamily="18" charset="0"/>
                <a:cs typeface="Times New Roman" panose="02020603050405020304" pitchFamily="18" charset="0"/>
              </a:rPr>
              <a:t>, 1996] показано, что изменения полной приливной силы, действующей на Солнце (в системе Солнце-Юпитер-Сатурн),  соответствует изменению солнечной активности, рассмотренной  в период с 1800 по 1980 гг. Под полной приливной силой здесь понимается учет возмущения в  движении Солнца, вызванное его вращением вокруг барицентра солнечной системы.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ru-RU" dirty="0" smtClean="0">
                <a:solidFill>
                  <a:schemeClr val="accent1">
                    <a:lumMod val="75000"/>
                  </a:schemeClr>
                </a:solidFill>
                <a:latin typeface="Times New Roman" panose="02020603050405020304" pitchFamily="18" charset="0"/>
                <a:cs typeface="Times New Roman" panose="02020603050405020304" pitchFamily="18" charset="0"/>
              </a:rPr>
              <a:t>Упомянутые </a:t>
            </a:r>
            <a:r>
              <a:rPr lang="ru-RU" dirty="0">
                <a:solidFill>
                  <a:schemeClr val="accent1">
                    <a:lumMod val="75000"/>
                  </a:schemeClr>
                </a:solidFill>
                <a:latin typeface="Times New Roman" panose="02020603050405020304" pitchFamily="18" charset="0"/>
                <a:cs typeface="Times New Roman" panose="02020603050405020304" pitchFamily="18" charset="0"/>
              </a:rPr>
              <a:t>факторы</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dirty="0">
                <a:solidFill>
                  <a:schemeClr val="accent1">
                    <a:lumMod val="75000"/>
                  </a:schemeClr>
                </a:solidFill>
                <a:latin typeface="Times New Roman" panose="02020603050405020304" pitchFamily="18" charset="0"/>
                <a:cs typeface="Times New Roman" panose="02020603050405020304" pitchFamily="18" charset="0"/>
              </a:rPr>
              <a:t>способны инициировать сходные по длительности короткопериодные  вариации в сейсмическом режиме Земли.</a:t>
            </a:r>
          </a:p>
        </p:txBody>
      </p:sp>
    </p:spTree>
    <p:extLst>
      <p:ext uri="{BB962C8B-B14F-4D97-AF65-F5344CB8AC3E}">
        <p14:creationId xmlns:p14="http://schemas.microsoft.com/office/powerpoint/2010/main" val="52412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061" y="908720"/>
            <a:ext cx="8280920" cy="4801314"/>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Выводы</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Воздействие </a:t>
            </a:r>
            <a:r>
              <a:rPr lang="ru-RU" dirty="0">
                <a:solidFill>
                  <a:schemeClr val="accent1">
                    <a:lumMod val="75000"/>
                  </a:schemeClr>
                </a:solidFill>
                <a:latin typeface="Times New Roman" panose="02020603050405020304" pitchFamily="18" charset="0"/>
                <a:cs typeface="Times New Roman" panose="02020603050405020304" pitchFamily="18" charset="0"/>
              </a:rPr>
              <a:t>множества космических факторов на сейсмический процесс на уровне отдельных регионов накладывается на местные геодинамические условия, что и</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dirty="0">
                <a:solidFill>
                  <a:schemeClr val="accent1">
                    <a:lumMod val="75000"/>
                  </a:schemeClr>
                </a:solidFill>
                <a:latin typeface="Times New Roman" panose="02020603050405020304" pitchFamily="18" charset="0"/>
                <a:cs typeface="Times New Roman" panose="02020603050405020304" pitchFamily="18" charset="0"/>
              </a:rPr>
              <a:t>приводит к наблюдаемым различиям в полученных разными авторами результатах.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Корреляция между 11-летним солнечным циклом   и сейсмичностью Земли, возможно, </a:t>
            </a:r>
            <a:r>
              <a:rPr lang="ru-RU" dirty="0">
                <a:solidFill>
                  <a:schemeClr val="accent1">
                    <a:lumMod val="75000"/>
                  </a:schemeClr>
                </a:solidFill>
                <a:latin typeface="Times New Roman" panose="02020603050405020304" pitchFamily="18" charset="0"/>
                <a:cs typeface="Times New Roman" panose="02020603050405020304" pitchFamily="18" charset="0"/>
              </a:rPr>
              <a:t>объясняется общей причиной, влияющей на оба этих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процесса, а именно, возмущаюшим движение Солнца вокруг барицентра солнечной системы..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Наличие </a:t>
            </a:r>
            <a:r>
              <a:rPr lang="ru-RU" dirty="0">
                <a:solidFill>
                  <a:schemeClr val="accent1">
                    <a:lumMod val="75000"/>
                  </a:schemeClr>
                </a:solidFill>
                <a:latin typeface="Times New Roman" panose="02020603050405020304" pitchFamily="18" charset="0"/>
                <a:cs typeface="Times New Roman" panose="02020603050405020304" pitchFamily="18" charset="0"/>
              </a:rPr>
              <a:t>ярко выраженных максимумов распределения сейсмической активности по фазам 11-летнего солнечного цикла позволяет использовать описанный способ для уточнения параметра «время» при составлении среднесрочного прогноза землетрясений для конкретных </a:t>
            </a:r>
            <a:r>
              <a:rPr lang="ru-RU" dirty="0" smtClean="0">
                <a:solidFill>
                  <a:schemeClr val="accent1">
                    <a:lumMod val="75000"/>
                  </a:schemeClr>
                </a:solidFill>
                <a:latin typeface="Times New Roman" panose="02020603050405020304" pitchFamily="18" charset="0"/>
                <a:cs typeface="Times New Roman" panose="02020603050405020304" pitchFamily="18" charset="0"/>
              </a:rPr>
              <a:t>регионов. </a:t>
            </a:r>
          </a:p>
          <a:p>
            <a:pPr marL="342900" indent="-342900">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Несомненно</a:t>
            </a:r>
            <a:r>
              <a:rPr lang="ru-RU" dirty="0">
                <a:solidFill>
                  <a:schemeClr val="accent1">
                    <a:lumMod val="75000"/>
                  </a:schemeClr>
                </a:solidFill>
                <a:latin typeface="Times New Roman" panose="02020603050405020304" pitchFamily="18" charset="0"/>
                <a:cs typeface="Times New Roman" panose="02020603050405020304" pitchFamily="18" charset="0"/>
              </a:rPr>
              <a:t>, что дальнейшие исследования солнечно-земных связей должны быть направлены на выяснение физических механизмов как внешних воздействий, так и особенностей  наземных откликов, и носить междисциплинарный </a:t>
            </a:r>
            <a:r>
              <a:rPr lang="ru-RU" dirty="0" smtClean="0">
                <a:solidFill>
                  <a:schemeClr val="accent1">
                    <a:lumMod val="75000"/>
                  </a:schemeClr>
                </a:solidFill>
                <a:latin typeface="Times New Roman" panose="02020603050405020304" pitchFamily="18" charset="0"/>
                <a:cs typeface="Times New Roman" panose="02020603050405020304" pitchFamily="18" charset="0"/>
              </a:rPr>
              <a:t>характер.</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19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420888"/>
            <a:ext cx="7895367" cy="923330"/>
          </a:xfrm>
          <a:prstGeom prst="rect">
            <a:avLst/>
          </a:prstGeom>
          <a:noFill/>
        </p:spPr>
        <p:txBody>
          <a:bodyPr wrap="none" rtlCol="0">
            <a:spAutoFit/>
          </a:bodyPr>
          <a:lstStyle/>
          <a:p>
            <a:r>
              <a:rPr lang="ru-RU" sz="5400" b="1" dirty="0" smtClean="0">
                <a:solidFill>
                  <a:schemeClr val="accent1">
                    <a:lumMod val="75000"/>
                  </a:schemeClr>
                </a:solidFill>
                <a:latin typeface="Times New Roman" panose="02020603050405020304" pitchFamily="18" charset="0"/>
                <a:cs typeface="Times New Roman" panose="02020603050405020304" pitchFamily="18" charset="0"/>
              </a:rPr>
              <a:t>Благодарю за внимание!</a:t>
            </a:r>
            <a:endParaRPr lang="ru-RU" sz="5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78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12845"/>
            <a:ext cx="8280920" cy="5078313"/>
          </a:xfrm>
          <a:prstGeom prst="rect">
            <a:avLst/>
          </a:prstGeom>
        </p:spPr>
        <p:txBody>
          <a:bodyPr wrap="square">
            <a:spAutoFit/>
          </a:bodyPr>
          <a:lstStyle/>
          <a:p>
            <a:pPr algn="just"/>
            <a:r>
              <a:rPr lang="ru-RU" dirty="0" smtClean="0">
                <a:solidFill>
                  <a:schemeClr val="accent1">
                    <a:lumMod val="75000"/>
                  </a:schemeClr>
                </a:solidFill>
                <a:latin typeface="Times New Roman" panose="02020603050405020304" pitchFamily="18" charset="0"/>
                <a:cs typeface="Times New Roman" panose="02020603050405020304" pitchFamily="18" charset="0"/>
              </a:rPr>
              <a:t>Периодичности </a:t>
            </a:r>
            <a:r>
              <a:rPr lang="ru-RU" dirty="0">
                <a:solidFill>
                  <a:schemeClr val="accent1">
                    <a:lumMod val="75000"/>
                  </a:schemeClr>
                </a:solidFill>
                <a:latin typeface="Times New Roman" panose="02020603050405020304" pitchFamily="18" charset="0"/>
                <a:cs typeface="Times New Roman" panose="02020603050405020304" pitchFamily="18" charset="0"/>
              </a:rPr>
              <a:t>в сейсмическом режиме </a:t>
            </a:r>
            <a:r>
              <a:rPr lang="ru-RU" dirty="0" smtClean="0">
                <a:solidFill>
                  <a:schemeClr val="accent1">
                    <a:lumMod val="75000"/>
                  </a:schemeClr>
                </a:solidFill>
                <a:latin typeface="Times New Roman" panose="02020603050405020304" pitchFamily="18" charset="0"/>
                <a:cs typeface="Times New Roman" panose="02020603050405020304" pitchFamily="18" charset="0"/>
              </a:rPr>
              <a:t>различных регионов Земли отмечены </a:t>
            </a:r>
            <a:r>
              <a:rPr lang="ru-RU" dirty="0">
                <a:solidFill>
                  <a:schemeClr val="accent1">
                    <a:lumMod val="75000"/>
                  </a:schemeClr>
                </a:solidFill>
                <a:latin typeface="Times New Roman" panose="02020603050405020304" pitchFamily="18" charset="0"/>
                <a:cs typeface="Times New Roman" panose="02020603050405020304" pitchFamily="18" charset="0"/>
              </a:rPr>
              <a:t>многими исследователями и выделено несколько гармоник, в том числе наиболее известная и значимая </a:t>
            </a:r>
            <a:r>
              <a:rPr lang="ru-RU" dirty="0" smtClean="0">
                <a:solidFill>
                  <a:schemeClr val="accent1">
                    <a:lumMod val="75000"/>
                  </a:schemeClr>
                </a:solidFill>
                <a:latin typeface="Times New Roman" panose="02020603050405020304" pitchFamily="18" charset="0"/>
                <a:cs typeface="Times New Roman" panose="02020603050405020304" pitchFamily="18" charset="0"/>
              </a:rPr>
              <a:t>11-летняя</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[Любушин </a:t>
            </a:r>
            <a:r>
              <a:rPr lang="ru-RU" dirty="0">
                <a:solidFill>
                  <a:schemeClr val="accent1">
                    <a:lumMod val="75000"/>
                  </a:schemeClr>
                </a:solidFill>
                <a:latin typeface="Times New Roman" panose="02020603050405020304" pitchFamily="18" charset="0"/>
                <a:cs typeface="Times New Roman" panose="02020603050405020304" pitchFamily="18" charset="0"/>
              </a:rPr>
              <a:t>и др., 1998; Дядьков, 2002; Левин, 2006; Левина, 2015 и др.]. Одиннадцатилетняя периодичность в сейсмическом режиме </a:t>
            </a:r>
            <a:r>
              <a:rPr lang="ru-RU" dirty="0" smtClean="0">
                <a:solidFill>
                  <a:schemeClr val="accent1">
                    <a:lumMod val="75000"/>
                  </a:schemeClr>
                </a:solidFill>
                <a:latin typeface="Times New Roman" panose="02020603050405020304" pitchFamily="18" charset="0"/>
                <a:cs typeface="Times New Roman" panose="02020603050405020304" pitchFamily="18" charset="0"/>
              </a:rPr>
              <a:t> часто </a:t>
            </a:r>
            <a:r>
              <a:rPr lang="ru-RU" dirty="0">
                <a:solidFill>
                  <a:schemeClr val="accent1">
                    <a:lumMod val="75000"/>
                  </a:schemeClr>
                </a:solidFill>
                <a:latin typeface="Times New Roman" panose="02020603050405020304" pitchFamily="18" charset="0"/>
                <a:cs typeface="Times New Roman" panose="02020603050405020304" pitchFamily="18" charset="0"/>
              </a:rPr>
              <a:t>объясняется влиянием изменений в уровне солнечной активности.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Вопрос </a:t>
            </a:r>
            <a:r>
              <a:rPr lang="ru-RU" dirty="0">
                <a:solidFill>
                  <a:schemeClr val="accent1">
                    <a:lumMod val="75000"/>
                  </a:schemeClr>
                </a:solidFill>
                <a:latin typeface="Times New Roman" panose="02020603050405020304" pitchFamily="18" charset="0"/>
                <a:cs typeface="Times New Roman" panose="02020603050405020304" pitchFamily="18" charset="0"/>
              </a:rPr>
              <a:t>о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их возможной </a:t>
            </a:r>
            <a:r>
              <a:rPr lang="ru-RU" dirty="0">
                <a:solidFill>
                  <a:schemeClr val="accent1">
                    <a:lumMod val="75000"/>
                  </a:schemeClr>
                </a:solidFill>
                <a:latin typeface="Times New Roman" panose="02020603050405020304" pitchFamily="18" charset="0"/>
                <a:cs typeface="Times New Roman" panose="02020603050405020304" pitchFamily="18" charset="0"/>
              </a:rPr>
              <a:t>связи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в </a:t>
            </a:r>
            <a:r>
              <a:rPr lang="ru-RU" dirty="0">
                <a:solidFill>
                  <a:schemeClr val="accent1">
                    <a:lumMod val="75000"/>
                  </a:schemeClr>
                </a:solidFill>
                <a:latin typeface="Times New Roman" panose="02020603050405020304" pitchFamily="18" charset="0"/>
                <a:cs typeface="Times New Roman" panose="02020603050405020304" pitchFamily="18" charset="0"/>
              </a:rPr>
              <a:t>последние десятилетия интенсивно изучается </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r>
              <a:rPr lang="ru-RU" dirty="0">
                <a:solidFill>
                  <a:schemeClr val="accent1">
                    <a:lumMod val="75000"/>
                  </a:schemeClr>
                </a:solidFill>
                <a:latin typeface="Times New Roman" panose="02020603050405020304" pitchFamily="18" charset="0"/>
                <a:cs typeface="Times New Roman" panose="02020603050405020304" pitchFamily="18" charset="0"/>
              </a:rPr>
              <a:t>Любушин и др., 1998;  Левин, 2006; </a:t>
            </a:r>
            <a:r>
              <a:rPr lang="en-US" dirty="0" err="1">
                <a:solidFill>
                  <a:schemeClr val="accent1">
                    <a:lumMod val="75000"/>
                  </a:schemeClr>
                </a:solidFill>
                <a:latin typeface="Times New Roman" panose="02020603050405020304" pitchFamily="18" charset="0"/>
                <a:cs typeface="Times New Roman" panose="02020603050405020304" pitchFamily="18" charset="0"/>
              </a:rPr>
              <a:t>Sidorenkov</a:t>
            </a:r>
            <a:r>
              <a:rPr lang="ru-RU" dirty="0">
                <a:solidFill>
                  <a:schemeClr val="accent1">
                    <a:lumMod val="75000"/>
                  </a:schemeClr>
                </a:solidFill>
                <a:latin typeface="Times New Roman" panose="02020603050405020304" pitchFamily="18" charset="0"/>
                <a:cs typeface="Times New Roman" panose="02020603050405020304" pitchFamily="18" charset="0"/>
              </a:rPr>
              <a:t>, 2009; Тяпкин, 2012; и др.]. Но есть сторонники мнения и об отсутствии такой связи [</a:t>
            </a:r>
            <a:r>
              <a:rPr lang="ru-RU" dirty="0" err="1">
                <a:solidFill>
                  <a:schemeClr val="accent1">
                    <a:lumMod val="75000"/>
                  </a:schemeClr>
                </a:solidFill>
                <a:latin typeface="Times New Roman" panose="02020603050405020304" pitchFamily="18" charset="0"/>
                <a:cs typeface="Times New Roman" panose="02020603050405020304" pitchFamily="18" charset="0"/>
              </a:rPr>
              <a:t>Чипизубов</a:t>
            </a:r>
            <a:r>
              <a:rPr lang="ru-RU" dirty="0">
                <a:solidFill>
                  <a:schemeClr val="accent1">
                    <a:lumMod val="75000"/>
                  </a:schemeClr>
                </a:solidFill>
                <a:latin typeface="Times New Roman" panose="02020603050405020304" pitchFamily="18" charset="0"/>
                <a:cs typeface="Times New Roman" panose="02020603050405020304" pitchFamily="18" charset="0"/>
              </a:rPr>
              <a:t>, 2018 и др.]. Нет единства и в вопросе распределения проявлений сейсмической активности по фазам солнечного цикла. Предполагается, что эти разногласия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вызваны следующими причинами:</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непостоянство солнечного цикла (от 7 до 13 лет);</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его несимметричность (восходящая ветвь короче) – выбор начала отсчета имеет значение;</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рассмотрение землетрясений различного энергетического уровня;</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отдельные районы со своими геодинамическими особенностями;</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разные временные интервалы, как правило, короткие. </a:t>
            </a:r>
          </a:p>
          <a:p>
            <a:pPr marL="342900" indent="-342900">
              <a:buAutoNum type="arabicPeriod"/>
            </a:pPr>
            <a:endParaRPr lang="ru-RU" dirty="0"/>
          </a:p>
        </p:txBody>
      </p:sp>
    </p:spTree>
    <p:extLst>
      <p:ext uri="{BB962C8B-B14F-4D97-AF65-F5344CB8AC3E}">
        <p14:creationId xmlns:p14="http://schemas.microsoft.com/office/powerpoint/2010/main" val="345268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640960" cy="6463308"/>
          </a:xfrm>
          <a:prstGeom prst="rect">
            <a:avLst/>
          </a:prstGeom>
        </p:spPr>
        <p:txBody>
          <a:bodyPr wrap="square">
            <a:spAutoFit/>
          </a:bodyPr>
          <a:lstStyle/>
          <a:p>
            <a:pPr algn="just"/>
            <a:r>
              <a:rPr lang="ru-RU" dirty="0">
                <a:solidFill>
                  <a:schemeClr val="accent1">
                    <a:lumMod val="75000"/>
                  </a:schemeClr>
                </a:solidFill>
                <a:latin typeface="Times New Roman" panose="02020603050405020304" pitchFamily="18" charset="0"/>
                <a:cs typeface="Times New Roman" panose="02020603050405020304" pitchFamily="18" charset="0"/>
              </a:rPr>
              <a:t>В данной работе показано различие в распределении сейсмической активности по фазам 11-летнего солнечного цикла для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геосистем</a:t>
            </a:r>
            <a:r>
              <a:rPr lang="ru-RU" dirty="0" smtClean="0">
                <a:solidFill>
                  <a:schemeClr val="accent1">
                    <a:lumMod val="75000"/>
                  </a:schemeClr>
                </a:solidFill>
                <a:latin typeface="Times New Roman" panose="02020603050405020304" pitchFamily="18" charset="0"/>
                <a:cs typeface="Times New Roman" panose="02020603050405020304" pitchFamily="18" charset="0"/>
              </a:rPr>
              <a:t> различного уровня:</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всей Земли; </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полушарий; </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секторов; </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широтных поясов;</a:t>
            </a:r>
          </a:p>
          <a:p>
            <a:pPr marL="342900" indent="-342900" algn="just">
              <a:buAutoNum type="arabicPeriod"/>
            </a:pPr>
            <a:r>
              <a:rPr lang="ru-RU" dirty="0" smtClean="0">
                <a:solidFill>
                  <a:schemeClr val="accent1">
                    <a:lumMod val="75000"/>
                  </a:schemeClr>
                </a:solidFill>
                <a:latin typeface="Times New Roman" panose="02020603050405020304" pitchFamily="18" charset="0"/>
                <a:cs typeface="Times New Roman" panose="02020603050405020304" pitchFamily="18" charset="0"/>
              </a:rPr>
              <a:t>отдельных </a:t>
            </a:r>
            <a:r>
              <a:rPr lang="ru-RU" dirty="0">
                <a:solidFill>
                  <a:schemeClr val="accent1">
                    <a:lumMod val="75000"/>
                  </a:schemeClr>
                </a:solidFill>
                <a:latin typeface="Times New Roman" panose="02020603050405020304" pitchFamily="18" charset="0"/>
                <a:cs typeface="Times New Roman" panose="02020603050405020304" pitchFamily="18" charset="0"/>
              </a:rPr>
              <a:t>регионов. </a:t>
            </a:r>
            <a:endParaRPr lang="ru-RU"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ru-RU" b="1" dirty="0" smtClean="0">
                <a:solidFill>
                  <a:schemeClr val="accent1">
                    <a:lumMod val="75000"/>
                  </a:schemeClr>
                </a:solidFill>
                <a:latin typeface="Times New Roman" panose="02020603050405020304" pitchFamily="18" charset="0"/>
                <a:cs typeface="Times New Roman" panose="02020603050405020304" pitchFamily="18" charset="0"/>
              </a:rPr>
              <a:t>Метод </a:t>
            </a:r>
            <a:r>
              <a:rPr lang="ru-RU" b="1" dirty="0">
                <a:solidFill>
                  <a:schemeClr val="accent1">
                    <a:lumMod val="75000"/>
                  </a:schemeClr>
                </a:solidFill>
                <a:latin typeface="Times New Roman" panose="02020603050405020304" pitchFamily="18" charset="0"/>
                <a:cs typeface="Times New Roman" panose="02020603050405020304" pitchFamily="18" charset="0"/>
              </a:rPr>
              <a:t>и исходные данные</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ru-RU" dirty="0">
                <a:solidFill>
                  <a:schemeClr val="accent1">
                    <a:lumMod val="75000"/>
                  </a:schemeClr>
                </a:solidFill>
                <a:latin typeface="Times New Roman" panose="02020603050405020304" pitchFamily="18" charset="0"/>
                <a:cs typeface="Times New Roman" panose="02020603050405020304" pitchFamily="18" charset="0"/>
              </a:rPr>
              <a:t>Использован метод наложения эпох: для выяснения статистической связи двух процессов соответствующие ряды сначала сглаживаются с помощью одинакового временного окна. Затем вычисляется, на какие фазы одного процесса приходятся максимальные значения параметров другого процесса, просуммированные по длительному промежутку времени. Для расчетов использовался мировой каталог землетрясений за период наблюдений 1963-2018 гг. с М ≥3.0 [</a:t>
            </a:r>
            <a:r>
              <a:rPr lang="en-US" dirty="0">
                <a:solidFill>
                  <a:schemeClr val="accent1">
                    <a:lumMod val="75000"/>
                  </a:schemeClr>
                </a:solidFill>
                <a:latin typeface="Times New Roman" panose="02020603050405020304" pitchFamily="18" charset="0"/>
                <a:cs typeface="Times New Roman" panose="02020603050405020304" pitchFamily="18" charset="0"/>
              </a:rPr>
              <a:t>Northern California Earthquake Data Center</a:t>
            </a:r>
            <a:r>
              <a:rPr lang="ru-RU" dirty="0">
                <a:solidFill>
                  <a:schemeClr val="accent1">
                    <a:lumMod val="75000"/>
                  </a:schemeClr>
                </a:solidFill>
                <a:latin typeface="Times New Roman" panose="02020603050405020304" pitchFamily="18" charset="0"/>
                <a:cs typeface="Times New Roman" panose="02020603050405020304" pitchFamily="18" charset="0"/>
              </a:rPr>
              <a:t> - </a:t>
            </a:r>
            <a:r>
              <a:rPr lang="en-US" dirty="0">
                <a:solidFill>
                  <a:schemeClr val="accent1">
                    <a:lumMod val="75000"/>
                  </a:schemeClr>
                </a:solidFill>
                <a:latin typeface="Times New Roman" panose="02020603050405020304" pitchFamily="18" charset="0"/>
                <a:cs typeface="Times New Roman" panose="02020603050405020304" pitchFamily="18" charset="0"/>
                <a:hlinkClick r:id="rId2"/>
              </a:rPr>
              <a:t>www</a:t>
            </a:r>
            <a:r>
              <a:rPr lang="ru-RU" dirty="0">
                <a:solidFill>
                  <a:schemeClr val="accent1">
                    <a:lumMod val="75000"/>
                  </a:schemeClr>
                </a:solidFill>
                <a:latin typeface="Times New Roman" panose="02020603050405020304" pitchFamily="18" charset="0"/>
                <a:cs typeface="Times New Roman" panose="02020603050405020304" pitchFamily="18" charset="0"/>
                <a:hlinkClick r:id="rId2"/>
              </a:rPr>
              <a:t>.</a:t>
            </a:r>
            <a:r>
              <a:rPr lang="en-US" dirty="0" err="1">
                <a:solidFill>
                  <a:schemeClr val="accent1">
                    <a:lumMod val="75000"/>
                  </a:schemeClr>
                </a:solidFill>
                <a:latin typeface="Times New Roman" panose="02020603050405020304" pitchFamily="18" charset="0"/>
                <a:cs typeface="Times New Roman" panose="02020603050405020304" pitchFamily="18" charset="0"/>
                <a:hlinkClick r:id="rId2"/>
              </a:rPr>
              <a:t>ncedc</a:t>
            </a:r>
            <a:r>
              <a:rPr lang="ru-RU" dirty="0">
                <a:solidFill>
                  <a:schemeClr val="accent1">
                    <a:lumMod val="75000"/>
                  </a:schemeClr>
                </a:solidFill>
                <a:latin typeface="Times New Roman" panose="02020603050405020304" pitchFamily="18" charset="0"/>
                <a:cs typeface="Times New Roman" panose="02020603050405020304" pitchFamily="18" charset="0"/>
                <a:hlinkClick r:id="rId2"/>
              </a:rPr>
              <a:t>.</a:t>
            </a:r>
            <a:r>
              <a:rPr lang="en-US" dirty="0">
                <a:solidFill>
                  <a:schemeClr val="accent1">
                    <a:lumMod val="75000"/>
                  </a:schemeClr>
                </a:solidFill>
                <a:latin typeface="Times New Roman" panose="02020603050405020304" pitchFamily="18" charset="0"/>
                <a:cs typeface="Times New Roman" panose="02020603050405020304" pitchFamily="18" charset="0"/>
                <a:hlinkClick r:id="rId2"/>
              </a:rPr>
              <a:t>org</a:t>
            </a:r>
            <a:r>
              <a:rPr lang="ru-RU" dirty="0">
                <a:solidFill>
                  <a:schemeClr val="accent1">
                    <a:lumMod val="75000"/>
                  </a:schemeClr>
                </a:solidFill>
                <a:latin typeface="Times New Roman" panose="02020603050405020304" pitchFamily="18" charset="0"/>
                <a:cs typeface="Times New Roman" panose="02020603050405020304" pitchFamily="18" charset="0"/>
              </a:rPr>
              <a:t>] и каталог землетрясений БРЗ, предоставленный Байкальским филиалом Геофизического центра СО РАН (г. Иркутск) [</a:t>
            </a:r>
            <a:r>
              <a:rPr lang="ru-RU" dirty="0">
                <a:solidFill>
                  <a:schemeClr val="accent1">
                    <a:lumMod val="75000"/>
                  </a:schemeClr>
                </a:solidFill>
                <a:latin typeface="Times New Roman" panose="02020603050405020304" pitchFamily="18" charset="0"/>
                <a:cs typeface="Times New Roman" panose="02020603050405020304" pitchFamily="18" charset="0"/>
                <a:hlinkClick r:id="rId3"/>
              </a:rPr>
              <a:t>http://www.seis-bykl.ru</a:t>
            </a:r>
            <a:r>
              <a:rPr lang="ru-RU" dirty="0">
                <a:solidFill>
                  <a:schemeClr val="accent1">
                    <a:lumMod val="75000"/>
                  </a:schemeClr>
                </a:solidFill>
                <a:latin typeface="Times New Roman" panose="02020603050405020304" pitchFamily="18" charset="0"/>
                <a:cs typeface="Times New Roman" panose="02020603050405020304" pitchFamily="18" charset="0"/>
              </a:rPr>
              <a:t>]. В качестве характеристик сейсмической активности рассматривались ряды количества землетрясений и суммарной выделившейся сейсмической энергии. Для исключения влияния годичного цикла обращения Земли вокруг Солнца эти ряды были сглажены с помощью временного окна в 1 год. Для характеристики солнечной активности использовались числа Вольфа за период с 1964 по 2018 год. За начало цикла принят момент минимума этого параметра.</a:t>
            </a:r>
          </a:p>
        </p:txBody>
      </p:sp>
    </p:spTree>
    <p:extLst>
      <p:ext uri="{BB962C8B-B14F-4D97-AF65-F5344CB8AC3E}">
        <p14:creationId xmlns:p14="http://schemas.microsoft.com/office/powerpoint/2010/main" val="18694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7"/>
            <a:ext cx="4482083" cy="226752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1470"/>
            <a:ext cx="4482083" cy="2205037"/>
          </a:xfrm>
          <a:prstGeom prst="rect">
            <a:avLst/>
          </a:prstGeom>
        </p:spPr>
      </p:pic>
      <p:sp>
        <p:nvSpPr>
          <p:cNvPr id="7" name="TextBox 6"/>
          <p:cNvSpPr txBox="1"/>
          <p:nvPr/>
        </p:nvSpPr>
        <p:spPr>
          <a:xfrm>
            <a:off x="1043608" y="3974"/>
            <a:ext cx="769763"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Земля</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43608" y="2308230"/>
            <a:ext cx="769634"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Север</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0" y="3974"/>
            <a:ext cx="4482083" cy="226500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2281470"/>
            <a:ext cx="4486846" cy="220503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 y="4514406"/>
            <a:ext cx="4482083" cy="226500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1403648" y="1136476"/>
            <a:ext cx="64" cy="99638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403584" y="3360373"/>
            <a:ext cx="64" cy="99638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323528" y="21350"/>
            <a:ext cx="0" cy="10136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23528" y="2281470"/>
            <a:ext cx="0" cy="10136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536554" y="21528"/>
            <a:ext cx="4572000" cy="1477328"/>
          </a:xfrm>
          <a:prstGeom prst="rect">
            <a:avLst/>
          </a:prstGeom>
        </p:spPr>
        <p:txBody>
          <a:bodyPr>
            <a:spAutoFit/>
          </a:bodyPr>
          <a:lstStyle/>
          <a:p>
            <a:pPr algn="ctr"/>
            <a:r>
              <a:rPr lang="ru-RU" dirty="0">
                <a:solidFill>
                  <a:schemeClr val="accent1">
                    <a:lumMod val="75000"/>
                  </a:schemeClr>
                </a:solidFill>
                <a:latin typeface="Times New Roman" panose="02020603050405020304" pitchFamily="18" charset="0"/>
                <a:cs typeface="Times New Roman" panose="02020603050405020304" pitchFamily="18" charset="0"/>
              </a:rPr>
              <a:t>Распределение количества землетрясений и выделившейся сейсмической энергии по фазам 11-летнего цикла солнечной активности для всей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Земли, северного и южного полушарий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5" name="Рисунок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 y="4533926"/>
            <a:ext cx="4429125" cy="2214562"/>
          </a:xfrm>
          <a:prstGeom prst="rect">
            <a:avLst/>
          </a:prstGeom>
        </p:spPr>
      </p:pic>
      <p:sp>
        <p:nvSpPr>
          <p:cNvPr id="46" name="TextBox 45"/>
          <p:cNvSpPr txBox="1"/>
          <p:nvPr/>
        </p:nvSpPr>
        <p:spPr>
          <a:xfrm>
            <a:off x="1127999" y="4559189"/>
            <a:ext cx="516488"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Юг</a:t>
            </a:r>
            <a:endParaRPr lang="ru-RU" dirty="0">
              <a:latin typeface="Times New Roman" panose="02020603050405020304" pitchFamily="18" charset="0"/>
              <a:cs typeface="Times New Roman" panose="02020603050405020304" pitchFamily="18" charset="0"/>
            </a:endParaRPr>
          </a:p>
        </p:txBody>
      </p:sp>
      <p:cxnSp>
        <p:nvCxnSpPr>
          <p:cNvPr id="47" name="Прямая соединительная линия 46"/>
          <p:cNvCxnSpPr/>
          <p:nvPr/>
        </p:nvCxnSpPr>
        <p:spPr>
          <a:xfrm>
            <a:off x="479927" y="4538853"/>
            <a:ext cx="0" cy="10136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07919" y="5641207"/>
            <a:ext cx="0" cy="972765"/>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272015" y="5641206"/>
            <a:ext cx="0" cy="972765"/>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432255" y="4562826"/>
            <a:ext cx="0" cy="2067896"/>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635896" y="21528"/>
            <a:ext cx="0" cy="4335225"/>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4493008" y="1772816"/>
            <a:ext cx="4572000" cy="4832092"/>
          </a:xfrm>
          <a:prstGeom prst="rect">
            <a:avLst/>
          </a:prstGeom>
        </p:spPr>
        <p:txBody>
          <a:bodyPr>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Для Всей Земли по </a:t>
            </a:r>
            <a:r>
              <a:rPr lang="ru-RU" sz="1600" dirty="0">
                <a:solidFill>
                  <a:schemeClr val="accent1">
                    <a:lumMod val="75000"/>
                  </a:schemeClr>
                </a:solidFill>
                <a:latin typeface="Times New Roman" panose="02020603050405020304" pitchFamily="18" charset="0"/>
                <a:cs typeface="Times New Roman" panose="02020603050405020304" pitchFamily="18" charset="0"/>
              </a:rPr>
              <a:t>выделившейся сейсмической энергии графики для обеих выборок практически одинаковы (</a:t>
            </a:r>
            <a:r>
              <a:rPr lang="en-US" sz="1600" dirty="0">
                <a:solidFill>
                  <a:schemeClr val="accent1">
                    <a:lumMod val="75000"/>
                  </a:schemeClr>
                </a:solidFill>
                <a:latin typeface="Times New Roman" panose="02020603050405020304" pitchFamily="18" charset="0"/>
                <a:cs typeface="Times New Roman" panose="02020603050405020304" pitchFamily="18" charset="0"/>
              </a:rPr>
              <a:t>b</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a:solidFill>
                  <a:schemeClr val="accent1">
                    <a:lumMod val="75000"/>
                  </a:schemeClr>
                </a:solidFill>
                <a:latin typeface="Times New Roman" panose="02020603050405020304" pitchFamily="18" charset="0"/>
                <a:cs typeface="Times New Roman" panose="02020603050405020304" pitchFamily="18" charset="0"/>
              </a:rPr>
              <a:t>d</a:t>
            </a:r>
            <a:r>
              <a:rPr lang="ru-RU" sz="1600" dirty="0">
                <a:solidFill>
                  <a:schemeClr val="accent1">
                    <a:lumMod val="75000"/>
                  </a:schemeClr>
                </a:solidFill>
                <a:latin typeface="Times New Roman" panose="02020603050405020304" pitchFamily="18" charset="0"/>
                <a:cs typeface="Times New Roman" panose="02020603050405020304" pitchFamily="18" charset="0"/>
              </a:rPr>
              <a:t>) и имеют два максимума: в первый и седьмой годы солнечного цикла. Но распределение количества землетрясений (</a:t>
            </a:r>
            <a:r>
              <a:rPr lang="en-US" sz="1600" dirty="0">
                <a:solidFill>
                  <a:schemeClr val="accent1">
                    <a:lumMod val="75000"/>
                  </a:schemeClr>
                </a:solidFill>
                <a:latin typeface="Times New Roman" panose="02020603050405020304" pitchFamily="18" charset="0"/>
                <a:cs typeface="Times New Roman" panose="02020603050405020304" pitchFamily="18" charset="0"/>
              </a:rPr>
              <a:t>a</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a:solidFill>
                  <a:schemeClr val="accent1">
                    <a:lumMod val="75000"/>
                  </a:schemeClr>
                </a:solidFill>
                <a:latin typeface="Times New Roman" panose="02020603050405020304" pitchFamily="18" charset="0"/>
                <a:cs typeface="Times New Roman" panose="02020603050405020304" pitchFamily="18" charset="0"/>
              </a:rPr>
              <a:t>c</a:t>
            </a:r>
            <a:r>
              <a:rPr lang="ru-RU" sz="1600" dirty="0">
                <a:solidFill>
                  <a:schemeClr val="accent1">
                    <a:lumMod val="75000"/>
                  </a:schemeClr>
                </a:solidFill>
                <a:latin typeface="Times New Roman" panose="02020603050405020304" pitchFamily="18" charset="0"/>
                <a:cs typeface="Times New Roman" panose="02020603050405020304" pitchFamily="18" charset="0"/>
              </a:rPr>
              <a:t>) заметно меняется при рассмотрении разных выборок: для событий с </a:t>
            </a:r>
            <a:r>
              <a:rPr lang="en-US" sz="1600" dirty="0">
                <a:solidFill>
                  <a:schemeClr val="accent1">
                    <a:lumMod val="75000"/>
                  </a:schemeClr>
                </a:solidFill>
                <a:latin typeface="Times New Roman" panose="02020603050405020304" pitchFamily="18" charset="0"/>
                <a:cs typeface="Times New Roman" panose="02020603050405020304" pitchFamily="18" charset="0"/>
              </a:rPr>
              <a:t>M</a:t>
            </a:r>
            <a:r>
              <a:rPr lang="ru-RU" sz="1600" dirty="0">
                <a:solidFill>
                  <a:schemeClr val="accent1">
                    <a:lumMod val="75000"/>
                  </a:schemeClr>
                </a:solidFill>
                <a:latin typeface="Times New Roman" panose="02020603050405020304" pitchFamily="18" charset="0"/>
                <a:cs typeface="Times New Roman" panose="02020603050405020304" pitchFamily="18" charset="0"/>
              </a:rPr>
              <a:t>≥3 максимум приходится на 1-2 годы, а для событий с </a:t>
            </a:r>
            <a:r>
              <a:rPr lang="en-US" sz="1600" dirty="0">
                <a:solidFill>
                  <a:schemeClr val="accent1">
                    <a:lumMod val="75000"/>
                  </a:schemeClr>
                </a:solidFill>
                <a:latin typeface="Times New Roman" panose="02020603050405020304" pitchFamily="18" charset="0"/>
                <a:cs typeface="Times New Roman" panose="02020603050405020304" pitchFamily="18" charset="0"/>
              </a:rPr>
              <a:t>M</a:t>
            </a:r>
            <a:r>
              <a:rPr lang="ru-RU" sz="1600" dirty="0">
                <a:solidFill>
                  <a:schemeClr val="accent1">
                    <a:lumMod val="75000"/>
                  </a:schemeClr>
                </a:solidFill>
                <a:latin typeface="Times New Roman" panose="02020603050405020304" pitchFamily="18" charset="0"/>
                <a:cs typeface="Times New Roman" panose="02020603050405020304" pitchFamily="18" charset="0"/>
              </a:rPr>
              <a:t>≥5 – на седьмой год солнечного цикла. Графики для северного полушария практически повторяют вид аналогичных графиков для всей Земли. Для южного полушария  максимум выделившейся сейсмической энергии наступает примерно на год раньше, и этот результат сохраняется для обеих выборок.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По количеству сильных землетрясений в южном полушарии присутствуют два максимума – на 2 и 6-7 годы солнечного цикла.    </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Прямая соединительная линия 52"/>
          <p:cNvCxnSpPr/>
          <p:nvPr/>
        </p:nvCxnSpPr>
        <p:spPr>
          <a:xfrm>
            <a:off x="2483768" y="21350"/>
            <a:ext cx="0" cy="4335225"/>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1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67"/>
            <a:ext cx="4482083" cy="226752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4" y="4516548"/>
            <a:ext cx="4425333" cy="2195512"/>
          </a:xfrm>
          <a:prstGeom prst="rect">
            <a:avLst/>
          </a:prstGeom>
        </p:spPr>
      </p:pic>
      <p:sp>
        <p:nvSpPr>
          <p:cNvPr id="5" name="TextBox 4"/>
          <p:cNvSpPr txBox="1"/>
          <p:nvPr/>
        </p:nvSpPr>
        <p:spPr>
          <a:xfrm>
            <a:off x="1115616" y="51116"/>
            <a:ext cx="769763"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Земля</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15616" y="4486507"/>
            <a:ext cx="742704"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Запад</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2046" y="2276872"/>
            <a:ext cx="4425333" cy="2209635"/>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11868"/>
            <a:ext cx="4437379" cy="226500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2046" y="4516548"/>
            <a:ext cx="4425333" cy="2237943"/>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251520" y="4486507"/>
            <a:ext cx="0" cy="96428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55576" y="4486505"/>
            <a:ext cx="0" cy="964282"/>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66355" y="5588750"/>
            <a:ext cx="0" cy="972765"/>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187624" y="5588751"/>
            <a:ext cx="0" cy="972765"/>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987824" y="4486505"/>
            <a:ext cx="0" cy="2067896"/>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23528" y="51360"/>
            <a:ext cx="0" cy="10136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403648" y="1166486"/>
            <a:ext cx="64" cy="99638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635896" y="3974"/>
            <a:ext cx="0" cy="2128882"/>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5" y="2306882"/>
            <a:ext cx="4398091" cy="2195512"/>
          </a:xfrm>
          <a:prstGeom prst="rect">
            <a:avLst/>
          </a:prstGeom>
        </p:spPr>
      </p:pic>
      <p:cxnSp>
        <p:nvCxnSpPr>
          <p:cNvPr id="28" name="Прямая соединительная линия 27"/>
          <p:cNvCxnSpPr/>
          <p:nvPr/>
        </p:nvCxnSpPr>
        <p:spPr>
          <a:xfrm>
            <a:off x="3635896" y="2276872"/>
            <a:ext cx="0" cy="2195512"/>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415566" y="3437468"/>
            <a:ext cx="64" cy="99638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483768" y="2276872"/>
            <a:ext cx="0" cy="2212888"/>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683568" y="2306882"/>
            <a:ext cx="0" cy="101367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05312" y="2328403"/>
            <a:ext cx="901209"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Восток</a:t>
            </a:r>
            <a:endParaRPr lang="ru-RU" dirty="0">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4536271" y="3814485"/>
            <a:ext cx="4572000" cy="2554545"/>
          </a:xfrm>
          <a:prstGeom prst="rect">
            <a:avLst/>
          </a:prstGeom>
        </p:spPr>
        <p:txBody>
          <a:bodyPr>
            <a:spAutoFit/>
          </a:bodyPr>
          <a:lstStyle/>
          <a:p>
            <a:pPr algn="just"/>
            <a:r>
              <a:rPr lang="ru-RU" sz="1600" dirty="0">
                <a:solidFill>
                  <a:schemeClr val="accent1">
                    <a:lumMod val="75000"/>
                  </a:schemeClr>
                </a:solidFill>
                <a:latin typeface="Times New Roman" panose="02020603050405020304" pitchFamily="18" charset="0"/>
                <a:cs typeface="Times New Roman" panose="02020603050405020304" pitchFamily="18" charset="0"/>
              </a:rPr>
              <a:t>Выявленные таким способом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фазы солнечного цикла, на которые приходятся максимумы сейсмической активности, </a:t>
            </a:r>
            <a:r>
              <a:rPr lang="ru-RU" sz="1600" dirty="0">
                <a:solidFill>
                  <a:schemeClr val="accent1">
                    <a:lumMod val="75000"/>
                  </a:schemeClr>
                </a:solidFill>
                <a:latin typeface="Times New Roman" panose="02020603050405020304" pitchFamily="18" charset="0"/>
                <a:cs typeface="Times New Roman" panose="02020603050405020304" pitchFamily="18" charset="0"/>
              </a:rPr>
              <a:t>отличаются для всей Земли в целом и отдельных полушарий.  При этом результаты северного  и восточного полушарий практически совпадают с общемировыми. Из чего можно сделать вывод, что мировое распределение сейсмической активности по фазам 11-летнего солнечного цикла определяется северо-восточным сектором Земли.</a:t>
            </a:r>
          </a:p>
        </p:txBody>
      </p:sp>
      <p:sp>
        <p:nvSpPr>
          <p:cNvPr id="42" name="Прямоугольник 41"/>
          <p:cNvSpPr/>
          <p:nvPr/>
        </p:nvSpPr>
        <p:spPr>
          <a:xfrm>
            <a:off x="4508692" y="59840"/>
            <a:ext cx="4572000" cy="1200329"/>
          </a:xfrm>
          <a:prstGeom prst="rect">
            <a:avLst/>
          </a:prstGeom>
        </p:spPr>
        <p:txBody>
          <a:bodyPr>
            <a:spAutoFit/>
          </a:bodyPr>
          <a:lstStyle/>
          <a:p>
            <a:pPr algn="ctr"/>
            <a:r>
              <a:rPr lang="ru-RU" dirty="0">
                <a:solidFill>
                  <a:schemeClr val="accent1">
                    <a:lumMod val="75000"/>
                  </a:schemeClr>
                </a:solidFill>
                <a:latin typeface="Times New Roman" panose="02020603050405020304" pitchFamily="18" charset="0"/>
                <a:cs typeface="Times New Roman" panose="02020603050405020304" pitchFamily="18" charset="0"/>
              </a:rPr>
              <a:t>Распределение количества землетрясений и выделившейся сейсмической энергии по фазам 11-летнего цикла солнечной активности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по долготным полушариям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a:off x="4508692" y="1281963"/>
            <a:ext cx="4572000" cy="2831544"/>
          </a:xfrm>
          <a:prstGeom prst="rect">
            <a:avLst/>
          </a:prstGeom>
        </p:spPr>
        <p:txBody>
          <a:bodyPr>
            <a:spAutoFit/>
          </a:bodyPr>
          <a:lstStyle/>
          <a:p>
            <a:pPr algn="just"/>
            <a:r>
              <a:rPr lang="ru-RU" sz="1600" dirty="0">
                <a:solidFill>
                  <a:schemeClr val="accent1">
                    <a:lumMod val="75000"/>
                  </a:schemeClr>
                </a:solidFill>
                <a:latin typeface="Times New Roman" panose="02020603050405020304" pitchFamily="18" charset="0"/>
                <a:cs typeface="Times New Roman" panose="02020603050405020304" pitchFamily="18" charset="0"/>
              </a:rPr>
              <a:t>Деление на восточное и западное полушария в значительной степени условно: в отличие от экватора, нулевой меридиан не имеет физического смысла и выбран случайно. Восточное полушарие демонстрирует большее сходство с распределением сейсмической активности по всей Земле</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600" dirty="0">
                <a:solidFill>
                  <a:schemeClr val="accent1">
                    <a:lumMod val="75000"/>
                  </a:schemeClr>
                </a:solidFill>
                <a:latin typeface="Times New Roman" panose="02020603050405020304" pitchFamily="18" charset="0"/>
                <a:cs typeface="Times New Roman" panose="02020603050405020304" pitchFamily="18" charset="0"/>
              </a:rPr>
              <a:t>В западном полушарии главный максимум выделившейся сейсмической энергии наступает раньше – в четвертый год солнечного цикла.</a:t>
            </a: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26" name="Прямая соединительная линия 25"/>
          <p:cNvCxnSpPr/>
          <p:nvPr/>
        </p:nvCxnSpPr>
        <p:spPr>
          <a:xfrm>
            <a:off x="2486277" y="79929"/>
            <a:ext cx="0" cy="2128882"/>
          </a:xfrm>
          <a:prstGeom prst="line">
            <a:avLst/>
          </a:prstGeom>
          <a:ln w="285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7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454583239"/>
              </p:ext>
            </p:extLst>
          </p:nvPr>
        </p:nvGraphicFramePr>
        <p:xfrm>
          <a:off x="288710" y="66492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941565639"/>
              </p:ext>
            </p:extLst>
          </p:nvPr>
        </p:nvGraphicFramePr>
        <p:xfrm>
          <a:off x="212579" y="40050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51512" y="1268760"/>
            <a:ext cx="4262797" cy="1569660"/>
          </a:xfrm>
          <a:prstGeom prst="rect">
            <a:avLst/>
          </a:prstGeom>
          <a:noFill/>
        </p:spPr>
        <p:txBody>
          <a:bodyPr wrap="square" rtlCol="0">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Для выборки событий с М≥3 северное полушарие заметно превосходит южное, а восточное – превосходит западное. Землетрясений с </a:t>
            </a:r>
            <a:r>
              <a:rPr lang="ru-RU" sz="1600" dirty="0">
                <a:solidFill>
                  <a:schemeClr val="accent1">
                    <a:lumMod val="75000"/>
                  </a:schemeClr>
                </a:solidFill>
                <a:latin typeface="Times New Roman" panose="02020603050405020304" pitchFamily="18" charset="0"/>
                <a:cs typeface="Times New Roman" panose="02020603050405020304" pitchFamily="18" charset="0"/>
              </a:rPr>
              <a:t>М</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≥5 становится больше в южном полушарии, чем в северном, а для долготных полушарий результат сохраняется.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51512" y="2780928"/>
            <a:ext cx="4283289" cy="1077218"/>
          </a:xfrm>
          <a:prstGeom prst="rect">
            <a:avLst/>
          </a:prstGeom>
          <a:noFill/>
        </p:spPr>
        <p:txBody>
          <a:bodyPr wrap="square" rtlCol="0">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Максимум приходится на северо-восточный сектор </a:t>
            </a:r>
            <a:r>
              <a:rPr lang="ru-RU" sz="1600" dirty="0">
                <a:solidFill>
                  <a:schemeClr val="accent1">
                    <a:lumMod val="75000"/>
                  </a:schemeClr>
                </a:solidFill>
                <a:latin typeface="Times New Roman" panose="02020603050405020304" pitchFamily="18" charset="0"/>
                <a:cs typeface="Times New Roman" panose="02020603050405020304" pitchFamily="18" charset="0"/>
              </a:rPr>
              <a:t>для обеих выборок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но </a:t>
            </a:r>
            <a:r>
              <a:rPr lang="ru-RU" sz="1600" dirty="0">
                <a:solidFill>
                  <a:schemeClr val="accent1">
                    <a:lumMod val="75000"/>
                  </a:schemeClr>
                </a:solidFill>
                <a:latin typeface="Times New Roman" panose="02020603050405020304" pitchFamily="18" charset="0"/>
                <a:cs typeface="Times New Roman" panose="02020603050405020304" pitchFamily="18" charset="0"/>
              </a:rPr>
              <a:t>для выборки с М≥5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его различие с юго- восточным сектором невелико.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751511" y="34853"/>
            <a:ext cx="4262797" cy="1323439"/>
          </a:xfrm>
          <a:prstGeom prst="rect">
            <a:avLst/>
          </a:prstGeom>
        </p:spPr>
        <p:txBody>
          <a:bodyPr wrap="square">
            <a:spAutoFit/>
          </a:bodyPr>
          <a:lstStyle/>
          <a:p>
            <a:pPr algn="just"/>
            <a:r>
              <a:rPr lang="ru-RU" sz="1600" dirty="0">
                <a:solidFill>
                  <a:schemeClr val="accent1">
                    <a:lumMod val="75000"/>
                  </a:schemeClr>
                </a:solidFill>
                <a:latin typeface="Times New Roman" panose="02020603050405020304" pitchFamily="18" charset="0"/>
                <a:cs typeface="Times New Roman" panose="02020603050405020304" pitchFamily="18" charset="0"/>
              </a:rPr>
              <a:t>Асимметрия полушарий проявляется не только в распределении сейсмической активности по фазам солнечного цикла, но и в целом в ее пространственном распределении по поверхности Земли. </a:t>
            </a:r>
          </a:p>
        </p:txBody>
      </p:sp>
      <p:sp>
        <p:nvSpPr>
          <p:cNvPr id="10" name="Прямоугольник 9"/>
          <p:cNvSpPr/>
          <p:nvPr/>
        </p:nvSpPr>
        <p:spPr>
          <a:xfrm>
            <a:off x="4751512" y="3789040"/>
            <a:ext cx="4283290" cy="2800767"/>
          </a:xfrm>
          <a:prstGeom prst="rect">
            <a:avLst/>
          </a:prstGeom>
        </p:spPr>
        <p:txBody>
          <a:bodyPr wrap="square">
            <a:spAutoFit/>
          </a:bodyPr>
          <a:lstStyle/>
          <a:p>
            <a:pPr algn="just"/>
            <a:r>
              <a:rPr lang="ru-RU" sz="1600" dirty="0">
                <a:solidFill>
                  <a:schemeClr val="accent1">
                    <a:lumMod val="75000"/>
                  </a:schemeClr>
                </a:solidFill>
                <a:latin typeface="Times New Roman" panose="02020603050405020304" pitchFamily="18" charset="0"/>
                <a:cs typeface="Times New Roman" panose="02020603050405020304" pitchFamily="18" charset="0"/>
              </a:rPr>
              <a:t>Различия в распределении сейсмической активности по полушариям и секторам объясняются различиями в современной сейсмотектонической активности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межплитных</a:t>
            </a:r>
            <a:r>
              <a:rPr lang="ru-RU" sz="1600" dirty="0">
                <a:solidFill>
                  <a:schemeClr val="accent1">
                    <a:lumMod val="75000"/>
                  </a:schemeClr>
                </a:solidFill>
                <a:latin typeface="Times New Roman" panose="02020603050405020304" pitchFamily="18" charset="0"/>
                <a:cs typeface="Times New Roman" panose="02020603050405020304" pitchFamily="18" charset="0"/>
              </a:rPr>
              <a:t> геодинамических режимов, а это, в свою очередь, возможно, объясняется обнаруженным в 90-е годы смещением ядра Земли от ее геометрического центра к северо-востоку [</a:t>
            </a:r>
            <a:r>
              <a:rPr lang="ru-RU" sz="1600" dirty="0" err="1">
                <a:solidFill>
                  <a:schemeClr val="accent1">
                    <a:lumMod val="75000"/>
                  </a:schemeClr>
                </a:solidFill>
                <a:latin typeface="Times New Roman" panose="02020603050405020304" pitchFamily="18" charset="0"/>
                <a:cs typeface="Times New Roman" panose="02020603050405020304" pitchFamily="18" charset="0"/>
              </a:rPr>
              <a:t>Баркин</a:t>
            </a:r>
            <a:r>
              <a:rPr lang="ru-RU" sz="1600" dirty="0">
                <a:solidFill>
                  <a:schemeClr val="accent1">
                    <a:lumMod val="75000"/>
                  </a:schemeClr>
                </a:solidFill>
                <a:latin typeface="Times New Roman" panose="02020603050405020304" pitchFamily="18" charset="0"/>
                <a:cs typeface="Times New Roman" panose="02020603050405020304" pitchFamily="18" charset="0"/>
              </a:rPr>
              <a:t>, 2009], что и приводит к доминирующей роли северо-восточного сектора.</a:t>
            </a:r>
          </a:p>
        </p:txBody>
      </p:sp>
      <p:sp>
        <p:nvSpPr>
          <p:cNvPr id="11" name="Прямоугольник 10"/>
          <p:cNvSpPr/>
          <p:nvPr/>
        </p:nvSpPr>
        <p:spPr>
          <a:xfrm>
            <a:off x="179512" y="111798"/>
            <a:ext cx="4572000" cy="584775"/>
          </a:xfrm>
          <a:prstGeom prst="rect">
            <a:avLst/>
          </a:prstGeom>
        </p:spPr>
        <p:txBody>
          <a:bodyPr>
            <a:spAutoFit/>
          </a:bodyPr>
          <a:lstStyle/>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Распределение количества землетрясений по полушариям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Земли</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79512" y="3393388"/>
            <a:ext cx="4572000" cy="584775"/>
          </a:xfrm>
          <a:prstGeom prst="rect">
            <a:avLst/>
          </a:prstGeom>
        </p:spPr>
        <p:txBody>
          <a:bodyPr>
            <a:spAutoFit/>
          </a:bodyPr>
          <a:lstStyle/>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Распределение количества землетрясений по секторам Земли</a:t>
            </a:r>
            <a:endParaRPr lang="ru-RU" sz="1600" dirty="0"/>
          </a:p>
        </p:txBody>
      </p:sp>
    </p:spTree>
    <p:extLst>
      <p:ext uri="{BB962C8B-B14F-4D97-AF65-F5344CB8AC3E}">
        <p14:creationId xmlns:p14="http://schemas.microsoft.com/office/powerpoint/2010/main" val="29317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tretch>
            <a:fillRect/>
          </a:stretch>
        </p:blipFill>
        <p:spPr>
          <a:xfrm>
            <a:off x="179512" y="175293"/>
            <a:ext cx="3816424" cy="3325715"/>
          </a:xfrm>
          <a:prstGeom prst="rect">
            <a:avLst/>
          </a:prstGeom>
        </p:spPr>
      </p:pic>
      <p:pic>
        <p:nvPicPr>
          <p:cNvPr id="9" name="Рисунок 8"/>
          <p:cNvPicPr/>
          <p:nvPr/>
        </p:nvPicPr>
        <p:blipFill>
          <a:blip r:embed="rId3"/>
          <a:stretch>
            <a:fillRect/>
          </a:stretch>
        </p:blipFill>
        <p:spPr>
          <a:xfrm>
            <a:off x="4023375" y="175293"/>
            <a:ext cx="4828515" cy="3307949"/>
          </a:xfrm>
          <a:prstGeom prst="rect">
            <a:avLst/>
          </a:prstGeom>
        </p:spPr>
      </p:pic>
      <p:sp>
        <p:nvSpPr>
          <p:cNvPr id="6" name="Прямоугольник 5"/>
          <p:cNvSpPr/>
          <p:nvPr/>
        </p:nvSpPr>
        <p:spPr>
          <a:xfrm>
            <a:off x="4349400" y="3540772"/>
            <a:ext cx="4502490" cy="830997"/>
          </a:xfrm>
          <a:prstGeom prst="rect">
            <a:avLst/>
          </a:prstGeom>
        </p:spPr>
        <p:txBody>
          <a:bodyPr wrap="square">
            <a:spAutoFit/>
          </a:bodyPr>
          <a:lstStyle/>
          <a:p>
            <a:pPr algn="just"/>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Грушевидная </a:t>
            </a:r>
            <a:r>
              <a:rPr lang="ru-RU" sz="1600" dirty="0">
                <a:solidFill>
                  <a:schemeClr val="accent1">
                    <a:lumMod val="75000"/>
                  </a:schemeClr>
                </a:solidFill>
                <a:latin typeface="Times New Roman" panose="02020603050405020304" pitchFamily="18" charset="0"/>
                <a:cs typeface="Times New Roman" panose="02020603050405020304" pitchFamily="18" charset="0"/>
              </a:rPr>
              <a:t>форма Земли и ее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изменения, </a:t>
            </a:r>
            <a:r>
              <a:rPr lang="ru-RU" sz="1600" dirty="0">
                <a:solidFill>
                  <a:schemeClr val="accent1">
                    <a:lumMod val="75000"/>
                  </a:schemeClr>
                </a:solidFill>
                <a:latin typeface="Times New Roman" panose="02020603050405020304" pitchFamily="18" charset="0"/>
                <a:cs typeface="Times New Roman" panose="02020603050405020304" pitchFamily="18" charset="0"/>
              </a:rPr>
              <a:t>наблюдаемые в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современнуюэпоху</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Баркин, 2002</a:t>
            </a:r>
            <a:r>
              <a:rPr lang="ru-RU"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Barkin</a:t>
            </a:r>
            <a:r>
              <a:rPr lang="ru-RU" sz="1600" dirty="0">
                <a:solidFill>
                  <a:schemeClr val="accent1">
                    <a:lumMod val="75000"/>
                  </a:schemeClr>
                </a:solidFill>
                <a:latin typeface="Times New Roman" panose="02020603050405020304" pitchFamily="18" charset="0"/>
                <a:cs typeface="Times New Roman" panose="02020603050405020304" pitchFamily="18" charset="0"/>
              </a:rPr>
              <a:t>,2007].</a:t>
            </a:r>
          </a:p>
        </p:txBody>
      </p:sp>
      <p:sp>
        <p:nvSpPr>
          <p:cNvPr id="7" name="Прямоугольник 6"/>
          <p:cNvSpPr/>
          <p:nvPr/>
        </p:nvSpPr>
        <p:spPr>
          <a:xfrm>
            <a:off x="0" y="3536433"/>
            <a:ext cx="4623610" cy="1077218"/>
          </a:xfrm>
          <a:prstGeom prst="rect">
            <a:avLst/>
          </a:prstGeom>
        </p:spPr>
        <p:txBody>
          <a:bodyPr wrap="square">
            <a:spAutoFit/>
          </a:bodyPr>
          <a:lstStyle/>
          <a:p>
            <a:r>
              <a:rPr lang="ru-RU" sz="1600" dirty="0">
                <a:solidFill>
                  <a:schemeClr val="accent1">
                    <a:lumMod val="75000"/>
                  </a:schemeClr>
                </a:solidFill>
                <a:latin typeface="Times New Roman" panose="02020603050405020304" pitchFamily="18" charset="0"/>
                <a:cs typeface="Times New Roman" panose="02020603050405020304" pitchFamily="18" charset="0"/>
              </a:rPr>
              <a:t>Сферы Земли,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600" dirty="0">
                <a:solidFill>
                  <a:schemeClr val="accent1">
                    <a:lumMod val="75000"/>
                  </a:schemeClr>
                </a:solidFill>
                <a:latin typeface="Times New Roman" panose="02020603050405020304" pitchFamily="18" charset="0"/>
                <a:cs typeface="Times New Roman" panose="02020603050405020304" pitchFamily="18" charset="0"/>
              </a:rPr>
              <a:t>северо-восточное направление и скорость дрейфа центра масс Земли, выявленные за временной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интервал 1993-2007 </a:t>
            </a:r>
            <a:r>
              <a:rPr lang="ru-RU" sz="1600" dirty="0">
                <a:solidFill>
                  <a:schemeClr val="accent1">
                    <a:lumMod val="75000"/>
                  </a:schemeClr>
                </a:solidFill>
                <a:latin typeface="Times New Roman" panose="02020603050405020304" pitchFamily="18" charset="0"/>
                <a:cs typeface="Times New Roman" panose="02020603050405020304" pitchFamily="18" charset="0"/>
              </a:rPr>
              <a:t>гг.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Zotov</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Barkin</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Lyubushin</a:t>
            </a:r>
            <a:r>
              <a:rPr lang="ru-RU" sz="1600" dirty="0">
                <a:solidFill>
                  <a:schemeClr val="accent1">
                    <a:lumMod val="75000"/>
                  </a:schemeClr>
                </a:solidFill>
                <a:latin typeface="Times New Roman" panose="02020603050405020304" pitchFamily="18" charset="0"/>
                <a:cs typeface="Times New Roman" panose="02020603050405020304" pitchFamily="18" charset="0"/>
              </a:rPr>
              <a:t>, 2008]. </a:t>
            </a:r>
            <a:endParaRPr lang="ru-RU" sz="1600" dirty="0"/>
          </a:p>
        </p:txBody>
      </p:sp>
      <p:sp>
        <p:nvSpPr>
          <p:cNvPr id="2" name="TextBox 1"/>
          <p:cNvSpPr txBox="1"/>
          <p:nvPr/>
        </p:nvSpPr>
        <p:spPr>
          <a:xfrm>
            <a:off x="827584" y="3501008"/>
            <a:ext cx="72008" cy="369332"/>
          </a:xfrm>
          <a:prstGeom prst="rect">
            <a:avLst/>
          </a:prstGeom>
          <a:noFill/>
        </p:spPr>
        <p:txBody>
          <a:bodyPr wrap="square" rtlCol="0">
            <a:spAutoFit/>
          </a:bodyPr>
          <a:lstStyle/>
          <a:p>
            <a:endParaRPr lang="ru-RU" dirty="0"/>
          </a:p>
        </p:txBody>
      </p:sp>
      <p:sp>
        <p:nvSpPr>
          <p:cNvPr id="3" name="TextBox 2"/>
          <p:cNvSpPr txBox="1"/>
          <p:nvPr/>
        </p:nvSpPr>
        <p:spPr>
          <a:xfrm>
            <a:off x="179512" y="4488068"/>
            <a:ext cx="8823290" cy="2339102"/>
          </a:xfrm>
          <a:prstGeom prst="rect">
            <a:avLst/>
          </a:prstGeom>
          <a:noFill/>
        </p:spPr>
        <p:txBody>
          <a:bodyPr wrap="square" rtlCol="0">
            <a:spAutoFit/>
          </a:bodyPr>
          <a:lstStyle/>
          <a:p>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Центр масс ядра смещается относительно центра масс мантии со скоростью 2</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.6</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см/год по направл</a:t>
            </a:r>
            <a:r>
              <a:rPr lang="ru-RU" dirty="0" smtClean="0">
                <a:solidFill>
                  <a:schemeClr val="accent1">
                    <a:lumMod val="75000"/>
                  </a:schemeClr>
                </a:solidFill>
                <a:latin typeface="Times New Roman" panose="02020603050405020304" pitchFamily="18" charset="0"/>
                <a:cs typeface="Times New Roman" panose="02020603050405020304" pitchFamily="18" charset="0"/>
              </a:rPr>
              <a:t>ению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к точке с координатами 70°с.ш. и 104°в.д. (район полуострова Таймыр).  Масса ядра составляет около 19% массы Земли (примерно 17 масс Луны)  и при его вековом смещении должны проявляться  гравитационные вариации во всех геосферах</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Относительные смещения ядра и мантии имеют вынужденный характер и обусловлены влиянием Луны, Солнца и других планет. Именно дрейф ядра ответсственнен за грушевидную форму планет и грушевидность тем больше, чем больше эксцентричность в положении ядра. Эксцентричность ядра Земли ~ 3-4 км, а например, у Марса – 20-25 км и его грушевидность значительно больше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Goncharov,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Raznitsin, Barkin</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2012</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84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6855639" cy="367493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421449"/>
            <a:ext cx="1478860" cy="122554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196752"/>
            <a:ext cx="1478860" cy="1225541"/>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3717109"/>
            <a:ext cx="1478860" cy="115504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8047" y="134843"/>
            <a:ext cx="1474977" cy="1008112"/>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170" y="142759"/>
            <a:ext cx="1474977" cy="1008112"/>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980" y="134843"/>
            <a:ext cx="1760067" cy="1016028"/>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512" y="134843"/>
            <a:ext cx="1474977" cy="1000196"/>
          </a:xfrm>
          <a:prstGeom prst="rect">
            <a:avLst/>
          </a:prstGeom>
        </p:spPr>
      </p:pic>
      <p:cxnSp>
        <p:nvCxnSpPr>
          <p:cNvPr id="11" name="Прямая со стрелкой 10"/>
          <p:cNvCxnSpPr>
            <a:stCxn id="3" idx="1"/>
          </p:cNvCxnSpPr>
          <p:nvPr/>
        </p:nvCxnSpPr>
        <p:spPr>
          <a:xfrm flipH="1" flipV="1">
            <a:off x="6804248" y="2924944"/>
            <a:ext cx="360040" cy="10927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6807160" y="1844824"/>
            <a:ext cx="360040" cy="10927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6819547" y="4183820"/>
            <a:ext cx="360040" cy="10927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3635896" y="1142955"/>
            <a:ext cx="432048" cy="205729"/>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978053" y="1135039"/>
            <a:ext cx="441819" cy="21364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2"/>
          </p:cNvCxnSpPr>
          <p:nvPr/>
        </p:nvCxnSpPr>
        <p:spPr>
          <a:xfrm flipH="1">
            <a:off x="467544" y="1135039"/>
            <a:ext cx="412457" cy="16031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084168" y="1108374"/>
            <a:ext cx="441819" cy="21364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07504" y="5013176"/>
            <a:ext cx="8856984" cy="1477328"/>
          </a:xfrm>
          <a:prstGeom prst="rect">
            <a:avLst/>
          </a:prstGeom>
        </p:spPr>
        <p:txBody>
          <a:bodyPr wrap="square">
            <a:spAutoFit/>
          </a:bodyPr>
          <a:lstStyle/>
          <a:p>
            <a:pPr algn="just"/>
            <a:r>
              <a:rPr lang="ru-RU" dirty="0">
                <a:solidFill>
                  <a:schemeClr val="accent1">
                    <a:lumMod val="75000"/>
                  </a:schemeClr>
                </a:solidFill>
                <a:latin typeface="Times New Roman" panose="02020603050405020304" pitchFamily="18" charset="0"/>
                <a:cs typeface="Times New Roman" panose="02020603050405020304" pitchFamily="18" charset="0"/>
              </a:rPr>
              <a:t>Следующий уровень анализа – широтные и долготные пояса. Широтные пояса брались шириной 10º, а долготные - 15º. Для каждого пояса строились распределения количества землетрясений и выделившейся сейсмической энергии по фазам цикла солнечной активности. С каждого такого графика бралось значение фазы солнечного цикла, на которую приходился главный максимум соответствующего параметра. </a:t>
            </a:r>
          </a:p>
        </p:txBody>
      </p:sp>
    </p:spTree>
    <p:extLst>
      <p:ext uri="{BB962C8B-B14F-4D97-AF65-F5344CB8AC3E}">
        <p14:creationId xmlns:p14="http://schemas.microsoft.com/office/powerpoint/2010/main" val="12292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3874" y="116632"/>
            <a:ext cx="8368605" cy="2031325"/>
          </a:xfrm>
          <a:prstGeom prst="rect">
            <a:avLst/>
          </a:prstGeom>
        </p:spPr>
        <p:txBody>
          <a:bodyPr wrap="square">
            <a:spAutoFit/>
          </a:bodyPr>
          <a:lstStyle/>
          <a:p>
            <a:pPr algn="ctr"/>
            <a:r>
              <a:rPr lang="ru-RU" dirty="0">
                <a:solidFill>
                  <a:schemeClr val="accent1">
                    <a:lumMod val="75000"/>
                  </a:schemeClr>
                </a:solidFill>
                <a:latin typeface="Times New Roman" panose="02020603050405020304" pitchFamily="18" charset="0"/>
                <a:cs typeface="Times New Roman" panose="02020603050405020304" pitchFamily="18" charset="0"/>
              </a:rPr>
              <a:t>График распределения главных максимумов количества землетрясений (</a:t>
            </a:r>
            <a:r>
              <a:rPr lang="en-US" dirty="0">
                <a:solidFill>
                  <a:schemeClr val="accent1">
                    <a:lumMod val="75000"/>
                  </a:schemeClr>
                </a:solidFill>
                <a:latin typeface="Times New Roman" panose="02020603050405020304" pitchFamily="18" charset="0"/>
                <a:cs typeface="Times New Roman" panose="02020603050405020304" pitchFamily="18" charset="0"/>
              </a:rPr>
              <a:t>a</a:t>
            </a:r>
            <a:r>
              <a:rPr lang="ru-RU" dirty="0">
                <a:solidFill>
                  <a:schemeClr val="accent1">
                    <a:lumMod val="75000"/>
                  </a:schemeClr>
                </a:solidFill>
                <a:latin typeface="Times New Roman" panose="02020603050405020304" pitchFamily="18" charset="0"/>
                <a:cs typeface="Times New Roman" panose="02020603050405020304" pitchFamily="18" charset="0"/>
              </a:rPr>
              <a:t>) и выделившейся сейсмической энергии (</a:t>
            </a:r>
            <a:r>
              <a:rPr lang="en-US" dirty="0">
                <a:solidFill>
                  <a:schemeClr val="accent1">
                    <a:lumMod val="75000"/>
                  </a:schemeClr>
                </a:solidFill>
                <a:latin typeface="Times New Roman" panose="02020603050405020304" pitchFamily="18" charset="0"/>
                <a:cs typeface="Times New Roman" panose="02020603050405020304" pitchFamily="18" charset="0"/>
              </a:rPr>
              <a:t>b</a:t>
            </a:r>
            <a:r>
              <a:rPr lang="ru-RU" dirty="0">
                <a:solidFill>
                  <a:schemeClr val="accent1">
                    <a:lumMod val="75000"/>
                  </a:schemeClr>
                </a:solidFill>
                <a:latin typeface="Times New Roman" panose="02020603050405020304" pitchFamily="18" charset="0"/>
                <a:cs typeface="Times New Roman" panose="02020603050405020304" pitchFamily="18" charset="0"/>
              </a:rPr>
              <a:t>) в широтных поясах Земли по фазам цикла солнечной активности (сплошная линия).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dirty="0" smtClean="0">
                <a:solidFill>
                  <a:schemeClr val="accent1">
                    <a:lumMod val="75000"/>
                  </a:schemeClr>
                </a:solidFill>
                <a:latin typeface="Times New Roman" panose="02020603050405020304" pitchFamily="18" charset="0"/>
                <a:cs typeface="Times New Roman" panose="02020603050405020304" pitchFamily="18" charset="0"/>
              </a:rPr>
              <a:t>Ось </a:t>
            </a:r>
            <a:r>
              <a:rPr lang="ru-RU" dirty="0">
                <a:solidFill>
                  <a:schemeClr val="accent1">
                    <a:lumMod val="75000"/>
                  </a:schemeClr>
                </a:solidFill>
                <a:latin typeface="Times New Roman" panose="02020603050405020304" pitchFamily="18" charset="0"/>
                <a:cs typeface="Times New Roman" panose="02020603050405020304" pitchFamily="18" charset="0"/>
              </a:rPr>
              <a:t>ординат - время в годах 11-летнего солнечного цикла;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dirty="0" smtClean="0">
                <a:solidFill>
                  <a:schemeClr val="accent1">
                    <a:lumMod val="75000"/>
                  </a:schemeClr>
                </a:solidFill>
                <a:latin typeface="Times New Roman" panose="02020603050405020304" pitchFamily="18" charset="0"/>
                <a:cs typeface="Times New Roman" panose="02020603050405020304" pitchFamily="18" charset="0"/>
              </a:rPr>
              <a:t>ось абсцисс </a:t>
            </a:r>
            <a:r>
              <a:rPr lang="ru-RU" dirty="0">
                <a:solidFill>
                  <a:schemeClr val="accent1">
                    <a:lumMod val="75000"/>
                  </a:schemeClr>
                </a:solidFill>
                <a:latin typeface="Times New Roman" panose="02020603050405020304" pitchFamily="18" charset="0"/>
                <a:cs typeface="Times New Roman" panose="02020603050405020304" pitchFamily="18" charset="0"/>
              </a:rPr>
              <a:t>– географические координаты широтных поясов, </a:t>
            </a:r>
            <a:endParaRPr lang="ru-RU"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dirty="0" smtClean="0">
                <a:solidFill>
                  <a:schemeClr val="accent1">
                    <a:lumMod val="75000"/>
                  </a:schemeClr>
                </a:solidFill>
                <a:latin typeface="Times New Roman" panose="02020603050405020304" pitchFamily="18" charset="0"/>
                <a:cs typeface="Times New Roman" panose="02020603050405020304" pitchFamily="18" charset="0"/>
              </a:rPr>
              <a:t>левая </a:t>
            </a:r>
            <a:r>
              <a:rPr lang="ru-RU" dirty="0">
                <a:solidFill>
                  <a:schemeClr val="accent1">
                    <a:lumMod val="75000"/>
                  </a:schemeClr>
                </a:solidFill>
                <a:latin typeface="Times New Roman" panose="02020603050405020304" pitchFamily="18" charset="0"/>
                <a:cs typeface="Times New Roman" panose="02020603050405020304" pitchFamily="18" charset="0"/>
              </a:rPr>
              <a:t>часть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каждого графика – широты южного полушария, </a:t>
            </a:r>
            <a:r>
              <a:rPr lang="ru-RU" dirty="0">
                <a:solidFill>
                  <a:schemeClr val="accent1">
                    <a:lumMod val="75000"/>
                  </a:schemeClr>
                </a:solidFill>
                <a:latin typeface="Times New Roman" panose="02020603050405020304" pitchFamily="18" charset="0"/>
                <a:cs typeface="Times New Roman" panose="02020603050405020304" pitchFamily="18" charset="0"/>
              </a:rPr>
              <a:t>правая – </a:t>
            </a:r>
            <a:r>
              <a:rPr lang="ru-RU" dirty="0" smtClean="0">
                <a:solidFill>
                  <a:schemeClr val="accent1">
                    <a:lumMod val="75000"/>
                  </a:schemeClr>
                </a:solidFill>
                <a:latin typeface="Times New Roman" panose="02020603050405020304" pitchFamily="18" charset="0"/>
                <a:cs typeface="Times New Roman" panose="02020603050405020304" pitchFamily="18" charset="0"/>
              </a:rPr>
              <a:t>северного. </a:t>
            </a:r>
          </a:p>
          <a:p>
            <a:pPr algn="ctr"/>
            <a:r>
              <a:rPr lang="ru-RU" dirty="0" smtClean="0">
                <a:solidFill>
                  <a:schemeClr val="accent1">
                    <a:lumMod val="75000"/>
                  </a:schemeClr>
                </a:solidFill>
                <a:latin typeface="Times New Roman" panose="02020603050405020304" pitchFamily="18" charset="0"/>
                <a:cs typeface="Times New Roman" panose="02020603050405020304" pitchFamily="18" charset="0"/>
              </a:rPr>
              <a:t>Пунктиром </a:t>
            </a:r>
            <a:r>
              <a:rPr lang="ru-RU" dirty="0">
                <a:solidFill>
                  <a:schemeClr val="accent1">
                    <a:lumMod val="75000"/>
                  </a:schemeClr>
                </a:solidFill>
                <a:latin typeface="Times New Roman" panose="02020603050405020304" pitchFamily="18" charset="0"/>
                <a:cs typeface="Times New Roman" panose="02020603050405020304" pitchFamily="18" charset="0"/>
              </a:rPr>
              <a:t>показана линия тренда.</a:t>
            </a:r>
          </a:p>
        </p:txBody>
      </p:sp>
      <p:sp>
        <p:nvSpPr>
          <p:cNvPr id="4" name="Прямоугольник 3"/>
          <p:cNvSpPr/>
          <p:nvPr/>
        </p:nvSpPr>
        <p:spPr>
          <a:xfrm>
            <a:off x="495177" y="5013176"/>
            <a:ext cx="8124947" cy="1477328"/>
          </a:xfrm>
          <a:prstGeom prst="rect">
            <a:avLst/>
          </a:prstGeom>
        </p:spPr>
        <p:txBody>
          <a:bodyPr wrap="square">
            <a:spAutoFit/>
          </a:bodyPr>
          <a:lstStyle/>
          <a:p>
            <a:pPr algn="just"/>
            <a:r>
              <a:rPr lang="ru-RU" dirty="0">
                <a:solidFill>
                  <a:schemeClr val="accent1">
                    <a:lumMod val="75000"/>
                  </a:schemeClr>
                </a:solidFill>
                <a:latin typeface="Times New Roman" panose="02020603050405020304" pitchFamily="18" charset="0"/>
                <a:cs typeface="Times New Roman" panose="02020603050405020304" pitchFamily="18" charset="0"/>
              </a:rPr>
              <a:t>Сам график (сплошная линия) имеет сложную форму, но линия тренда (пунктир) в виде полинома второй степени демонстрирует, что главный максимум наступает позже с увеличением широты, как для количества землетрясений (</a:t>
            </a:r>
            <a:r>
              <a:rPr lang="en-US" dirty="0">
                <a:solidFill>
                  <a:schemeClr val="accent1">
                    <a:lumMod val="75000"/>
                  </a:schemeClr>
                </a:solidFill>
                <a:latin typeface="Times New Roman" panose="02020603050405020304" pitchFamily="18" charset="0"/>
                <a:cs typeface="Times New Roman" panose="02020603050405020304" pitchFamily="18" charset="0"/>
              </a:rPr>
              <a:t>a</a:t>
            </a:r>
            <a:r>
              <a:rPr lang="ru-RU" dirty="0">
                <a:solidFill>
                  <a:schemeClr val="accent1">
                    <a:lumMod val="75000"/>
                  </a:schemeClr>
                </a:solidFill>
                <a:latin typeface="Times New Roman" panose="02020603050405020304" pitchFamily="18" charset="0"/>
                <a:cs typeface="Times New Roman" panose="02020603050405020304" pitchFamily="18" charset="0"/>
              </a:rPr>
              <a:t>), так и для их суммарной энергии (</a:t>
            </a:r>
            <a:r>
              <a:rPr lang="en-US" dirty="0">
                <a:solidFill>
                  <a:schemeClr val="accent1">
                    <a:lumMod val="75000"/>
                  </a:schemeClr>
                </a:solidFill>
                <a:latin typeface="Times New Roman" panose="02020603050405020304" pitchFamily="18" charset="0"/>
                <a:cs typeface="Times New Roman" panose="02020603050405020304" pitchFamily="18" charset="0"/>
              </a:rPr>
              <a:t>b</a:t>
            </a:r>
            <a:r>
              <a:rPr lang="ru-RU" dirty="0">
                <a:solidFill>
                  <a:schemeClr val="accent1">
                    <a:lumMod val="75000"/>
                  </a:schemeClr>
                </a:solidFill>
                <a:latin typeface="Times New Roman" panose="02020603050405020304" pitchFamily="18" charset="0"/>
                <a:cs typeface="Times New Roman" panose="02020603050405020304" pitchFamily="18" charset="0"/>
              </a:rPr>
              <a:t>). Для долготных поясов никакой закономерности выявить не удалось.</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2147957"/>
            <a:ext cx="8096250" cy="2762250"/>
          </a:xfrm>
          <a:prstGeom prst="rect">
            <a:avLst/>
          </a:prstGeom>
        </p:spPr>
      </p:pic>
    </p:spTree>
    <p:extLst>
      <p:ext uri="{BB962C8B-B14F-4D97-AF65-F5344CB8AC3E}">
        <p14:creationId xmlns:p14="http://schemas.microsoft.com/office/powerpoint/2010/main" val="208282418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1295</TotalTime>
  <Words>1739</Words>
  <Application>Microsoft Office PowerPoint</Application>
  <PresentationFormat>Экран (4:3)</PresentationFormat>
  <Paragraphs>69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РАСПРЕДЕЛЕНИЕ СЕЙСМИЧЕСКОЙ АКТИВНОСТИ РАЗНОУРОВНЕВЫХ ГЕОСИСТЕМ ПО ФАЗАМ СОЛНЕЧНОГО ЦИКЛА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РАСПРЕДЕЛЕНИЕ СЕЙСМИЧЕСКОЙ АКТИВНОСТИ РАЗНОУРОВНЕВЫХ ГЕОСИСТЕМ ПО ФАЗАМ СОЛНЕЧНОГО ЦИКЛА</dc:title>
  <dc:creator>Levina</dc:creator>
  <cp:lastModifiedBy>Ruzhich</cp:lastModifiedBy>
  <cp:revision>70</cp:revision>
  <dcterms:created xsi:type="dcterms:W3CDTF">2019-05-27T03:18:06Z</dcterms:created>
  <dcterms:modified xsi:type="dcterms:W3CDTF">2002-01-06T06:26:36Z</dcterms:modified>
</cp:coreProperties>
</file>