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60" r:id="rId7"/>
    <p:sldId id="261" r:id="rId8"/>
    <p:sldId id="277" r:id="rId9"/>
    <p:sldId id="262" r:id="rId10"/>
    <p:sldId id="263" r:id="rId11"/>
    <p:sldId id="264" r:id="rId12"/>
    <p:sldId id="265" r:id="rId13"/>
    <p:sldId id="278" r:id="rId14"/>
    <p:sldId id="266" r:id="rId15"/>
    <p:sldId id="271" r:id="rId16"/>
    <p:sldId id="272" r:id="rId17"/>
    <p:sldId id="273" r:id="rId18"/>
    <p:sldId id="279" r:id="rId19"/>
    <p:sldId id="281" r:id="rId20"/>
    <p:sldId id="274" r:id="rId21"/>
    <p:sldId id="280" r:id="rId22"/>
    <p:sldId id="283" r:id="rId23"/>
    <p:sldId id="282" r:id="rId24"/>
    <p:sldId id="275" r:id="rId25"/>
    <p:sldId id="267" r:id="rId26"/>
    <p:sldId id="268"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AFEA4122-6675-4224-9F03-DE1CBD68DE35}" type="datetimeFigureOut">
              <a:rPr lang="en-US" smtClean="0"/>
              <a:pPr/>
              <a:t>6/4/2019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AFEA4122-6675-4224-9F03-DE1CBD68DE35}" type="datetimeFigureOut">
              <a:rPr lang="en-US" smtClean="0"/>
              <a:pPr/>
              <a:t>6/4/2019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AFEA4122-6675-4224-9F03-DE1CBD68DE35}" type="datetimeFigureOut">
              <a:rPr lang="en-US" smtClean="0"/>
              <a:pPr/>
              <a:t>6/4/2019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EA4122-6675-4224-9F03-DE1CBD68DE35}" type="datetimeFigureOut">
              <a:rPr lang="en-US" smtClean="0"/>
              <a:pPr/>
              <a:t>6/4/2019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A4122-6675-4224-9F03-DE1CBD68DE35}" type="datetimeFigureOut">
              <a:rPr lang="en-US" smtClean="0"/>
              <a:pPr/>
              <a:t>6/4/2019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EA4122-6675-4224-9F03-DE1CBD68DE35}" type="datetimeFigureOut">
              <a:rPr lang="en-US" smtClean="0"/>
              <a:pPr/>
              <a:t>6/4/2019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4DEE13CB-9F26-4C5B-B522-1ED8D4099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A4122-6675-4224-9F03-DE1CBD68DE35}" type="datetimeFigureOut">
              <a:rPr lang="en-US" smtClean="0"/>
              <a:pPr/>
              <a:t>6/4/2019</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E13CB-9F26-4C5B-B522-1ED8D4099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s>
</file>

<file path=ppt/slides/_rels/slide2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50.jpeg"/><Relationship Id="rId7" Type="http://schemas.openxmlformats.org/officeDocument/2006/relationships/image" Target="../media/image72.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74.jpe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image" Target="../media/image17.png"/><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4" Type="http://schemas.openxmlformats.org/officeDocument/2006/relationships/image" Target="../media/image18.png"/><Relationship Id="rId9" Type="http://schemas.openxmlformats.org/officeDocument/2006/relationships/oleObject" Target="../embeddings/oleObject5.bin"/><Relationship Id="rId1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0600" y="838200"/>
            <a:ext cx="7772400" cy="2155825"/>
          </a:xfrm>
        </p:spPr>
        <p:txBody>
          <a:bodyPr>
            <a:normAutofit fontScale="90000"/>
          </a:bodyPr>
          <a:lstStyle/>
          <a:p>
            <a:r>
              <a:rPr lang="ru-RU" sz="3600" b="1" dirty="0" smtClean="0">
                <a:solidFill>
                  <a:srgbClr val="0070C0"/>
                </a:solidFill>
                <a:latin typeface="Times New Roman" pitchFamily="18" charset="0"/>
                <a:cs typeface="Times New Roman" pitchFamily="18" charset="0"/>
              </a:rPr>
              <a:t>Моделирование разлета струи A</a:t>
            </a:r>
            <a:r>
              <a:rPr lang="en-US" sz="3600" b="1" dirty="0" smtClean="0">
                <a:solidFill>
                  <a:srgbClr val="0070C0"/>
                </a:solidFill>
                <a:latin typeface="Times New Roman" pitchFamily="18" charset="0"/>
                <a:cs typeface="Times New Roman" pitchFamily="18" charset="0"/>
              </a:rPr>
              <a:t>l </a:t>
            </a:r>
            <a:r>
              <a:rPr lang="ru-RU" sz="3600" b="1" dirty="0" smtClean="0">
                <a:solidFill>
                  <a:srgbClr val="0070C0"/>
                </a:solidFill>
                <a:latin typeface="Times New Roman" pitchFamily="18" charset="0"/>
                <a:cs typeface="Times New Roman" pitchFamily="18" charset="0"/>
              </a:rPr>
              <a:t/>
            </a:r>
            <a:br>
              <a:rPr lang="ru-RU" sz="3600" b="1" dirty="0" smtClean="0">
                <a:solidFill>
                  <a:srgbClr val="0070C0"/>
                </a:solidFill>
                <a:latin typeface="Times New Roman" pitchFamily="18" charset="0"/>
                <a:cs typeface="Times New Roman" pitchFamily="18" charset="0"/>
              </a:rPr>
            </a:br>
            <a:r>
              <a:rPr lang="ru-RU" sz="3600" b="1" dirty="0" err="1" smtClean="0">
                <a:solidFill>
                  <a:srgbClr val="0070C0"/>
                </a:solidFill>
                <a:latin typeface="Times New Roman" pitchFamily="18" charset="0"/>
                <a:cs typeface="Times New Roman" pitchFamily="18" charset="0"/>
              </a:rPr>
              <a:t>c</a:t>
            </a:r>
            <a:r>
              <a:rPr lang="ru-RU" sz="3600" b="1" dirty="0" smtClean="0">
                <a:solidFill>
                  <a:srgbClr val="0070C0"/>
                </a:solidFill>
                <a:latin typeface="Times New Roman" pitchFamily="18" charset="0"/>
                <a:cs typeface="Times New Roman" pitchFamily="18" charset="0"/>
              </a:rPr>
              <a:t> учетом кинетики ионизации-</a:t>
            </a:r>
            <a:br>
              <a:rPr lang="ru-RU" sz="3600" b="1" dirty="0" smtClean="0">
                <a:solidFill>
                  <a:srgbClr val="0070C0"/>
                </a:solidFill>
                <a:latin typeface="Times New Roman" pitchFamily="18" charset="0"/>
                <a:cs typeface="Times New Roman" pitchFamily="18" charset="0"/>
              </a:rPr>
            </a:br>
            <a:r>
              <a:rPr lang="ru-RU" sz="3600" b="1" dirty="0" smtClean="0">
                <a:solidFill>
                  <a:srgbClr val="0070C0"/>
                </a:solidFill>
                <a:latin typeface="Times New Roman" pitchFamily="18" charset="0"/>
                <a:cs typeface="Times New Roman" pitchFamily="18" charset="0"/>
              </a:rPr>
              <a:t>рекомбинации</a:t>
            </a:r>
            <a:r>
              <a:rPr lang="en-US" dirty="0"/>
              <a:t/>
            </a:r>
            <a:br>
              <a:rPr lang="en-US" dirty="0"/>
            </a:br>
            <a:endParaRPr lang="en-US" dirty="0"/>
          </a:p>
        </p:txBody>
      </p:sp>
      <p:sp>
        <p:nvSpPr>
          <p:cNvPr id="3" name="Подзаголовок 2"/>
          <p:cNvSpPr>
            <a:spLocks noGrp="1"/>
          </p:cNvSpPr>
          <p:nvPr>
            <p:ph type="subTitle" idx="1"/>
          </p:nvPr>
        </p:nvSpPr>
        <p:spPr/>
        <p:txBody>
          <a:bodyPr/>
          <a:lstStyle/>
          <a:p>
            <a:r>
              <a:rPr lang="ru-RU" sz="2800" dirty="0">
                <a:solidFill>
                  <a:schemeClr val="tx1"/>
                </a:solidFill>
                <a:latin typeface="Times New Roman" pitchFamily="18" charset="0"/>
                <a:cs typeface="Times New Roman" pitchFamily="18" charset="0"/>
              </a:rPr>
              <a:t>Кузьмичева М.Ю</a:t>
            </a:r>
            <a:r>
              <a:rPr lang="ru-RU" sz="2800" dirty="0" smtClean="0">
                <a:solidFill>
                  <a:schemeClr val="tx1"/>
                </a:solidFill>
                <a:latin typeface="Times New Roman" pitchFamily="18" charset="0"/>
                <a:cs typeface="Times New Roman" pitchFamily="18" charset="0"/>
              </a:rPr>
              <a:t>.</a:t>
            </a:r>
          </a:p>
          <a:p>
            <a:r>
              <a:rPr lang="ru-RU" sz="2400" dirty="0" smtClean="0">
                <a:solidFill>
                  <a:srgbClr val="0070C0"/>
                </a:solidFill>
                <a:latin typeface="Times New Roman" pitchFamily="18" charset="0"/>
                <a:cs typeface="Times New Roman" pitchFamily="18" charset="0"/>
              </a:rPr>
              <a:t>Институт динамики геосфер РАН</a:t>
            </a:r>
            <a:endParaRPr lang="en-US" sz="2400" dirty="0">
              <a:solidFill>
                <a:srgbClr val="0070C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381000"/>
            <a:ext cx="4572000" cy="369332"/>
          </a:xfrm>
          <a:prstGeom prst="rect">
            <a:avLst/>
          </a:prstGeom>
          <a:noFill/>
        </p:spPr>
        <p:txBody>
          <a:bodyPr wrap="square" rtlCol="0">
            <a:spAutoFit/>
          </a:bodyPr>
          <a:lstStyle/>
          <a:p>
            <a:endParaRPr lang="en-US" dirty="0"/>
          </a:p>
        </p:txBody>
      </p:sp>
      <p:sp>
        <p:nvSpPr>
          <p:cNvPr id="4" name="TextBox 3"/>
          <p:cNvSpPr txBox="1"/>
          <p:nvPr/>
        </p:nvSpPr>
        <p:spPr>
          <a:xfrm>
            <a:off x="609600" y="685800"/>
            <a:ext cx="7924800" cy="830997"/>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Результаты моделирования разлета струи с учетом</a:t>
            </a:r>
            <a:r>
              <a:rPr lang="en-US" sz="2400" b="1" i="1" dirty="0" smtClean="0">
                <a:solidFill>
                  <a:srgbClr val="0070C0"/>
                </a:solidFill>
                <a:latin typeface="Times New Roman" pitchFamily="18" charset="0"/>
                <a:cs typeface="Times New Roman" pitchFamily="18" charset="0"/>
              </a:rPr>
              <a:t> </a:t>
            </a:r>
            <a:r>
              <a:rPr lang="ru-RU" sz="2400" b="1" i="1" dirty="0" smtClean="0">
                <a:solidFill>
                  <a:srgbClr val="0070C0"/>
                </a:solidFill>
                <a:latin typeface="Times New Roman" pitchFamily="18" charset="0"/>
                <a:cs typeface="Times New Roman" pitchFamily="18" charset="0"/>
              </a:rPr>
              <a:t> </a:t>
            </a:r>
            <a:r>
              <a:rPr lang="ru-RU" sz="2400" b="1" i="1" dirty="0" err="1" smtClean="0">
                <a:solidFill>
                  <a:srgbClr val="0070C0"/>
                </a:solidFill>
                <a:latin typeface="Times New Roman" pitchFamily="18" charset="0"/>
                <a:cs typeface="Times New Roman" pitchFamily="18" charset="0"/>
              </a:rPr>
              <a:t>неравновесности</a:t>
            </a:r>
            <a:r>
              <a:rPr lang="ru-RU" sz="2400" b="1" i="1" dirty="0" smtClean="0">
                <a:solidFill>
                  <a:srgbClr val="0070C0"/>
                </a:solidFill>
                <a:latin typeface="Times New Roman" pitchFamily="18" charset="0"/>
                <a:cs typeface="Times New Roman" pitchFamily="18" charset="0"/>
              </a:rPr>
              <a:t> ионного состава</a:t>
            </a:r>
            <a:endParaRPr lang="en-US" sz="2400" b="1" i="1" dirty="0">
              <a:solidFill>
                <a:srgbClr val="0070C0"/>
              </a:solidFill>
              <a:latin typeface="Times New Roman" pitchFamily="18" charset="0"/>
              <a:cs typeface="Times New Roman" pitchFamily="18" charset="0"/>
            </a:endParaRPr>
          </a:p>
        </p:txBody>
      </p:sp>
      <p:sp>
        <p:nvSpPr>
          <p:cNvPr id="8" name="TextBox 7"/>
          <p:cNvSpPr txBox="1"/>
          <p:nvPr/>
        </p:nvSpPr>
        <p:spPr>
          <a:xfrm>
            <a:off x="0" y="5334000"/>
            <a:ext cx="45720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4 </a:t>
            </a:r>
            <a:r>
              <a:rPr lang="ru-RU" dirty="0" smtClean="0">
                <a:latin typeface="Times New Roman" pitchFamily="18" charset="0"/>
                <a:cs typeface="Times New Roman" pitchFamily="18" charset="0"/>
              </a:rPr>
              <a:t>Распределение скорости по массовой координате в разные моменты времени</a:t>
            </a:r>
            <a:endParaRPr lang="en-US" dirty="0">
              <a:latin typeface="Times New Roman" pitchFamily="18" charset="0"/>
              <a:cs typeface="Times New Roman" pitchFamily="18" charset="0"/>
            </a:endParaRPr>
          </a:p>
        </p:txBody>
      </p:sp>
      <p:sp>
        <p:nvSpPr>
          <p:cNvPr id="9" name="TextBox 8"/>
          <p:cNvSpPr txBox="1"/>
          <p:nvPr/>
        </p:nvSpPr>
        <p:spPr>
          <a:xfrm>
            <a:off x="5029200" y="5562600"/>
            <a:ext cx="38862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Рис.5</a:t>
            </a:r>
            <a:r>
              <a:rPr lang="ru-RU" dirty="0" smtClean="0">
                <a:latin typeface="Times New Roman" pitchFamily="18" charset="0"/>
                <a:cs typeface="Times New Roman" pitchFamily="18" charset="0"/>
              </a:rPr>
              <a:t> Распределение плотности по массе в разные моменты времени</a:t>
            </a:r>
            <a:endParaRPr lang="en-US" dirty="0">
              <a:latin typeface="Times New Roman" pitchFamily="18" charset="0"/>
              <a:cs typeface="Times New Roman" pitchFamily="18" charset="0"/>
            </a:endParaRPr>
          </a:p>
        </p:txBody>
      </p:sp>
      <p:pic>
        <p:nvPicPr>
          <p:cNvPr id="12" name="Рисунок 1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57200" y="1905000"/>
            <a:ext cx="3733800" cy="3352800"/>
          </a:xfrm>
          <a:prstGeom prst="rect">
            <a:avLst/>
          </a:prstGeom>
        </p:spPr>
      </p:pic>
      <p:pic>
        <p:nvPicPr>
          <p:cNvPr id="13" name="Рисунок 1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724400" y="2133600"/>
            <a:ext cx="3810000" cy="3200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g8.jpg"/>
          <p:cNvPicPr>
            <a:picLocks noChangeAspect="1"/>
          </p:cNvPicPr>
          <p:nvPr/>
        </p:nvPicPr>
        <p:blipFill>
          <a:blip r:embed="rId2" cstate="print"/>
          <a:stretch>
            <a:fillRect/>
          </a:stretch>
        </p:blipFill>
        <p:spPr>
          <a:xfrm>
            <a:off x="152400" y="3581400"/>
            <a:ext cx="2743200" cy="2622786"/>
          </a:xfrm>
          <a:prstGeom prst="rect">
            <a:avLst/>
          </a:prstGeom>
        </p:spPr>
      </p:pic>
      <p:sp>
        <p:nvSpPr>
          <p:cNvPr id="5" name="TextBox 4"/>
          <p:cNvSpPr txBox="1"/>
          <p:nvPr/>
        </p:nvSpPr>
        <p:spPr>
          <a:xfrm>
            <a:off x="6172200" y="3276600"/>
            <a:ext cx="27432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7 </a:t>
            </a:r>
            <a:r>
              <a:rPr lang="ru-RU" dirty="0" smtClean="0">
                <a:latin typeface="Times New Roman" pitchFamily="18" charset="0"/>
                <a:cs typeface="Times New Roman" pitchFamily="18" charset="0"/>
              </a:rPr>
              <a:t>Распределение среднего заряда по массе</a:t>
            </a:r>
            <a:endParaRPr lang="en-US" dirty="0">
              <a:latin typeface="Times New Roman" pitchFamily="18" charset="0"/>
              <a:cs typeface="Times New Roman" pitchFamily="18" charset="0"/>
            </a:endParaRPr>
          </a:p>
        </p:txBody>
      </p:sp>
      <p:sp>
        <p:nvSpPr>
          <p:cNvPr id="7" name="TextBox 6"/>
          <p:cNvSpPr txBox="1"/>
          <p:nvPr/>
        </p:nvSpPr>
        <p:spPr>
          <a:xfrm>
            <a:off x="381000" y="6273225"/>
            <a:ext cx="28194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8 </a:t>
            </a:r>
            <a:r>
              <a:rPr lang="ru-RU" dirty="0" smtClean="0">
                <a:latin typeface="Times New Roman" pitchFamily="18" charset="0"/>
                <a:cs typeface="Times New Roman" pitchFamily="18" charset="0"/>
              </a:rPr>
              <a:t>Распределения скорости по радиусу</a:t>
            </a:r>
            <a:endParaRPr lang="en-US" dirty="0">
              <a:latin typeface="Times New Roman" pitchFamily="18" charset="0"/>
              <a:cs typeface="Times New Roman" pitchFamily="18" charset="0"/>
            </a:endParaRPr>
          </a:p>
        </p:txBody>
      </p:sp>
      <p:sp>
        <p:nvSpPr>
          <p:cNvPr id="8" name="TextBox 7"/>
          <p:cNvSpPr txBox="1"/>
          <p:nvPr/>
        </p:nvSpPr>
        <p:spPr>
          <a:xfrm>
            <a:off x="3352800" y="6488668"/>
            <a:ext cx="54102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9 </a:t>
            </a:r>
            <a:r>
              <a:rPr lang="ru-RU" dirty="0">
                <a:latin typeface="Times New Roman" pitchFamily="18" charset="0"/>
                <a:cs typeface="Times New Roman" pitchFamily="18" charset="0"/>
              </a:rPr>
              <a:t>Р</a:t>
            </a:r>
            <a:r>
              <a:rPr lang="ru-RU" dirty="0" smtClean="0">
                <a:latin typeface="Times New Roman" pitchFamily="18" charset="0"/>
                <a:cs typeface="Times New Roman" pitchFamily="18" charset="0"/>
              </a:rPr>
              <a:t>аспределения плотности по радиусу</a:t>
            </a:r>
            <a:r>
              <a:rPr lang="ru-RU" dirty="0" smtClean="0"/>
              <a:t> </a:t>
            </a:r>
            <a:endParaRPr lang="en-US" dirty="0"/>
          </a:p>
        </p:txBody>
      </p:sp>
      <p:pic>
        <p:nvPicPr>
          <p:cNvPr id="10" name="Рисунок 9"/>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486400" y="381000"/>
            <a:ext cx="3124200" cy="2819400"/>
          </a:xfrm>
          <a:prstGeom prst="rect">
            <a:avLst/>
          </a:prstGeom>
        </p:spPr>
      </p:pic>
      <p:pic>
        <p:nvPicPr>
          <p:cNvPr id="11" name="Рисунок 10"/>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66800" y="304800"/>
            <a:ext cx="2971800" cy="2514600"/>
          </a:xfrm>
          <a:prstGeom prst="rect">
            <a:avLst/>
          </a:prstGeom>
        </p:spPr>
      </p:pic>
      <p:sp>
        <p:nvSpPr>
          <p:cNvPr id="12" name="TextBox 11"/>
          <p:cNvSpPr txBox="1"/>
          <p:nvPr/>
        </p:nvSpPr>
        <p:spPr>
          <a:xfrm>
            <a:off x="152400" y="2743200"/>
            <a:ext cx="54102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6 </a:t>
            </a:r>
            <a:r>
              <a:rPr lang="ru-RU" dirty="0" smtClean="0">
                <a:latin typeface="Times New Roman" pitchFamily="18" charset="0"/>
                <a:cs typeface="Times New Roman" pitchFamily="18" charset="0"/>
              </a:rPr>
              <a:t>Распределение температуры электронов по массе</a:t>
            </a:r>
            <a:endParaRPr lang="en-US" dirty="0">
              <a:latin typeface="Times New Roman" pitchFamily="18" charset="0"/>
              <a:cs typeface="Times New Roman" pitchFamily="18" charset="0"/>
            </a:endParaRPr>
          </a:p>
        </p:txBody>
      </p:sp>
      <p:pic>
        <p:nvPicPr>
          <p:cNvPr id="13" name="Рисунок 12"/>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048000" y="3657600"/>
            <a:ext cx="3048000"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3657600"/>
            <a:ext cx="40386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11 </a:t>
            </a:r>
            <a:r>
              <a:rPr lang="ru-RU" dirty="0" smtClean="0">
                <a:latin typeface="Times New Roman" pitchFamily="18" charset="0"/>
                <a:cs typeface="Times New Roman" pitchFamily="18" charset="0"/>
              </a:rPr>
              <a:t>Распределение концентрации электронов по оси струи</a:t>
            </a:r>
            <a:endParaRPr lang="en-US" dirty="0">
              <a:latin typeface="Times New Roman" pitchFamily="18" charset="0"/>
              <a:cs typeface="Times New Roman" pitchFamily="18" charset="0"/>
            </a:endParaRPr>
          </a:p>
        </p:txBody>
      </p:sp>
      <p:sp>
        <p:nvSpPr>
          <p:cNvPr id="4" name="TextBox 3"/>
          <p:cNvSpPr txBox="1"/>
          <p:nvPr/>
        </p:nvSpPr>
        <p:spPr>
          <a:xfrm>
            <a:off x="304800" y="4419600"/>
            <a:ext cx="4038600" cy="461665"/>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Обсуждение результатов</a:t>
            </a:r>
            <a:endParaRPr lang="en-US" sz="2400" b="1" i="1" dirty="0">
              <a:solidFill>
                <a:srgbClr val="0070C0"/>
              </a:solidFill>
              <a:latin typeface="Times New Roman" pitchFamily="18" charset="0"/>
              <a:cs typeface="Times New Roman" pitchFamily="18" charset="0"/>
            </a:endParaRPr>
          </a:p>
        </p:txBody>
      </p:sp>
      <p:sp>
        <p:nvSpPr>
          <p:cNvPr id="9" name="TextBox 8"/>
          <p:cNvSpPr txBox="1"/>
          <p:nvPr/>
        </p:nvSpPr>
        <p:spPr>
          <a:xfrm>
            <a:off x="304800" y="5029200"/>
            <a:ext cx="8686800" cy="1477328"/>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Как видно из рис. 4, 5, за время 10 мс у большей части массы струи несколько повысилась скорость и сильно - до  -                                понизилась плотность. При этом образующееся уже к моменту времени 0.2 мс распределение электронной температуры и среднего заряда по массе (рис. 6 и 7) в дальнейшем вплоть до 10 мс почти не изменяется. </a:t>
            </a:r>
            <a:endParaRPr lang="en-US" dirty="0">
              <a:latin typeface="Times New Roman" pitchFamily="18" charset="0"/>
              <a:cs typeface="Times New Roman" pitchFamily="18" charset="0"/>
            </a:endParaRPr>
          </a:p>
        </p:txBody>
      </p:sp>
      <p:pic>
        <p:nvPicPr>
          <p:cNvPr id="20484" name="Picture 4"/>
          <p:cNvPicPr>
            <a:picLocks noChangeAspect="1" noChangeArrowheads="1"/>
          </p:cNvPicPr>
          <p:nvPr/>
        </p:nvPicPr>
        <p:blipFill>
          <a:blip r:embed="rId2" cstate="print"/>
          <a:srcRect/>
          <a:stretch>
            <a:fillRect/>
          </a:stretch>
        </p:blipFill>
        <p:spPr bwMode="auto">
          <a:xfrm>
            <a:off x="4191000" y="5334000"/>
            <a:ext cx="1733550" cy="295275"/>
          </a:xfrm>
          <a:prstGeom prst="rect">
            <a:avLst/>
          </a:prstGeom>
          <a:noFill/>
          <a:ln w="9525">
            <a:noFill/>
            <a:miter lim="800000"/>
            <a:headEnd/>
            <a:tailEnd/>
          </a:ln>
        </p:spPr>
      </p:pic>
      <p:pic>
        <p:nvPicPr>
          <p:cNvPr id="8" name="Рисунок 7"/>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85800" y="228600"/>
            <a:ext cx="3657600" cy="3352800"/>
          </a:xfrm>
          <a:prstGeom prst="rect">
            <a:avLst/>
          </a:prstGeom>
        </p:spPr>
      </p:pic>
      <p:sp>
        <p:nvSpPr>
          <p:cNvPr id="10" name="TextBox 9"/>
          <p:cNvSpPr txBox="1"/>
          <p:nvPr/>
        </p:nvSpPr>
        <p:spPr>
          <a:xfrm>
            <a:off x="609600" y="3657600"/>
            <a:ext cx="3810000" cy="646331"/>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Рис. 10 </a:t>
            </a:r>
            <a:r>
              <a:rPr lang="ru-RU" dirty="0" smtClean="0">
                <a:latin typeface="Times New Roman" pitchFamily="18" charset="0"/>
                <a:cs typeface="Times New Roman" pitchFamily="18" charset="0"/>
              </a:rPr>
              <a:t>Распределение температуры электронов по оси струи</a:t>
            </a:r>
            <a:endParaRPr lang="en-US" dirty="0">
              <a:latin typeface="Times New Roman" pitchFamily="18" charset="0"/>
              <a:cs typeface="Times New Roman" pitchFamily="18" charset="0"/>
            </a:endParaRPr>
          </a:p>
        </p:txBody>
      </p:sp>
      <p:pic>
        <p:nvPicPr>
          <p:cNvPr id="11" name="Рисунок 10"/>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648200" y="304800"/>
            <a:ext cx="4191000" cy="3276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1938992"/>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  Центральная область струи </a:t>
            </a:r>
            <a:r>
              <a:rPr lang="ru-RU" sz="2000" dirty="0" err="1" smtClean="0">
                <a:latin typeface="Times New Roman" pitchFamily="18" charset="0"/>
                <a:cs typeface="Times New Roman" pitchFamily="18" charset="0"/>
              </a:rPr>
              <a:t>рекомбинировала</a:t>
            </a:r>
            <a:r>
              <a:rPr lang="ru-RU" sz="2000" dirty="0" smtClean="0">
                <a:latin typeface="Times New Roman" pitchFamily="18" charset="0"/>
                <a:cs typeface="Times New Roman" pitchFamily="18" charset="0"/>
              </a:rPr>
              <a:t> благодаря высокой плотности, а на краю сохранилось начальное состояние по среднему заряду  и электронной температуре благодаря высокой скорости разлета.</a:t>
            </a:r>
          </a:p>
          <a:p>
            <a:pPr algn="just"/>
            <a:r>
              <a:rPr lang="ru-RU" sz="2000" dirty="0" smtClean="0">
                <a:latin typeface="Times New Roman" pitchFamily="18" charset="0"/>
                <a:cs typeface="Times New Roman" pitchFamily="18" charset="0"/>
              </a:rPr>
              <a:t>  Наблюдается закалка степени ионизации. </a:t>
            </a:r>
          </a:p>
          <a:p>
            <a:pPr algn="just"/>
            <a:r>
              <a:rPr lang="ru-RU" sz="2000" dirty="0" smtClean="0">
                <a:latin typeface="Times New Roman" pitchFamily="18" charset="0"/>
                <a:cs typeface="Times New Roman" pitchFamily="18" charset="0"/>
              </a:rPr>
              <a:t>  Средний заряд, превышающий 0.1, наблюдается на расстояниях от 250 м до 550 м ( это следует из рис. 4, 7, 8).</a:t>
            </a:r>
            <a:endParaRPr lang="en-US" sz="2000" dirty="0">
              <a:latin typeface="Times New Roman" pitchFamily="18" charset="0"/>
              <a:cs typeface="Times New Roman" pitchFamily="18" charset="0"/>
            </a:endParaRPr>
          </a:p>
        </p:txBody>
      </p:sp>
      <p:sp>
        <p:nvSpPr>
          <p:cNvPr id="3" name="TextBox 2"/>
          <p:cNvSpPr txBox="1"/>
          <p:nvPr/>
        </p:nvSpPr>
        <p:spPr>
          <a:xfrm>
            <a:off x="304800" y="2514600"/>
            <a:ext cx="8534400" cy="2893100"/>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Средний заряд сохраняет значения выше 0.15 при плотности струи                            и ниже и скорости разлета 20- 25 км/с (соответствует значению 0.6 по массовой координате).</a:t>
            </a:r>
          </a:p>
          <a:p>
            <a:pPr algn="just"/>
            <a:endParaRPr lang="ru-RU" dirty="0" smtClean="0">
              <a:latin typeface="Times New Roman" pitchFamily="18" charset="0"/>
              <a:cs typeface="Times New Roman" pitchFamily="18" charset="0"/>
            </a:endParaRPr>
          </a:p>
          <a:p>
            <a:pPr algn="just"/>
            <a:r>
              <a:rPr lang="ru-RU" sz="2400" dirty="0" smtClean="0">
                <a:solidFill>
                  <a:srgbClr val="FF0000"/>
                </a:solidFill>
                <a:latin typeface="Times New Roman" pitchFamily="18" charset="0"/>
                <a:cs typeface="Times New Roman" pitchFamily="18" charset="0"/>
              </a:rPr>
              <a:t>Итого</a:t>
            </a:r>
            <a:r>
              <a:rPr lang="ru-RU" sz="2000" dirty="0" smtClean="0">
                <a:latin typeface="Times New Roman" pitchFamily="18" charset="0"/>
                <a:cs typeface="Times New Roman" pitchFamily="18" charset="0"/>
              </a:rPr>
              <a:t>: в струе наблюдается закалка ионизационного состояния, область неравновесной ионизации занимает несколько сотен метров к моменту времени 10 мс от начала неравновесной стадии моделирования разлета. Сама величина “замороженного” среднего заряда зависит от параметров струи в момент  перехода разлета в неравновесную стадию.</a:t>
            </a:r>
            <a:endParaRPr lang="en-US"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28600" y="2895600"/>
            <a:ext cx="981075" cy="3238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229600" cy="830997"/>
          </a:xfrm>
          <a:prstGeom prst="rect">
            <a:avLst/>
          </a:prstGeom>
          <a:noFill/>
        </p:spPr>
        <p:txBody>
          <a:bodyPr wrap="square" rtlCol="0">
            <a:spAutoFit/>
          </a:bodyPr>
          <a:lstStyle/>
          <a:p>
            <a:r>
              <a:rPr lang="ru-RU" sz="2400" b="1" i="1" dirty="0" smtClean="0">
                <a:solidFill>
                  <a:srgbClr val="0070C0"/>
                </a:solidFill>
                <a:latin typeface="Times New Roman" panose="02020603050405020304" pitchFamily="18" charset="0"/>
                <a:cs typeface="Times New Roman" panose="02020603050405020304" pitchFamily="18" charset="0"/>
              </a:rPr>
              <a:t>Характерные значения кинетических коэффициентов для выбранных значений параметров плазмы</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52400" y="1143000"/>
            <a:ext cx="8839200" cy="707886"/>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Скорость релаксации ионизационного состояния определяется концентрацией электронов, их температурой, начальным зарядовым составом.</a:t>
            </a:r>
            <a:endParaRPr lang="en-US" sz="2000" dirty="0">
              <a:latin typeface="Times New Roman" panose="02020603050405020304" pitchFamily="18" charset="0"/>
              <a:cs typeface="Times New Roman" panose="02020603050405020304" pitchFamily="18" charset="0"/>
            </a:endParaRPr>
          </a:p>
        </p:txBody>
      </p:sp>
      <p:pic>
        <p:nvPicPr>
          <p:cNvPr id="6" name="Picture 9"/>
          <p:cNvPicPr>
            <a:picLocks noChangeAspect="1"/>
          </p:cNvPicPr>
          <p:nvPr/>
        </p:nvPicPr>
        <p:blipFill>
          <a:blip r:embed="rId2" cstate="print"/>
          <a:stretch>
            <a:fillRect/>
          </a:stretch>
        </p:blipFill>
        <p:spPr>
          <a:xfrm>
            <a:off x="349041" y="2514600"/>
            <a:ext cx="8794959" cy="2362200"/>
          </a:xfrm>
          <a:prstGeom prst="rect">
            <a:avLst/>
          </a:prstGeom>
        </p:spPr>
      </p:pic>
      <p:sp>
        <p:nvSpPr>
          <p:cNvPr id="23" name="TextBox 22"/>
          <p:cNvSpPr txBox="1"/>
          <p:nvPr/>
        </p:nvSpPr>
        <p:spPr>
          <a:xfrm>
            <a:off x="381000" y="5029200"/>
            <a:ext cx="8534400" cy="1631216"/>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При температуре </a:t>
            </a:r>
            <a:r>
              <a:rPr lang="ru-RU" sz="2000" dirty="0" smtClean="0">
                <a:solidFill>
                  <a:srgbClr val="FF0000"/>
                </a:solidFill>
                <a:latin typeface="Times New Roman" pitchFamily="18" charset="0"/>
                <a:cs typeface="Times New Roman" pitchFamily="18" charset="0"/>
              </a:rPr>
              <a:t>0.5</a:t>
            </a:r>
            <a:r>
              <a:rPr lang="ru-RU" sz="2000" dirty="0" smtClean="0">
                <a:latin typeface="Times New Roman" pitchFamily="18" charset="0"/>
                <a:cs typeface="Times New Roman" pitchFamily="18" charset="0"/>
              </a:rPr>
              <a:t> эВ и ниже и концентрации электронов </a:t>
            </a:r>
            <a:r>
              <a:rPr lang="ru-RU" sz="2000" dirty="0" smtClean="0">
                <a:solidFill>
                  <a:srgbClr val="FF0000"/>
                </a:solidFill>
                <a:latin typeface="Times New Roman" pitchFamily="18" charset="0"/>
                <a:cs typeface="Times New Roman" pitchFamily="18" charset="0"/>
              </a:rPr>
              <a:t>10¹⁵ </a:t>
            </a:r>
            <a:r>
              <a:rPr lang="ru-RU" sz="2000" dirty="0" smtClean="0">
                <a:latin typeface="Times New Roman" pitchFamily="18" charset="0"/>
                <a:cs typeface="Times New Roman" pitchFamily="18" charset="0"/>
              </a:rPr>
              <a:t>1/см³ основным процессом, определяющим ионный состав, становится </a:t>
            </a:r>
            <a:r>
              <a:rPr lang="ru-RU" sz="2000" dirty="0" err="1" smtClean="0">
                <a:solidFill>
                  <a:srgbClr val="FF0000"/>
                </a:solidFill>
                <a:latin typeface="Times New Roman" pitchFamily="18" charset="0"/>
                <a:cs typeface="Times New Roman" pitchFamily="18" charset="0"/>
              </a:rPr>
              <a:t>фоторекомбинация</a:t>
            </a:r>
            <a:r>
              <a:rPr lang="ru-RU" sz="2000" dirty="0" smtClean="0">
                <a:latin typeface="Times New Roman" pitchFamily="18" charset="0"/>
                <a:cs typeface="Times New Roman" pitchFamily="18" charset="0"/>
              </a:rPr>
              <a:t>. Характерное время </a:t>
            </a:r>
            <a:r>
              <a:rPr lang="ru-RU" sz="2000" dirty="0" err="1" smtClean="0">
                <a:latin typeface="Times New Roman" pitchFamily="18" charset="0"/>
                <a:cs typeface="Times New Roman" pitchFamily="18" charset="0"/>
              </a:rPr>
              <a:t>фоторекомбинации</a:t>
            </a:r>
            <a:r>
              <a:rPr lang="ru-RU" sz="2000" dirty="0" smtClean="0">
                <a:latin typeface="Times New Roman" pitchFamily="18" charset="0"/>
                <a:cs typeface="Times New Roman" pitchFamily="18" charset="0"/>
              </a:rPr>
              <a:t> сравнимо со временем разлета, закалка степени ионизации возникает уже на ранней стадии разлета. </a:t>
            </a:r>
            <a:endParaRPr lang="en-US" sz="2000" dirty="0">
              <a:latin typeface="Times New Roman" pitchFamily="18" charset="0"/>
              <a:cs typeface="Times New Roman" pitchFamily="18" charset="0"/>
            </a:endParaRPr>
          </a:p>
        </p:txBody>
      </p:sp>
      <p:sp>
        <p:nvSpPr>
          <p:cNvPr id="7" name="TextBox 6"/>
          <p:cNvSpPr txBox="1"/>
          <p:nvPr/>
        </p:nvSpPr>
        <p:spPr>
          <a:xfrm>
            <a:off x="533400" y="2133600"/>
            <a:ext cx="22098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Таблица 1.</a:t>
            </a:r>
            <a:endParaRPr lang="en-US"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458200" cy="707886"/>
          </a:xfrm>
          <a:prstGeom prst="rect">
            <a:avLst/>
          </a:prstGeom>
          <a:noFill/>
        </p:spPr>
        <p:txBody>
          <a:bodyPr wrap="square" rtlCol="0">
            <a:sp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Зависимость кинетических коэффициентов от температуры электронов</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0" y="1295400"/>
            <a:ext cx="4495800" cy="1713667"/>
          </a:xfrm>
          <a:prstGeom prst="rect">
            <a:avLst/>
          </a:prstGeom>
        </p:spPr>
      </p:pic>
      <p:pic>
        <p:nvPicPr>
          <p:cNvPr id="6" name="Picture 5"/>
          <p:cNvPicPr>
            <a:picLocks noChangeAspect="1"/>
          </p:cNvPicPr>
          <p:nvPr/>
        </p:nvPicPr>
        <p:blipFill>
          <a:blip r:embed="rId3" cstate="print"/>
          <a:stretch>
            <a:fillRect/>
          </a:stretch>
        </p:blipFill>
        <p:spPr>
          <a:xfrm>
            <a:off x="304800" y="3581401"/>
            <a:ext cx="4088250" cy="1219200"/>
          </a:xfrm>
          <a:prstGeom prst="rect">
            <a:avLst/>
          </a:prstGeom>
        </p:spPr>
      </p:pic>
      <p:pic>
        <p:nvPicPr>
          <p:cNvPr id="8" name="Picture 7"/>
          <p:cNvPicPr>
            <a:picLocks noChangeAspect="1"/>
          </p:cNvPicPr>
          <p:nvPr/>
        </p:nvPicPr>
        <p:blipFill>
          <a:blip r:embed="rId4" cstate="print"/>
          <a:stretch>
            <a:fillRect/>
          </a:stretch>
        </p:blipFill>
        <p:spPr>
          <a:xfrm>
            <a:off x="228600" y="4953000"/>
            <a:ext cx="4191750" cy="840667"/>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04643" y="1447800"/>
            <a:ext cx="4334557" cy="3982517"/>
          </a:xfrm>
          <a:prstGeom prst="rect">
            <a:avLst/>
          </a:prstGeom>
        </p:spPr>
      </p:pic>
      <p:sp>
        <p:nvSpPr>
          <p:cNvPr id="9" name="TextBox 8"/>
          <p:cNvSpPr txBox="1"/>
          <p:nvPr/>
        </p:nvSpPr>
        <p:spPr>
          <a:xfrm>
            <a:off x="4724400" y="5867400"/>
            <a:ext cx="4038600" cy="646331"/>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Начальное распределение электронной концентрации</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099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077200" cy="400110"/>
          </a:xfrm>
          <a:prstGeom prst="rect">
            <a:avLst/>
          </a:prstGeom>
          <a:noFill/>
        </p:spPr>
        <p:txBody>
          <a:bodyPr wrap="square" rtlCol="0">
            <a:sp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Характерные времена электрон-ионного обмена</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0" y="1828800"/>
            <a:ext cx="8788241" cy="3733800"/>
          </a:xfrm>
          <a:prstGeom prst="rect">
            <a:avLst/>
          </a:prstGeom>
        </p:spPr>
      </p:pic>
      <p:sp>
        <p:nvSpPr>
          <p:cNvPr id="6" name="TextBox 5"/>
          <p:cNvSpPr txBox="1"/>
          <p:nvPr/>
        </p:nvSpPr>
        <p:spPr>
          <a:xfrm>
            <a:off x="457200" y="5562600"/>
            <a:ext cx="8382000"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Упругие соударения выравнивают температуры электронов и ионов, но неупругие процессы дают больший вклад в изменение энергии.  При  </a:t>
            </a:r>
            <a:r>
              <a:rPr lang="en-US" sz="2000" dirty="0" smtClean="0">
                <a:latin typeface="Times New Roman" pitchFamily="18" charset="0"/>
                <a:cs typeface="Times New Roman" pitchFamily="18" charset="0"/>
              </a:rPr>
              <a:t>Nₑ 10¹¹ </a:t>
            </a:r>
            <a:r>
              <a:rPr lang="ru-RU" sz="2000" dirty="0" smtClean="0">
                <a:latin typeface="Times New Roman" pitchFamily="18" charset="0"/>
                <a:cs typeface="Times New Roman" pitchFamily="18" charset="0"/>
              </a:rPr>
              <a:t>1/см³  и ниже электрон-ионный обмен замедляется. </a:t>
            </a:r>
            <a:endParaRPr lang="en-US" sz="2000" dirty="0">
              <a:latin typeface="Times New Roman" pitchFamily="18" charset="0"/>
              <a:cs typeface="Times New Roman" pitchFamily="18" charset="0"/>
            </a:endParaRPr>
          </a:p>
        </p:txBody>
      </p:sp>
      <p:sp>
        <p:nvSpPr>
          <p:cNvPr id="5" name="TextBox 4"/>
          <p:cNvSpPr txBox="1"/>
          <p:nvPr/>
        </p:nvSpPr>
        <p:spPr>
          <a:xfrm>
            <a:off x="381000" y="1447800"/>
            <a:ext cx="24384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Таблица 2.</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61259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8600" y="533400"/>
            <a:ext cx="8153400" cy="1670184"/>
          </a:xfrm>
          <a:prstGeom prst="rect">
            <a:avLst/>
          </a:prstGeom>
        </p:spPr>
      </p:pic>
      <p:pic>
        <p:nvPicPr>
          <p:cNvPr id="5" name="Picture 4"/>
          <p:cNvPicPr>
            <a:picLocks noChangeAspect="1"/>
          </p:cNvPicPr>
          <p:nvPr/>
        </p:nvPicPr>
        <p:blipFill>
          <a:blip r:embed="rId3" cstate="print"/>
          <a:stretch>
            <a:fillRect/>
          </a:stretch>
        </p:blipFill>
        <p:spPr>
          <a:xfrm>
            <a:off x="228600" y="2057400"/>
            <a:ext cx="8229600" cy="1705232"/>
          </a:xfrm>
          <a:prstGeom prst="rect">
            <a:avLst/>
          </a:prstGeom>
        </p:spPr>
      </p:pic>
      <p:sp>
        <p:nvSpPr>
          <p:cNvPr id="4" name="TextBox 3"/>
          <p:cNvSpPr txBox="1"/>
          <p:nvPr/>
        </p:nvSpPr>
        <p:spPr>
          <a:xfrm>
            <a:off x="762000" y="3581400"/>
            <a:ext cx="6172200" cy="369332"/>
          </a:xfrm>
          <a:prstGeom prst="rect">
            <a:avLst/>
          </a:prstGeom>
          <a:noFill/>
        </p:spPr>
        <p:txBody>
          <a:bodyPr wrap="square" rtlCol="0">
            <a:spAutoFit/>
          </a:bodyPr>
          <a:lstStyle/>
          <a:p>
            <a:endParaRPr lang="en-US" dirty="0"/>
          </a:p>
        </p:txBody>
      </p:sp>
      <p:sp>
        <p:nvSpPr>
          <p:cNvPr id="43009" name="Rectangle 1"/>
          <p:cNvSpPr>
            <a:spLocks noChangeArrowheads="1"/>
          </p:cNvSpPr>
          <p:nvPr/>
        </p:nvSpPr>
        <p:spPr bwMode="auto">
          <a:xfrm>
            <a:off x="228600" y="3787138"/>
            <a:ext cx="8686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Температура электронов в данном моделировании к моменту времени 10 мс (рис. 3) заметно больше температуры из таблицы 3. Этот результат можно объяснить тем, что температура электронов определяется балансом вкладов различных процессов. Она падает при адиабатическом разлете, уменьшается за счет затрат на ионизацию, за счет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фоторекомбинационного</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излучения, может быть, за счет обмена с ионами, и увеличивается за счет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трехчастичной</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рекомбинации. При дальнейшем разлете в условиях “закалки” ионного состава, когда не будет рекомбинационного нагрева, температура электронов должна уменьшиться, но степень ионизации при этом не падает.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304800" y="0"/>
            <a:ext cx="7162800" cy="400110"/>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Адиабатическое уменьшение температуры при разлете</a:t>
            </a:r>
            <a:endParaRPr lang="en-US" sz="2000" b="1" dirty="0">
              <a:solidFill>
                <a:srgbClr val="0070C0"/>
              </a:solidFill>
              <a:latin typeface="Times New Roman" pitchFamily="18" charset="0"/>
              <a:cs typeface="Times New Roman" pitchFamily="18" charset="0"/>
            </a:endParaRPr>
          </a:p>
        </p:txBody>
      </p:sp>
      <p:sp>
        <p:nvSpPr>
          <p:cNvPr id="7" name="TextBox 6"/>
          <p:cNvSpPr txBox="1"/>
          <p:nvPr/>
        </p:nvSpPr>
        <p:spPr>
          <a:xfrm>
            <a:off x="609600" y="1752600"/>
            <a:ext cx="1905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Таблица 3</a:t>
            </a:r>
            <a:endParaRPr lang="en-US"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86487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9509" y="762000"/>
            <a:ext cx="2982891" cy="2844857"/>
          </a:xfrm>
          <a:prstGeom prst="rect">
            <a:avLst/>
          </a:prstGeom>
        </p:spPr>
      </p:pic>
      <p:pic>
        <p:nvPicPr>
          <p:cNvPr id="3"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6800" y="609600"/>
            <a:ext cx="3221499" cy="2895600"/>
          </a:xfrm>
          <a:prstGeom prst="rect">
            <a:avLst/>
          </a:prstGeom>
        </p:spPr>
      </p:pic>
      <p:pic>
        <p:nvPicPr>
          <p:cNvPr id="4"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0600" y="3810000"/>
            <a:ext cx="3048000" cy="2820432"/>
          </a:xfrm>
          <a:prstGeom prst="rect">
            <a:avLst/>
          </a:prstGeom>
        </p:spPr>
      </p:pic>
      <p:pic>
        <p:nvPicPr>
          <p:cNvPr id="5"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953000" y="3657600"/>
            <a:ext cx="3428318" cy="3200400"/>
          </a:xfrm>
          <a:prstGeom prst="rect">
            <a:avLst/>
          </a:prstGeom>
        </p:spPr>
      </p:pic>
      <p:sp>
        <p:nvSpPr>
          <p:cNvPr id="6" name="TextBox 5"/>
          <p:cNvSpPr txBox="1"/>
          <p:nvPr/>
        </p:nvSpPr>
        <p:spPr>
          <a:xfrm>
            <a:off x="533400" y="228600"/>
            <a:ext cx="8305800" cy="400110"/>
          </a:xfrm>
          <a:prstGeom prst="rect">
            <a:avLst/>
          </a:prstGeom>
          <a:noFill/>
        </p:spPr>
        <p:txBody>
          <a:bodyPr wrap="square" rtlCol="0">
            <a:spAutoFit/>
          </a:bodyPr>
          <a:lstStyle/>
          <a:p>
            <a:r>
              <a:rPr lang="ru-RU" sz="2000" b="1" dirty="0" smtClean="0">
                <a:solidFill>
                  <a:srgbClr val="0070C0"/>
                </a:solidFill>
                <a:latin typeface="Times New Roman" panose="02020603050405020304" pitchFamily="18" charset="0"/>
                <a:cs typeface="Times New Roman" panose="02020603050405020304" pitchFamily="18" charset="0"/>
              </a:rPr>
              <a:t>Разлет струи генератора в облако буферного газа</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763000" cy="2554545"/>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  Результаты неравновесного моделирования можно использовать для исследования других стадий разлета и сценариев инжекции, чтобы понять, когда может возникнуть “закалка” ионного состава.</a:t>
            </a:r>
          </a:p>
          <a:p>
            <a:pPr algn="just"/>
            <a:r>
              <a:rPr lang="ru-RU" sz="2000" dirty="0" smtClean="0">
                <a:latin typeface="Times New Roman" pitchFamily="18" charset="0"/>
                <a:cs typeface="Times New Roman" pitchFamily="18" charset="0"/>
              </a:rPr>
              <a:t> Был рассмотрен вариант инжекции струи генератора ВГПС-1 в сильно разреженный воздух (соответствует высоте 140 км). </a:t>
            </a:r>
            <a:r>
              <a:rPr lang="ru-RU" sz="2000" u="sng" dirty="0" smtClean="0">
                <a:latin typeface="Times New Roman" pitchFamily="18" charset="0"/>
                <a:cs typeface="Times New Roman" pitchFamily="18" charset="0"/>
              </a:rPr>
              <a:t>Моделирование проводилось в рамках двумерной цилиндрической геометрии в приближении </a:t>
            </a:r>
            <a:r>
              <a:rPr lang="ru-RU" sz="2000" b="1" u="sng" dirty="0" smtClean="0">
                <a:solidFill>
                  <a:srgbClr val="FF0000"/>
                </a:solidFill>
                <a:latin typeface="Times New Roman" pitchFamily="18" charset="0"/>
                <a:cs typeface="Times New Roman" pitchFamily="18" charset="0"/>
              </a:rPr>
              <a:t>ЛТР</a:t>
            </a:r>
            <a:r>
              <a:rPr lang="ru-RU" sz="2000" dirty="0" smtClean="0">
                <a:latin typeface="Times New Roman" pitchFamily="18" charset="0"/>
                <a:cs typeface="Times New Roman" pitchFamily="18" charset="0"/>
              </a:rPr>
              <a:t>. Начальные распределения скорости, плотности и температуры алюминиевой плазмы соответствовали данным работы [Лосева и др., 2017].</a:t>
            </a:r>
            <a:endParaRPr lang="en-US" sz="2000" dirty="0">
              <a:latin typeface="Times New Roman" pitchFamily="18" charset="0"/>
              <a:cs typeface="Times New Roman" pitchFamily="18" charset="0"/>
            </a:endParaRPr>
          </a:p>
        </p:txBody>
      </p:sp>
      <p:sp>
        <p:nvSpPr>
          <p:cNvPr id="3" name="TextBox 2"/>
          <p:cNvSpPr txBox="1"/>
          <p:nvPr/>
        </p:nvSpPr>
        <p:spPr>
          <a:xfrm>
            <a:off x="304800" y="5029200"/>
            <a:ext cx="8534400" cy="1200329"/>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Т. В. Лосева, А. П. Голубь, И. Б. Косарев, А. Н. Ляхов, Ю.В. </a:t>
            </a:r>
            <a:r>
              <a:rPr lang="ru-RU" dirty="0" err="1" smtClean="0">
                <a:latin typeface="Times New Roman" pitchFamily="18" charset="0"/>
                <a:cs typeface="Times New Roman" pitchFamily="18" charset="0"/>
              </a:rPr>
              <a:t>Поклад</a:t>
            </a:r>
            <a:r>
              <a:rPr lang="ru-RU" dirty="0" smtClean="0">
                <a:latin typeface="Times New Roman" pitchFamily="18" charset="0"/>
                <a:cs typeface="Times New Roman" pitchFamily="18" charset="0"/>
              </a:rPr>
              <a:t>, Б. Г. Гаврилов, Ю. И. Зецер, А. В. </a:t>
            </a:r>
            <a:r>
              <a:rPr lang="ru-RU" dirty="0" err="1" smtClean="0">
                <a:latin typeface="Times New Roman" pitchFamily="18" charset="0"/>
                <a:cs typeface="Times New Roman" pitchFamily="18" charset="0"/>
              </a:rPr>
              <a:t>Черменин</a:t>
            </a:r>
            <a:r>
              <a:rPr lang="ru-RU" dirty="0" smtClean="0">
                <a:latin typeface="Times New Roman" pitchFamily="18" charset="0"/>
                <a:cs typeface="Times New Roman" pitchFamily="18" charset="0"/>
              </a:rPr>
              <a:t> Начальная стадия развития плазменной струи в активных геофизических ракетных экспериментах // Сборник научных трудов ИДГ РАН. Москва. ГЕОС. 2017. </a:t>
            </a:r>
            <a:r>
              <a:rPr lang="ru-RU" dirty="0" err="1" smtClean="0">
                <a:latin typeface="Times New Roman" pitchFamily="18" charset="0"/>
                <a:cs typeface="Times New Roman" pitchFamily="18" charset="0"/>
              </a:rPr>
              <a:t>Вып</a:t>
            </a:r>
            <a:r>
              <a:rPr lang="ru-RU" dirty="0" smtClean="0">
                <a:latin typeface="Times New Roman" pitchFamily="18" charset="0"/>
                <a:cs typeface="Times New Roman" pitchFamily="18" charset="0"/>
              </a:rPr>
              <a:t>. 9. С. 102-110.</a:t>
            </a:r>
            <a:endParaRPr lang="en-US" dirty="0">
              <a:latin typeface="Times New Roman" pitchFamily="18" charset="0"/>
              <a:cs typeface="Times New Roman" pitchFamily="18" charset="0"/>
            </a:endParaRPr>
          </a:p>
        </p:txBody>
      </p:sp>
      <p:sp>
        <p:nvSpPr>
          <p:cNvPr id="5" name="TextBox 4"/>
          <p:cNvSpPr txBox="1"/>
          <p:nvPr/>
        </p:nvSpPr>
        <p:spPr>
          <a:xfrm>
            <a:off x="457200" y="4495800"/>
            <a:ext cx="1676400" cy="369332"/>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3</a:t>
            </a:r>
            <a:endParaRPr lang="en-US" b="1" dirty="0">
              <a:solidFill>
                <a:srgbClr val="FF0000"/>
              </a:solidFill>
              <a:latin typeface="Times New Roman" pitchFamily="18" charset="0"/>
              <a:cs typeface="Times New Roman" pitchFamily="18" charset="0"/>
            </a:endParaRPr>
          </a:p>
        </p:txBody>
      </p:sp>
      <p:sp>
        <p:nvSpPr>
          <p:cNvPr id="6" name="TextBox 5"/>
          <p:cNvSpPr txBox="1"/>
          <p:nvPr/>
        </p:nvSpPr>
        <p:spPr>
          <a:xfrm>
            <a:off x="381000" y="304800"/>
            <a:ext cx="8001000" cy="461665"/>
          </a:xfrm>
          <a:prstGeom prst="rect">
            <a:avLst/>
          </a:prstGeom>
          <a:noFill/>
        </p:spPr>
        <p:txBody>
          <a:bodyPr wrap="square" rtlCol="0">
            <a:spAutoFit/>
          </a:bodyPr>
          <a:lstStyle/>
          <a:p>
            <a:r>
              <a:rPr lang="ru-RU" sz="2400" b="1" i="1" dirty="0" smtClean="0">
                <a:solidFill>
                  <a:srgbClr val="0070C0"/>
                </a:solidFill>
                <a:latin typeface="Times New Roman" panose="02020603050405020304" pitchFamily="18" charset="0"/>
                <a:cs typeface="Times New Roman" panose="02020603050405020304" pitchFamily="18" charset="0"/>
              </a:rPr>
              <a:t>Другие варианты начальных параметров струи.</a:t>
            </a:r>
            <a:endParaRPr lang="en-US" sz="2400" b="1" i="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28600" y="838200"/>
            <a:ext cx="8610600" cy="2585323"/>
          </a:xfrm>
          <a:prstGeom prst="rect">
            <a:avLst/>
          </a:prstGeom>
          <a:noFill/>
        </p:spPr>
        <p:txBody>
          <a:bodyPr wrap="square" rtlCol="0">
            <a:spAutoFit/>
          </a:bodyPr>
          <a:lstStyle/>
          <a:p>
            <a:pPr algn="just"/>
            <a:r>
              <a:rPr lang="ru-RU" dirty="0">
                <a:latin typeface="Times New Roman" pitchFamily="18" charset="0"/>
                <a:cs typeface="Times New Roman" pitchFamily="18" charset="0"/>
              </a:rPr>
              <a:t>На первом этапе АГРЭ </a:t>
            </a:r>
            <a:r>
              <a:rPr lang="ru-RU" dirty="0" smtClean="0">
                <a:latin typeface="Times New Roman" pitchFamily="18" charset="0"/>
                <a:cs typeface="Times New Roman" pitchFamily="18" charset="0"/>
              </a:rPr>
              <a:t>было произведено 5 запусков, инжекция алюминиевой плазмы </a:t>
            </a:r>
            <a:r>
              <a:rPr lang="ru-RU" dirty="0">
                <a:latin typeface="Times New Roman" pitchFamily="18" charset="0"/>
                <a:cs typeface="Times New Roman" pitchFamily="18" charset="0"/>
              </a:rPr>
              <a:t>осуществлялась на </a:t>
            </a:r>
            <a:r>
              <a:rPr lang="ru-RU" dirty="0" smtClean="0">
                <a:latin typeface="Times New Roman" pitchFamily="18" charset="0"/>
                <a:cs typeface="Times New Roman" pitchFamily="18" charset="0"/>
              </a:rPr>
              <a:t>высотах 144- 156 </a:t>
            </a:r>
            <a:r>
              <a:rPr lang="ru-RU" dirty="0">
                <a:latin typeface="Times New Roman" pitchFamily="18" charset="0"/>
                <a:cs typeface="Times New Roman" pitchFamily="18" charset="0"/>
              </a:rPr>
              <a:t>км, </a:t>
            </a:r>
            <a:r>
              <a:rPr lang="ru-RU" dirty="0" smtClean="0">
                <a:latin typeface="Times New Roman" pitchFamily="18" charset="0"/>
                <a:cs typeface="Times New Roman" pitchFamily="18" charset="0"/>
              </a:rPr>
              <a:t>максимальная масса </a:t>
            </a:r>
            <a:r>
              <a:rPr lang="ru-RU" dirty="0">
                <a:latin typeface="Times New Roman" pitchFamily="18" charset="0"/>
                <a:cs typeface="Times New Roman" pitchFamily="18" charset="0"/>
              </a:rPr>
              <a:t>алюминиевой плазмы составляла 30 г и энергия равнялась 1.6 </a:t>
            </a:r>
            <a:r>
              <a:rPr lang="ru-RU" dirty="0" smtClean="0">
                <a:latin typeface="Times New Roman" pitchFamily="18" charset="0"/>
                <a:cs typeface="Times New Roman" pitchFamily="18" charset="0"/>
              </a:rPr>
              <a:t>МДж, высота запуска 144 км. </a:t>
            </a:r>
            <a:r>
              <a:rPr lang="ru-RU" dirty="0">
                <a:latin typeface="Times New Roman" pitchFamily="18" charset="0"/>
                <a:cs typeface="Times New Roman" pitchFamily="18" charset="0"/>
              </a:rPr>
              <a:t>В дальнейшем </a:t>
            </a:r>
            <a:r>
              <a:rPr lang="ru-RU" dirty="0" smtClean="0">
                <a:latin typeface="Times New Roman" pitchFamily="18" charset="0"/>
                <a:cs typeface="Times New Roman" pitchFamily="18" charset="0"/>
              </a:rPr>
              <a:t>предполагалось  увеличить </a:t>
            </a:r>
            <a:r>
              <a:rPr lang="ru-RU" dirty="0">
                <a:latin typeface="Times New Roman" pitchFamily="18" charset="0"/>
                <a:cs typeface="Times New Roman" pitchFamily="18" charset="0"/>
              </a:rPr>
              <a:t>массу и энергию выпускаемой плазмы за счет использования нескольких взрывных </a:t>
            </a:r>
            <a:r>
              <a:rPr lang="ru-RU" dirty="0" smtClean="0">
                <a:latin typeface="Times New Roman" pitchFamily="18" charset="0"/>
                <a:cs typeface="Times New Roman" pitchFamily="18" charset="0"/>
              </a:rPr>
              <a:t>генераторов.</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Адушкин и др. ,1993</a:t>
            </a:r>
            <a:r>
              <a:rPr lang="en-US" dirty="0" smtClean="0">
                <a:latin typeface="Times New Roman" pitchFamily="18" charset="0"/>
                <a:cs typeface="Times New Roman" pitchFamily="18" charset="0"/>
              </a:rPr>
              <a:t>]</a:t>
            </a:r>
          </a:p>
          <a:p>
            <a:pPr algn="just"/>
            <a:r>
              <a:rPr lang="ru-RU" dirty="0">
                <a:latin typeface="Times New Roman" pitchFamily="18" charset="0"/>
                <a:cs typeface="Times New Roman" pitchFamily="18" charset="0"/>
              </a:rPr>
              <a:t>В эксперименте алюминиевая плазма с начальными размерами в несколько сантиметров и скоростью 30- 40 км/с </a:t>
            </a:r>
            <a:r>
              <a:rPr lang="ru-RU" dirty="0" smtClean="0">
                <a:latin typeface="Times New Roman" pitchFamily="18" charset="0"/>
                <a:cs typeface="Times New Roman" pitchFamily="18" charset="0"/>
              </a:rPr>
              <a:t>разлеталась </a:t>
            </a:r>
            <a:r>
              <a:rPr lang="ru-RU" dirty="0">
                <a:latin typeface="Times New Roman" pitchFamily="18" charset="0"/>
                <a:cs typeface="Times New Roman" pitchFamily="18" charset="0"/>
              </a:rPr>
              <a:t>на несколько километров, при этом ее относительная плотность </a:t>
            </a:r>
            <a:r>
              <a:rPr lang="ru-RU" dirty="0" err="1">
                <a:latin typeface="Times New Roman" pitchFamily="18" charset="0"/>
                <a:cs typeface="Times New Roman" pitchFamily="18" charset="0"/>
              </a:rPr>
              <a:t>δ </a:t>
            </a:r>
            <a:r>
              <a:rPr lang="ru-RU" dirty="0">
                <a:latin typeface="Times New Roman" pitchFamily="18" charset="0"/>
                <a:cs typeface="Times New Roman" pitchFamily="18" charset="0"/>
              </a:rPr>
              <a:t>меняется за десятки миллисекунд от </a:t>
            </a:r>
            <a:r>
              <a:rPr lang="ru-RU" dirty="0" smtClean="0">
                <a:latin typeface="Times New Roman" pitchFamily="18" charset="0"/>
                <a:cs typeface="Times New Roman" pitchFamily="18" charset="0"/>
              </a:rPr>
              <a:t>   значений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до</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значений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  где  </a:t>
            </a:r>
            <a:r>
              <a:rPr lang="ru-RU" dirty="0" err="1" smtClean="0">
                <a:latin typeface="Times New Roman" pitchFamily="18" charset="0"/>
                <a:cs typeface="Times New Roman" pitchFamily="18" charset="0"/>
              </a:rPr>
              <a:t>δ  </a:t>
            </a:r>
            <a:r>
              <a:rPr lang="ru-RU" dirty="0" smtClean="0">
                <a:latin typeface="Times New Roman" pitchFamily="18" charset="0"/>
                <a:cs typeface="Times New Roman" pitchFamily="18" charset="0"/>
              </a:rPr>
              <a:t>равна                 .        </a:t>
            </a:r>
            <a:endParaRPr lang="en-US" dirty="0">
              <a:latin typeface="Times New Roman" pitchFamily="18" charset="0"/>
              <a:cs typeface="Times New Roman" pitchFamily="18" charset="0"/>
            </a:endParaRPr>
          </a:p>
        </p:txBody>
      </p:sp>
      <p:sp>
        <p:nvSpPr>
          <p:cNvPr id="1071" name="Rectangle 4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70"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2800" y="2819400"/>
            <a:ext cx="346364" cy="304800"/>
          </a:xfrm>
          <a:prstGeom prst="rect">
            <a:avLst/>
          </a:prstGeom>
          <a:noFill/>
        </p:spPr>
      </p:pic>
      <p:sp>
        <p:nvSpPr>
          <p:cNvPr id="1074" name="Rectangle 5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73" name="Picture 4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1600" y="3124200"/>
            <a:ext cx="533400" cy="293370"/>
          </a:xfrm>
          <a:prstGeom prst="rect">
            <a:avLst/>
          </a:prstGeom>
          <a:noFill/>
        </p:spPr>
      </p:pic>
      <p:sp>
        <p:nvSpPr>
          <p:cNvPr id="1080" name="Rectangle 5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4" name="Rectangle 60"/>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 name="TextBox 71"/>
          <p:cNvSpPr txBox="1"/>
          <p:nvPr/>
        </p:nvSpPr>
        <p:spPr>
          <a:xfrm>
            <a:off x="990600" y="4191000"/>
            <a:ext cx="184731" cy="369332"/>
          </a:xfrm>
          <a:prstGeom prst="rect">
            <a:avLst/>
          </a:prstGeom>
          <a:noFill/>
        </p:spPr>
        <p:txBody>
          <a:bodyPr wrap="none" rtlCol="0">
            <a:spAutoFit/>
          </a:bodyPr>
          <a:lstStyle/>
          <a:p>
            <a:endParaRPr lang="en-US" dirty="0"/>
          </a:p>
        </p:txBody>
      </p:sp>
      <p:sp>
        <p:nvSpPr>
          <p:cNvPr id="73" name="TextBox 72"/>
          <p:cNvSpPr txBox="1"/>
          <p:nvPr/>
        </p:nvSpPr>
        <p:spPr>
          <a:xfrm>
            <a:off x="228600" y="3962400"/>
            <a:ext cx="8610600" cy="1754326"/>
          </a:xfrm>
          <a:prstGeom prst="rect">
            <a:avLst/>
          </a:prstGeom>
          <a:noFill/>
        </p:spPr>
        <p:txBody>
          <a:bodyPr wrap="square" rtlCol="0">
            <a:spAutoFit/>
          </a:bodyPr>
          <a:lstStyle/>
          <a:p>
            <a:pPr algn="just"/>
            <a:r>
              <a:rPr lang="ru-RU" dirty="0">
                <a:latin typeface="Times New Roman" pitchFamily="18" charset="0"/>
                <a:cs typeface="Times New Roman" pitchFamily="18" charset="0"/>
              </a:rPr>
              <a:t>Традиционные модели состояния плазмы- приближение локального термодинамического равновесия (</a:t>
            </a:r>
            <a:r>
              <a:rPr lang="ru-RU" b="1" dirty="0">
                <a:solidFill>
                  <a:srgbClr val="FF0000"/>
                </a:solidFill>
                <a:latin typeface="Times New Roman" pitchFamily="18" charset="0"/>
                <a:cs typeface="Times New Roman" pitchFamily="18" charset="0"/>
              </a:rPr>
              <a:t>ЛТР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корональное</a:t>
            </a:r>
            <a:r>
              <a:rPr lang="ru-RU" dirty="0">
                <a:latin typeface="Times New Roman" pitchFamily="18" charset="0"/>
                <a:cs typeface="Times New Roman" pitchFamily="18" charset="0"/>
              </a:rPr>
              <a:t> равновесие (КР), описывающие стационарную плазму, оказываются неподходящими для моделирования состояния плазмы с быстро меняющимися параметрами. В этом случае при рассмотрении газодинамического движения необходимо учитывать отклонение концентраций ионов как в основных, так и в возбужденных состояниях от стационарных значений.</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4" cstate="print"/>
          <a:srcRect/>
          <a:stretch>
            <a:fillRect/>
          </a:stretch>
        </p:blipFill>
        <p:spPr bwMode="auto">
          <a:xfrm>
            <a:off x="3352800" y="3048000"/>
            <a:ext cx="762000" cy="457200"/>
          </a:xfrm>
          <a:prstGeom prst="rect">
            <a:avLst/>
          </a:prstGeom>
          <a:noFill/>
          <a:ln w="9525">
            <a:noFill/>
            <a:miter lim="800000"/>
            <a:headEnd/>
            <a:tailEnd/>
          </a:ln>
        </p:spPr>
      </p:pic>
      <p:sp>
        <p:nvSpPr>
          <p:cNvPr id="15" name="TextBox 14"/>
          <p:cNvSpPr txBox="1"/>
          <p:nvPr/>
        </p:nvSpPr>
        <p:spPr>
          <a:xfrm>
            <a:off x="381000" y="228600"/>
            <a:ext cx="3505200" cy="523220"/>
          </a:xfrm>
          <a:prstGeom prst="rect">
            <a:avLst/>
          </a:prstGeom>
          <a:noFill/>
        </p:spPr>
        <p:txBody>
          <a:bodyPr wrap="square" rtlCol="0">
            <a:spAutoFit/>
          </a:bodyPr>
          <a:lstStyle/>
          <a:p>
            <a:r>
              <a:rPr lang="ru-RU" sz="2800" b="1" i="1" dirty="0" smtClean="0">
                <a:solidFill>
                  <a:srgbClr val="0070C0"/>
                </a:solidFill>
                <a:latin typeface="Times New Roman" pitchFamily="18" charset="0"/>
                <a:cs typeface="Times New Roman" pitchFamily="18" charset="0"/>
              </a:rPr>
              <a:t>Введение</a:t>
            </a:r>
            <a:endParaRPr lang="en-US" sz="2800" b="1" i="1" dirty="0">
              <a:solidFill>
                <a:srgbClr val="0070C0"/>
              </a:solidFill>
              <a:latin typeface="Times New Roman" pitchFamily="18" charset="0"/>
              <a:cs typeface="Times New Roman" pitchFamily="18" charset="0"/>
            </a:endParaRPr>
          </a:p>
        </p:txBody>
      </p:sp>
      <p:sp>
        <p:nvSpPr>
          <p:cNvPr id="16" name="TextBox 15"/>
          <p:cNvSpPr txBox="1"/>
          <p:nvPr/>
        </p:nvSpPr>
        <p:spPr>
          <a:xfrm>
            <a:off x="304800" y="3505200"/>
            <a:ext cx="4191000" cy="400110"/>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Требования к моделированию</a:t>
            </a:r>
            <a:endParaRPr lang="en-US" sz="2000" b="1" dirty="0">
              <a:solidFill>
                <a:srgbClr val="0070C0"/>
              </a:solidFill>
              <a:latin typeface="Times New Roman" pitchFamily="18" charset="0"/>
              <a:cs typeface="Times New Roman" pitchFamily="18" charset="0"/>
            </a:endParaRPr>
          </a:p>
        </p:txBody>
      </p:sp>
      <p:sp>
        <p:nvSpPr>
          <p:cNvPr id="17" name="TextBox 16"/>
          <p:cNvSpPr txBox="1"/>
          <p:nvPr/>
        </p:nvSpPr>
        <p:spPr>
          <a:xfrm>
            <a:off x="0" y="6019800"/>
            <a:ext cx="9144000" cy="923330"/>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Адушкин В. В., Зецер Ю. И., Киселев Ю. И., Немчинов И. В, Христофоров Б. Д. Активные геофизические ракетные эксперименты с инжекцией плазменной струи в ионосфере// ДАН АН СССР. 1993. Т. 31. С.486-489. </a:t>
            </a:r>
            <a:endParaRPr lang="en-US" dirty="0">
              <a:latin typeface="Times New Roman" pitchFamily="18" charset="0"/>
              <a:cs typeface="Times New Roman" pitchFamily="18" charset="0"/>
            </a:endParaRPr>
          </a:p>
        </p:txBody>
      </p:sp>
      <p:sp>
        <p:nvSpPr>
          <p:cNvPr id="18" name="TextBox 17"/>
          <p:cNvSpPr txBox="1"/>
          <p:nvPr/>
        </p:nvSpPr>
        <p:spPr>
          <a:xfrm>
            <a:off x="0" y="5638800"/>
            <a:ext cx="990600" cy="369332"/>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1</a:t>
            </a:r>
            <a:endParaRPr lang="en-US" b="1" dirty="0">
              <a:solidFill>
                <a:srgbClr val="FF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04800"/>
            <a:ext cx="8305800" cy="400110"/>
          </a:xfrm>
          <a:prstGeom prst="rect">
            <a:avLst/>
          </a:prstGeom>
          <a:noFill/>
        </p:spPr>
        <p:txBody>
          <a:bodyPr wrap="square" rtlCol="0">
            <a:spAutoFit/>
          </a:bodyPr>
          <a:lstStyle/>
          <a:p>
            <a:r>
              <a:rPr lang="ru-RU" sz="2000" b="1" i="1" dirty="0" smtClean="0">
                <a:solidFill>
                  <a:srgbClr val="0070C0"/>
                </a:solidFill>
                <a:latin typeface="Times New Roman" panose="02020603050405020304" pitchFamily="18" charset="0"/>
                <a:cs typeface="Times New Roman" panose="02020603050405020304" pitchFamily="18" charset="0"/>
              </a:rPr>
              <a:t>Момент времени </a:t>
            </a:r>
            <a:r>
              <a:rPr lang="en-US" sz="2000" b="1" i="1" dirty="0" smtClean="0">
                <a:solidFill>
                  <a:srgbClr val="0070C0"/>
                </a:solidFill>
                <a:latin typeface="Times New Roman" panose="02020603050405020304" pitchFamily="18" charset="0"/>
                <a:cs typeface="Times New Roman" panose="02020603050405020304" pitchFamily="18" charset="0"/>
              </a:rPr>
              <a:t>t</a:t>
            </a:r>
            <a:r>
              <a:rPr lang="ru-RU" sz="2000" b="1" i="1" dirty="0" smtClean="0">
                <a:solidFill>
                  <a:srgbClr val="0070C0"/>
                </a:solidFill>
                <a:latin typeface="Times New Roman" panose="02020603050405020304" pitchFamily="18" charset="0"/>
                <a:cs typeface="Times New Roman" panose="02020603050405020304" pitchFamily="18" charset="0"/>
              </a:rPr>
              <a:t>=10 мкс после начала инжекции</a:t>
            </a:r>
            <a:endParaRPr lang="en-US" sz="2000" b="1" i="1" dirty="0">
              <a:solidFill>
                <a:srgbClr val="0070C0"/>
              </a:solidFill>
              <a:latin typeface="Times New Roman" panose="02020603050405020304" pitchFamily="18" charset="0"/>
              <a:cs typeface="Times New Roman" panose="02020603050405020304" pitchFamily="18" charset="0"/>
            </a:endParaRPr>
          </a:p>
        </p:txBody>
      </p:sp>
      <p:pic>
        <p:nvPicPr>
          <p:cNvPr id="11"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85800" y="1143000"/>
            <a:ext cx="3657600" cy="3810000"/>
          </a:xfrm>
          <a:prstGeom prst="rect">
            <a:avLst/>
          </a:prstGeom>
        </p:spPr>
      </p:pic>
      <p:pic>
        <p:nvPicPr>
          <p:cNvPr id="13" name="Picture 5"/>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876800" y="1219200"/>
            <a:ext cx="3810000" cy="3733800"/>
          </a:xfrm>
          <a:prstGeom prst="rect">
            <a:avLst/>
          </a:prstGeom>
        </p:spPr>
      </p:pic>
      <p:sp>
        <p:nvSpPr>
          <p:cNvPr id="14" name="TextBox 13"/>
          <p:cNvSpPr txBox="1"/>
          <p:nvPr/>
        </p:nvSpPr>
        <p:spPr>
          <a:xfrm>
            <a:off x="228600" y="5029200"/>
            <a:ext cx="8610600" cy="984885"/>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В соответствии со значениями скоростей реакций и концентрации электронов плазму струи в этот момент времени можно считать равновесной. </a:t>
            </a:r>
            <a:endParaRPr lang="en-US" sz="2000" dirty="0" smtClean="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354001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57200" y="762000"/>
            <a:ext cx="3886200" cy="3352800"/>
          </a:xfrm>
          <a:prstGeom prst="rect">
            <a:avLst/>
          </a:prstGeom>
        </p:spPr>
      </p:pic>
      <p:pic>
        <p:nvPicPr>
          <p:cNvPr id="7" name="Picture 1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800600" y="762000"/>
            <a:ext cx="3886200" cy="3429000"/>
          </a:xfrm>
          <a:prstGeom prst="rect">
            <a:avLst/>
          </a:prstGeom>
        </p:spPr>
      </p:pic>
      <p:sp>
        <p:nvSpPr>
          <p:cNvPr id="8" name="TextBox 7"/>
          <p:cNvSpPr txBox="1"/>
          <p:nvPr/>
        </p:nvSpPr>
        <p:spPr>
          <a:xfrm>
            <a:off x="381000" y="152400"/>
            <a:ext cx="8534400" cy="461665"/>
          </a:xfrm>
          <a:prstGeom prst="rect">
            <a:avLst/>
          </a:prstGeom>
          <a:noFill/>
        </p:spPr>
        <p:txBody>
          <a:bodyPr wrap="square" rtlCol="0">
            <a:spAutoFit/>
          </a:bodyPr>
          <a:lstStyle/>
          <a:p>
            <a:r>
              <a:rPr lang="ru-RU" sz="2400" b="1" i="1" dirty="0" smtClean="0">
                <a:solidFill>
                  <a:srgbClr val="0070C0"/>
                </a:solidFill>
                <a:latin typeface="Times New Roman" panose="02020603050405020304" pitchFamily="18" charset="0"/>
                <a:cs typeface="Times New Roman" panose="02020603050405020304" pitchFamily="18" charset="0"/>
              </a:rPr>
              <a:t>Момент времени </a:t>
            </a:r>
            <a:r>
              <a:rPr lang="en-US" sz="2400" b="1" i="1" dirty="0" smtClean="0">
                <a:solidFill>
                  <a:srgbClr val="0070C0"/>
                </a:solidFill>
                <a:latin typeface="Times New Roman" panose="02020603050405020304" pitchFamily="18" charset="0"/>
                <a:cs typeface="Times New Roman" panose="02020603050405020304" pitchFamily="18" charset="0"/>
              </a:rPr>
              <a:t>t</a:t>
            </a:r>
            <a:r>
              <a:rPr lang="ru-RU" sz="2400" b="1" i="1" dirty="0" smtClean="0">
                <a:solidFill>
                  <a:srgbClr val="0070C0"/>
                </a:solidFill>
                <a:latin typeface="Times New Roman" panose="02020603050405020304" pitchFamily="18" charset="0"/>
                <a:cs typeface="Times New Roman" panose="02020603050405020304" pitchFamily="18" charset="0"/>
              </a:rPr>
              <a:t>=</a:t>
            </a:r>
            <a:r>
              <a:rPr lang="en-US" sz="2400" b="1" i="1" dirty="0" smtClean="0">
                <a:solidFill>
                  <a:srgbClr val="0070C0"/>
                </a:solidFill>
                <a:latin typeface="Times New Roman" panose="02020603050405020304" pitchFamily="18" charset="0"/>
                <a:cs typeface="Times New Roman" panose="02020603050405020304" pitchFamily="18" charset="0"/>
              </a:rPr>
              <a:t>2</a:t>
            </a:r>
            <a:r>
              <a:rPr lang="ru-RU" sz="2400" b="1" i="1" dirty="0" smtClean="0">
                <a:solidFill>
                  <a:srgbClr val="0070C0"/>
                </a:solidFill>
                <a:latin typeface="Times New Roman" panose="02020603050405020304" pitchFamily="18" charset="0"/>
                <a:cs typeface="Times New Roman" panose="02020603050405020304" pitchFamily="18" charset="0"/>
              </a:rPr>
              <a:t>3 мкс после начала инжекции</a:t>
            </a:r>
            <a:endParaRPr lang="en-US" sz="2400" b="1" i="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8600" y="4267200"/>
            <a:ext cx="8686800" cy="1015663"/>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По значениям коэффициентов скоростей ионизации- рекомбинации для температуры 0.3 эВ, плазма струи, находящейся в 10 см от места инжекции и далее уже </a:t>
            </a:r>
            <a:r>
              <a:rPr lang="ru-RU" sz="2000" dirty="0" err="1" smtClean="0">
                <a:latin typeface="Times New Roman" pitchFamily="18" charset="0"/>
                <a:cs typeface="Times New Roman" pitchFamily="18" charset="0"/>
              </a:rPr>
              <a:t>неравновесна</a:t>
            </a:r>
            <a:r>
              <a:rPr lang="ru-RU"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 name="TextBox 9"/>
          <p:cNvSpPr txBox="1"/>
          <p:nvPr/>
        </p:nvSpPr>
        <p:spPr>
          <a:xfrm>
            <a:off x="228600" y="5257800"/>
            <a:ext cx="8763000" cy="1631216"/>
          </a:xfrm>
          <a:prstGeom prst="rect">
            <a:avLst/>
          </a:prstGeom>
          <a:noFill/>
        </p:spPr>
        <p:txBody>
          <a:bodyPr wrap="square" rtlCol="0">
            <a:spAutoFit/>
          </a:bodyPr>
          <a:lstStyle/>
          <a:p>
            <a:pPr algn="just"/>
            <a:r>
              <a:rPr lang="ru-RU" sz="2000" b="1" dirty="0" smtClean="0">
                <a:solidFill>
                  <a:srgbClr val="FF0000"/>
                </a:solidFill>
                <a:latin typeface="Times New Roman" pitchFamily="18" charset="0"/>
                <a:cs typeface="Times New Roman" pitchFamily="18" charset="0"/>
              </a:rPr>
              <a:t>Прогноз: </a:t>
            </a:r>
            <a:r>
              <a:rPr lang="ru-RU" sz="2000" dirty="0" smtClean="0">
                <a:latin typeface="Times New Roman" pitchFamily="18" charset="0"/>
                <a:cs typeface="Times New Roman" pitchFamily="18" charset="0"/>
              </a:rPr>
              <a:t>пока масса струи заметно превышает массу вовлеченного во взаимодействие воздуха, можно сказать, что разлет будет проходить почти </a:t>
            </a:r>
            <a:r>
              <a:rPr lang="ru-RU" sz="2000" dirty="0" err="1" smtClean="0">
                <a:latin typeface="Times New Roman" pitchFamily="18" charset="0"/>
                <a:cs typeface="Times New Roman" pitchFamily="18" charset="0"/>
              </a:rPr>
              <a:t>инерциально</a:t>
            </a:r>
            <a:r>
              <a:rPr lang="ru-RU" sz="2000" dirty="0" smtClean="0">
                <a:latin typeface="Times New Roman" pitchFamily="18" charset="0"/>
                <a:cs typeface="Times New Roman" pitchFamily="18" charset="0"/>
              </a:rPr>
              <a:t>, концентрация электронов будет уменьшаться пропорционально уменьшению плотности для одних и тех же массовых частиц струи, с неизменной степенью ионизации.</a:t>
            </a:r>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914400"/>
            <a:ext cx="6019800" cy="584775"/>
          </a:xfrm>
          <a:prstGeom prst="rect">
            <a:avLst/>
          </a:prstGeom>
          <a:noFill/>
        </p:spPr>
        <p:txBody>
          <a:bodyPr wrap="square" rtlCol="0">
            <a:spAutoFit/>
          </a:bodyPr>
          <a:lstStyle/>
          <a:p>
            <a:pPr algn="ctr"/>
            <a:r>
              <a:rPr lang="ru-RU" sz="3200" dirty="0" smtClean="0">
                <a:solidFill>
                  <a:srgbClr val="0070C0"/>
                </a:solidFill>
              </a:rPr>
              <a:t>Спасибо за внимание!</a:t>
            </a:r>
            <a:endParaRPr lang="en-US" sz="3200"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304800"/>
            <a:ext cx="3744349" cy="3505200"/>
          </a:xfrm>
          <a:prstGeom prst="rect">
            <a:avLst/>
          </a:prstGeom>
        </p:spPr>
      </p:pic>
      <p:pic>
        <p:nvPicPr>
          <p:cNvPr id="3"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304800"/>
            <a:ext cx="3733800" cy="35024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28600"/>
            <a:ext cx="3505200" cy="369332"/>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Оценка по сферическому разлету</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4014" y="1600200"/>
            <a:ext cx="3742394" cy="342900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76800" y="1676400"/>
            <a:ext cx="3505200" cy="3334820"/>
          </a:xfrm>
          <a:prstGeom prst="rect">
            <a:avLst/>
          </a:prstGeom>
        </p:spPr>
      </p:pic>
      <p:sp>
        <p:nvSpPr>
          <p:cNvPr id="5" name="TextBox 4"/>
          <p:cNvSpPr txBox="1"/>
          <p:nvPr/>
        </p:nvSpPr>
        <p:spPr>
          <a:xfrm>
            <a:off x="838200" y="609600"/>
            <a:ext cx="1905000" cy="584775"/>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Момент времени </a:t>
            </a:r>
            <a:r>
              <a:rPr lang="en-US" sz="1600" dirty="0" smtClean="0">
                <a:latin typeface="Times New Roman" panose="02020603050405020304" pitchFamily="18" charset="0"/>
                <a:cs typeface="Times New Roman" panose="02020603050405020304" pitchFamily="18" charset="0"/>
              </a:rPr>
              <a:t>t=2</a:t>
            </a:r>
            <a:r>
              <a:rPr lang="ru-RU" sz="1600" dirty="0" smtClean="0">
                <a:latin typeface="Times New Roman" panose="02020603050405020304" pitchFamily="18" charset="0"/>
                <a:cs typeface="Times New Roman" panose="02020603050405020304" pitchFamily="18" charset="0"/>
              </a:rPr>
              <a:t>00</a:t>
            </a:r>
            <a:r>
              <a:rPr lang="en-US"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мк</a:t>
            </a:r>
            <a:r>
              <a:rPr lang="en-US" sz="1600" dirty="0" smtClean="0">
                <a:latin typeface="Times New Roman" panose="02020603050405020304" pitchFamily="18" charset="0"/>
                <a:cs typeface="Times New Roman" panose="02020603050405020304" pitchFamily="18" charset="0"/>
              </a:rPr>
              <a:t>c</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5829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33400"/>
            <a:ext cx="5867400" cy="369332"/>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Разлет струи генератора в облако буферного газа</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3300" y="1052364"/>
            <a:ext cx="1884140" cy="1802455"/>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77832" y="1026019"/>
            <a:ext cx="2021881" cy="182880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52302" y="1012492"/>
            <a:ext cx="1990154" cy="1838034"/>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29400" y="912391"/>
            <a:ext cx="2101697" cy="1907009"/>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64436" y="4800600"/>
            <a:ext cx="2073964" cy="1997371"/>
          </a:xfrm>
          <a:prstGeom prst="rect">
            <a:avLst/>
          </a:prstGeom>
        </p:spPr>
      </p:pic>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425627" y="4940527"/>
            <a:ext cx="1926289" cy="1752600"/>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48007" y="4724400"/>
            <a:ext cx="2040127" cy="1968727"/>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596130" y="4756263"/>
            <a:ext cx="2047307" cy="1905000"/>
          </a:xfrm>
          <a:prstGeom prst="rect">
            <a:avLst/>
          </a:prstGeom>
        </p:spPr>
      </p:pic>
      <p:pic>
        <p:nvPicPr>
          <p:cNvPr id="12" name="Picture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52908" y="2848513"/>
            <a:ext cx="1732579" cy="1677812"/>
          </a:xfrm>
          <a:prstGeom prst="rect">
            <a:avLst/>
          </a:prstGeom>
        </p:spPr>
      </p:pic>
      <p:pic>
        <p:nvPicPr>
          <p:cNvPr id="13" name="Picture 12"/>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2410346" y="2960933"/>
            <a:ext cx="1856854" cy="1688201"/>
          </a:xfrm>
          <a:prstGeom prst="rect">
            <a:avLst/>
          </a:prstGeom>
        </p:spPr>
      </p:pic>
      <p:sp>
        <p:nvSpPr>
          <p:cNvPr id="14" name="TextBox 13"/>
          <p:cNvSpPr txBox="1"/>
          <p:nvPr/>
        </p:nvSpPr>
        <p:spPr>
          <a:xfrm>
            <a:off x="228600" y="621327"/>
            <a:ext cx="1042185"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Расчет 1</a:t>
            </a:r>
            <a:endParaRPr lang="en-US" sz="16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33593" y="4586986"/>
            <a:ext cx="926708"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Расчет 2</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0190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990600"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Расчет 3</a:t>
            </a:r>
            <a:endParaRPr lang="en-US" sz="1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1" y="685800"/>
            <a:ext cx="2057400" cy="1962194"/>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65798" y="573986"/>
            <a:ext cx="2307437" cy="2074008"/>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05432" y="695832"/>
            <a:ext cx="2145690" cy="1985490"/>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737408" y="573986"/>
            <a:ext cx="2285545" cy="2133600"/>
          </a:xfrm>
          <a:prstGeom prst="rect">
            <a:avLst/>
          </a:prstGeom>
        </p:spPr>
      </p:pic>
      <p:sp>
        <p:nvSpPr>
          <p:cNvPr id="7" name="TextBox 6"/>
          <p:cNvSpPr txBox="1"/>
          <p:nvPr/>
        </p:nvSpPr>
        <p:spPr>
          <a:xfrm>
            <a:off x="2133601" y="2895600"/>
            <a:ext cx="5181600"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Расчет инжекции струи на высоте 140 км с учетом проскальзывания</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4344" y="3809929"/>
            <a:ext cx="2229304" cy="2133671"/>
          </a:xfrm>
          <a:prstGeom prst="rect">
            <a:avLst/>
          </a:prstGeom>
        </p:spPr>
      </p:pic>
      <p:pic>
        <p:nvPicPr>
          <p:cNvPr id="9" name="Picture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63648" y="3789479"/>
            <a:ext cx="2284256" cy="2150392"/>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569735" y="4010237"/>
            <a:ext cx="2017083" cy="1929634"/>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652909" y="3854108"/>
            <a:ext cx="2343367" cy="2085763"/>
          </a:xfrm>
          <a:prstGeom prst="rect">
            <a:avLst/>
          </a:prstGeom>
        </p:spPr>
      </p:pic>
    </p:spTree>
    <p:extLst>
      <p:ext uri="{BB962C8B-B14F-4D97-AF65-F5344CB8AC3E}">
        <p14:creationId xmlns="" xmlns:p14="http://schemas.microsoft.com/office/powerpoint/2010/main" val="627152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 y="199935"/>
            <a:ext cx="2311047" cy="21336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413005" y="182362"/>
            <a:ext cx="2229229" cy="2168746"/>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53994" y="293708"/>
            <a:ext cx="2206992" cy="2057400"/>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34200" y="371559"/>
            <a:ext cx="2119285" cy="1961976"/>
          </a:xfrm>
          <a:prstGeom prst="rect">
            <a:avLst/>
          </a:prstGeom>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395013" y="2370025"/>
            <a:ext cx="2329387" cy="2200098"/>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286000" y="4720138"/>
            <a:ext cx="2158522" cy="2109958"/>
          </a:xfrm>
          <a:prstGeom prst="rect">
            <a:avLst/>
          </a:prstGeom>
        </p:spPr>
      </p:pic>
      <p:pic>
        <p:nvPicPr>
          <p:cNvPr id="10" name="Picture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712577" y="4866989"/>
            <a:ext cx="2133600" cy="1941219"/>
          </a:xfrm>
          <a:prstGeom prst="rect">
            <a:avLst/>
          </a:prstGeom>
        </p:spPr>
      </p:pic>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94253" y="4771073"/>
            <a:ext cx="2074939" cy="2020387"/>
          </a:xfrm>
          <a:prstGeom prst="rect">
            <a:avLst/>
          </a:prstGeom>
        </p:spPr>
      </p:pic>
      <p:pic>
        <p:nvPicPr>
          <p:cNvPr id="12" name="Picture 11"/>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444522" y="4729858"/>
            <a:ext cx="2261258" cy="2090518"/>
          </a:xfrm>
          <a:prstGeom prst="rect">
            <a:avLst/>
          </a:prstGeom>
        </p:spPr>
      </p:pic>
    </p:spTree>
    <p:extLst>
      <p:ext uri="{BB962C8B-B14F-4D97-AF65-F5344CB8AC3E}">
        <p14:creationId xmlns="" xmlns:p14="http://schemas.microsoft.com/office/powerpoint/2010/main" val="348415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76200"/>
            <a:ext cx="2373661" cy="2286000"/>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36605" y="93711"/>
            <a:ext cx="2362200" cy="2272782"/>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57800" y="201795"/>
            <a:ext cx="2209800" cy="2156112"/>
          </a:xfrm>
          <a:prstGeom prst="rect">
            <a:avLst/>
          </a:prstGeom>
        </p:spPr>
      </p:pic>
    </p:spTree>
    <p:extLst>
      <p:ext uri="{BB962C8B-B14F-4D97-AF65-F5344CB8AC3E}">
        <p14:creationId xmlns="" xmlns:p14="http://schemas.microsoft.com/office/powerpoint/2010/main" val="29562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8001000" cy="4370427"/>
          </a:xfrm>
          <a:prstGeom prst="rect">
            <a:avLst/>
          </a:prstGeom>
          <a:noFill/>
        </p:spPr>
        <p:txBody>
          <a:bodyPr wrap="square" rtlCol="0">
            <a:spAutoFit/>
          </a:bodyPr>
          <a:lstStyle/>
          <a:p>
            <a:pPr algn="just"/>
            <a:r>
              <a:rPr lang="ru-RU" sz="2000" dirty="0">
                <a:latin typeface="Times New Roman" pitchFamily="18" charset="0"/>
                <a:cs typeface="Times New Roman" pitchFamily="18" charset="0"/>
              </a:rPr>
              <a:t>Моделирование разлета плазменной струи проводилось с помощью системы одномерных газодинамических уравнений, записанных в </a:t>
            </a:r>
            <a:r>
              <a:rPr lang="ru-RU" sz="2000" dirty="0" err="1">
                <a:latin typeface="Times New Roman" pitchFamily="18" charset="0"/>
                <a:cs typeface="Times New Roman" pitchFamily="18" charset="0"/>
              </a:rPr>
              <a:t>лагранжевых</a:t>
            </a:r>
            <a:r>
              <a:rPr lang="ru-RU" sz="2000" dirty="0">
                <a:latin typeface="Times New Roman" pitchFamily="18" charset="0"/>
                <a:cs typeface="Times New Roman" pitchFamily="18" charset="0"/>
              </a:rPr>
              <a:t> координатах для случая сферической симметрии (1). Сравнение двумерных расчетов с одномерными показали, что для осевой части струи в одномерном расчете получаются значения параметров, близкие к тем, что получаются в двумерном расчете. Так как решается задача с учетом отклонения от термодинамического равновесия, то уравнения энергии записываются для энергии ионов и свободных электронов. В системе уравнений учитываются различие электронной и ионной температур, обмен энергией электронов и ионов в упругих соударениях, электронная теплопроводность, изменение энергии свободных электронов в неупругих электрон-ионных </a:t>
            </a:r>
            <a:r>
              <a:rPr lang="ru-RU" sz="2000" dirty="0" smtClean="0">
                <a:latin typeface="Times New Roman" pitchFamily="18" charset="0"/>
                <a:cs typeface="Times New Roman" pitchFamily="18" charset="0"/>
              </a:rPr>
              <a:t>взаимодействиях</a:t>
            </a:r>
            <a:r>
              <a:rPr lang="en-US"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Гудзенко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a:t>
            </a:r>
            <a:r>
              <a:rPr lang="ru-RU" sz="2000" dirty="0" err="1" smtClean="0">
                <a:latin typeface="Times New Roman" pitchFamily="18" charset="0"/>
                <a:cs typeface="Times New Roman" pitchFamily="18" charset="0"/>
              </a:rPr>
              <a:t>ковленко</a:t>
            </a:r>
            <a:r>
              <a:rPr lang="ru-RU" sz="2000" dirty="0" smtClean="0">
                <a:latin typeface="Times New Roman" pitchFamily="18" charset="0"/>
                <a:cs typeface="Times New Roman" pitchFamily="18" charset="0"/>
              </a:rPr>
              <a:t>, 1978</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endParaRPr lang="en-US" dirty="0"/>
          </a:p>
        </p:txBody>
      </p:sp>
      <p:sp>
        <p:nvSpPr>
          <p:cNvPr id="4" name="TextBox 3"/>
          <p:cNvSpPr txBox="1"/>
          <p:nvPr/>
        </p:nvSpPr>
        <p:spPr>
          <a:xfrm>
            <a:off x="762000" y="4191000"/>
            <a:ext cx="6705600" cy="369332"/>
          </a:xfrm>
          <a:prstGeom prst="rect">
            <a:avLst/>
          </a:prstGeom>
          <a:noFill/>
        </p:spPr>
        <p:txBody>
          <a:bodyPr wrap="square" rtlCol="0">
            <a:spAutoFit/>
          </a:bodyPr>
          <a:lstStyle/>
          <a:p>
            <a:endParaRPr lang="en-US" dirty="0"/>
          </a:p>
        </p:txBody>
      </p:sp>
      <p:sp>
        <p:nvSpPr>
          <p:cNvPr id="5" name="TextBox 4"/>
          <p:cNvSpPr txBox="1"/>
          <p:nvPr/>
        </p:nvSpPr>
        <p:spPr>
          <a:xfrm>
            <a:off x="762000" y="304800"/>
            <a:ext cx="7848600" cy="523220"/>
          </a:xfrm>
          <a:prstGeom prst="rect">
            <a:avLst/>
          </a:prstGeom>
          <a:noFill/>
        </p:spPr>
        <p:txBody>
          <a:bodyPr wrap="square" rtlCol="0">
            <a:spAutoFit/>
          </a:bodyPr>
          <a:lstStyle/>
          <a:p>
            <a:r>
              <a:rPr lang="ru-RU" sz="2800" b="1" i="1" dirty="0" smtClean="0">
                <a:solidFill>
                  <a:srgbClr val="0070C0"/>
                </a:solidFill>
                <a:latin typeface="Times New Roman" pitchFamily="18" charset="0"/>
                <a:cs typeface="Times New Roman" pitchFamily="18" charset="0"/>
              </a:rPr>
              <a:t>Моделирование газодинамических параметров</a:t>
            </a:r>
            <a:endParaRPr lang="en-US" sz="2800" b="1" i="1" dirty="0">
              <a:solidFill>
                <a:srgbClr val="0070C0"/>
              </a:solidFill>
              <a:latin typeface="Times New Roman" pitchFamily="18" charset="0"/>
              <a:cs typeface="Times New Roman" pitchFamily="18" charset="0"/>
            </a:endParaRPr>
          </a:p>
        </p:txBody>
      </p:sp>
      <p:sp>
        <p:nvSpPr>
          <p:cNvPr id="6" name="TextBox 5"/>
          <p:cNvSpPr txBox="1"/>
          <p:nvPr/>
        </p:nvSpPr>
        <p:spPr>
          <a:xfrm>
            <a:off x="457200" y="5715000"/>
            <a:ext cx="5181600" cy="646331"/>
          </a:xfrm>
          <a:prstGeom prst="rect">
            <a:avLst/>
          </a:prstGeom>
          <a:noFill/>
        </p:spPr>
        <p:txBody>
          <a:bodyPr wrap="square" rtlCol="0">
            <a:spAutoFit/>
          </a:bodyPr>
          <a:lstStyle/>
          <a:p>
            <a:r>
              <a:rPr lang="ru-RU" dirty="0" smtClean="0"/>
              <a:t> </a:t>
            </a:r>
            <a:r>
              <a:rPr lang="ru-RU" dirty="0" err="1" smtClean="0">
                <a:latin typeface="Times New Roman" pitchFamily="18" charset="0"/>
                <a:cs typeface="Times New Roman" pitchFamily="18" charset="0"/>
              </a:rPr>
              <a:t>Гудзенко</a:t>
            </a:r>
            <a:r>
              <a:rPr lang="ru-RU" dirty="0" smtClean="0">
                <a:latin typeface="Times New Roman" pitchFamily="18" charset="0"/>
                <a:cs typeface="Times New Roman" pitchFamily="18" charset="0"/>
              </a:rPr>
              <a:t> Л. И., </a:t>
            </a:r>
            <a:r>
              <a:rPr lang="ru-RU" dirty="0" err="1" smtClean="0">
                <a:latin typeface="Times New Roman" pitchFamily="18" charset="0"/>
                <a:cs typeface="Times New Roman" pitchFamily="18" charset="0"/>
              </a:rPr>
              <a:t>Яковленко</a:t>
            </a:r>
            <a:r>
              <a:rPr lang="ru-RU" dirty="0" smtClean="0">
                <a:latin typeface="Times New Roman" pitchFamily="18" charset="0"/>
                <a:cs typeface="Times New Roman" pitchFamily="18" charset="0"/>
              </a:rPr>
              <a:t> С. И. Плазменные лазеры.- М.: </a:t>
            </a:r>
            <a:r>
              <a:rPr lang="ru-RU" dirty="0" err="1" smtClean="0">
                <a:latin typeface="Times New Roman" pitchFamily="18" charset="0"/>
                <a:cs typeface="Times New Roman" pitchFamily="18" charset="0"/>
              </a:rPr>
              <a:t>Атомиздат</a:t>
            </a:r>
            <a:r>
              <a:rPr lang="ru-RU" dirty="0" smtClean="0">
                <a:latin typeface="Times New Roman" pitchFamily="18" charset="0"/>
                <a:cs typeface="Times New Roman" pitchFamily="18" charset="0"/>
              </a:rPr>
              <a:t>, 1978. 253 с.</a:t>
            </a:r>
            <a:endParaRPr lang="en-US" dirty="0">
              <a:latin typeface="Times New Roman" pitchFamily="18" charset="0"/>
              <a:cs typeface="Times New Roman" pitchFamily="18" charset="0"/>
            </a:endParaRPr>
          </a:p>
        </p:txBody>
      </p:sp>
      <p:sp>
        <p:nvSpPr>
          <p:cNvPr id="7" name="TextBox 6"/>
          <p:cNvSpPr txBox="1"/>
          <p:nvPr/>
        </p:nvSpPr>
        <p:spPr>
          <a:xfrm>
            <a:off x="381000" y="5181600"/>
            <a:ext cx="1295400" cy="369332"/>
          </a:xfrm>
          <a:prstGeom prst="rect">
            <a:avLst/>
          </a:prstGeom>
          <a:noFill/>
        </p:spPr>
        <p:txBody>
          <a:bodyPr wrap="square" rtlCol="0">
            <a:spAutoFit/>
          </a:bodyPr>
          <a:lstStyle/>
          <a:p>
            <a:r>
              <a:rPr lang="ru-RU" b="1" dirty="0" smtClean="0">
                <a:solidFill>
                  <a:srgbClr val="FF0000"/>
                </a:solidFill>
                <a:latin typeface="Times New Roman" pitchFamily="18" charset="0"/>
                <a:cs typeface="Times New Roman" pitchFamily="18" charset="0"/>
              </a:rPr>
              <a:t>2</a:t>
            </a:r>
            <a:endParaRPr lang="en-US" b="1" dirty="0">
              <a:solidFill>
                <a:srgbClr val="FF000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819400" y="5181600"/>
            <a:ext cx="2991134" cy="762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04800" y="5867400"/>
            <a:ext cx="8298180" cy="838200"/>
          </a:xfrm>
          <a:prstGeom prst="rect">
            <a:avLst/>
          </a:prstGeom>
          <a:noFill/>
          <a:ln w="9525">
            <a:noFill/>
            <a:miter lim="800000"/>
            <a:headEnd/>
            <a:tailEnd/>
          </a:ln>
        </p:spPr>
      </p:pic>
      <p:graphicFrame>
        <p:nvGraphicFramePr>
          <p:cNvPr id="17410" name="Object 2"/>
          <p:cNvGraphicFramePr>
            <a:graphicFrameLocks noChangeAspect="1"/>
          </p:cNvGraphicFramePr>
          <p:nvPr/>
        </p:nvGraphicFramePr>
        <p:xfrm>
          <a:off x="3124200" y="152400"/>
          <a:ext cx="762000" cy="664723"/>
        </p:xfrm>
        <a:graphic>
          <a:graphicData uri="http://schemas.openxmlformats.org/presentationml/2006/ole">
            <p:oleObj spid="_x0000_s17410" r:id="rId5" imgW="444307" imgH="393529" progId="">
              <p:embed/>
            </p:oleObj>
          </a:graphicData>
        </a:graphic>
      </p:graphicFrame>
      <p:graphicFrame>
        <p:nvGraphicFramePr>
          <p:cNvPr id="17409" name="Object 1"/>
          <p:cNvGraphicFramePr>
            <a:graphicFrameLocks noChangeAspect="1"/>
          </p:cNvGraphicFramePr>
          <p:nvPr/>
        </p:nvGraphicFramePr>
        <p:xfrm>
          <a:off x="4800600" y="152400"/>
          <a:ext cx="1295400" cy="619539"/>
        </p:xfrm>
        <a:graphic>
          <a:graphicData uri="http://schemas.openxmlformats.org/presentationml/2006/ole">
            <p:oleObj spid="_x0000_s17409" r:id="rId6" imgW="876300" imgH="419100" progId="">
              <p:embed/>
            </p:oleObj>
          </a:graphicData>
        </a:graphic>
      </p:graphicFrame>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3" name="Rectangle 5"/>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4" name="Object 6"/>
          <p:cNvGraphicFramePr>
            <a:graphicFrameLocks noChangeAspect="1"/>
          </p:cNvGraphicFramePr>
          <p:nvPr/>
        </p:nvGraphicFramePr>
        <p:xfrm>
          <a:off x="3428999" y="990600"/>
          <a:ext cx="2119745" cy="685800"/>
        </p:xfrm>
        <a:graphic>
          <a:graphicData uri="http://schemas.openxmlformats.org/presentationml/2006/ole">
            <p:oleObj spid="_x0000_s17414" r:id="rId7" imgW="1295400" imgH="419100" progId="">
              <p:embed/>
            </p:oleObj>
          </a:graphicData>
        </a:graphic>
      </p:graphicFrame>
      <p:sp>
        <p:nvSpPr>
          <p:cNvPr id="174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6" name="Object 8"/>
          <p:cNvGraphicFramePr>
            <a:graphicFrameLocks noChangeAspect="1"/>
          </p:cNvGraphicFramePr>
          <p:nvPr/>
        </p:nvGraphicFramePr>
        <p:xfrm>
          <a:off x="3351180" y="1676400"/>
          <a:ext cx="2592420" cy="738447"/>
        </p:xfrm>
        <a:graphic>
          <a:graphicData uri="http://schemas.openxmlformats.org/presentationml/2006/ole">
            <p:oleObj spid="_x0000_s17416" r:id="rId8" imgW="1574800" imgH="444500" progId="">
              <p:embed/>
            </p:oleObj>
          </a:graphicData>
        </a:graphic>
      </p:graphicFrame>
      <p:sp>
        <p:nvSpPr>
          <p:cNvPr id="1741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8" name="Object 10"/>
          <p:cNvGraphicFramePr>
            <a:graphicFrameLocks noChangeAspect="1"/>
          </p:cNvGraphicFramePr>
          <p:nvPr/>
        </p:nvGraphicFramePr>
        <p:xfrm>
          <a:off x="2021732" y="2362200"/>
          <a:ext cx="4750340" cy="762000"/>
        </p:xfrm>
        <a:graphic>
          <a:graphicData uri="http://schemas.openxmlformats.org/presentationml/2006/ole">
            <p:oleObj spid="_x0000_s17418" r:id="rId9" imgW="2794000" imgH="444500" progId="">
              <p:embed/>
            </p:oleObj>
          </a:graphicData>
        </a:graphic>
      </p:graphicFrame>
      <p:sp>
        <p:nvSpPr>
          <p:cNvPr id="1742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21" name="Object 13"/>
          <p:cNvGraphicFramePr>
            <a:graphicFrameLocks noChangeAspect="1"/>
          </p:cNvGraphicFramePr>
          <p:nvPr/>
        </p:nvGraphicFramePr>
        <p:xfrm>
          <a:off x="3657600" y="3124200"/>
          <a:ext cx="2341756" cy="685800"/>
        </p:xfrm>
        <a:graphic>
          <a:graphicData uri="http://schemas.openxmlformats.org/presentationml/2006/ole">
            <p:oleObj spid="_x0000_s17421" r:id="rId10" imgW="1333500" imgH="393700" progId="">
              <p:embed/>
            </p:oleObj>
          </a:graphicData>
        </a:graphic>
      </p:graphicFrame>
      <p:graphicFrame>
        <p:nvGraphicFramePr>
          <p:cNvPr id="17426" name="Object 18"/>
          <p:cNvGraphicFramePr>
            <a:graphicFrameLocks noChangeAspect="1"/>
          </p:cNvGraphicFramePr>
          <p:nvPr/>
        </p:nvGraphicFramePr>
        <p:xfrm>
          <a:off x="3048000" y="3733800"/>
          <a:ext cx="1270000" cy="381000"/>
        </p:xfrm>
        <a:graphic>
          <a:graphicData uri="http://schemas.openxmlformats.org/presentationml/2006/ole">
            <p:oleObj spid="_x0000_s17426" r:id="rId11" imgW="761669" imgH="228501" progId="">
              <p:embed/>
            </p:oleObj>
          </a:graphicData>
        </a:graphic>
      </p:graphicFrame>
      <p:graphicFrame>
        <p:nvGraphicFramePr>
          <p:cNvPr id="17425" name="Object 17"/>
          <p:cNvGraphicFramePr>
            <a:graphicFrameLocks noChangeAspect="1"/>
          </p:cNvGraphicFramePr>
          <p:nvPr/>
        </p:nvGraphicFramePr>
        <p:xfrm>
          <a:off x="1371600" y="3657600"/>
          <a:ext cx="1581150" cy="457200"/>
        </p:xfrm>
        <a:graphic>
          <a:graphicData uri="http://schemas.openxmlformats.org/presentationml/2006/ole">
            <p:oleObj spid="_x0000_s17425" r:id="rId12" imgW="787400" imgH="228600" progId="">
              <p:embed/>
            </p:oleObj>
          </a:graphicData>
        </a:graphic>
      </p:graphicFrame>
      <p:graphicFrame>
        <p:nvGraphicFramePr>
          <p:cNvPr id="17424" name="Object 16"/>
          <p:cNvGraphicFramePr>
            <a:graphicFrameLocks noChangeAspect="1"/>
          </p:cNvGraphicFramePr>
          <p:nvPr/>
        </p:nvGraphicFramePr>
        <p:xfrm>
          <a:off x="4495800" y="3733800"/>
          <a:ext cx="1190625" cy="381000"/>
        </p:xfrm>
        <a:graphic>
          <a:graphicData uri="http://schemas.openxmlformats.org/presentationml/2006/ole">
            <p:oleObj spid="_x0000_s17424" r:id="rId13" imgW="711200" imgH="228600" progId="">
              <p:embed/>
            </p:oleObj>
          </a:graphicData>
        </a:graphic>
      </p:graphicFrame>
      <p:graphicFrame>
        <p:nvGraphicFramePr>
          <p:cNvPr id="17423" name="Object 15"/>
          <p:cNvGraphicFramePr>
            <a:graphicFrameLocks noChangeAspect="1"/>
          </p:cNvGraphicFramePr>
          <p:nvPr/>
        </p:nvGraphicFramePr>
        <p:xfrm>
          <a:off x="6096000" y="3581400"/>
          <a:ext cx="1298863" cy="762000"/>
        </p:xfrm>
        <a:graphic>
          <a:graphicData uri="http://schemas.openxmlformats.org/presentationml/2006/ole">
            <p:oleObj spid="_x0000_s17423" r:id="rId14" imgW="710891" imgH="418918" progId="">
              <p:embed/>
            </p:oleObj>
          </a:graphicData>
        </a:graphic>
      </p:graphicFrame>
      <p:sp>
        <p:nvSpPr>
          <p:cNvPr id="17427"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28" name="Rectangle 20"/>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430" name="Rectangle 22"/>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434" name="Object 26"/>
          <p:cNvGraphicFramePr>
            <a:graphicFrameLocks noChangeAspect="1"/>
          </p:cNvGraphicFramePr>
          <p:nvPr/>
        </p:nvGraphicFramePr>
        <p:xfrm>
          <a:off x="762000" y="4267200"/>
          <a:ext cx="2472267" cy="762000"/>
        </p:xfrm>
        <a:graphic>
          <a:graphicData uri="http://schemas.openxmlformats.org/presentationml/2006/ole">
            <p:oleObj spid="_x0000_s17434" r:id="rId15" imgW="1397000" imgH="431800" progId="">
              <p:embed/>
            </p:oleObj>
          </a:graphicData>
        </a:graphic>
      </p:graphicFrame>
      <p:graphicFrame>
        <p:nvGraphicFramePr>
          <p:cNvPr id="17433" name="Object 25"/>
          <p:cNvGraphicFramePr>
            <a:graphicFrameLocks noChangeAspect="1"/>
          </p:cNvGraphicFramePr>
          <p:nvPr/>
        </p:nvGraphicFramePr>
        <p:xfrm>
          <a:off x="3657600" y="4343400"/>
          <a:ext cx="1818409" cy="762000"/>
        </p:xfrm>
        <a:graphic>
          <a:graphicData uri="http://schemas.openxmlformats.org/presentationml/2006/ole">
            <p:oleObj spid="_x0000_s17433" r:id="rId16" imgW="1002865" imgH="418918" progId="">
              <p:embed/>
            </p:oleObj>
          </a:graphicData>
        </a:graphic>
      </p:graphicFrame>
      <p:graphicFrame>
        <p:nvGraphicFramePr>
          <p:cNvPr id="17432" name="Object 24"/>
          <p:cNvGraphicFramePr>
            <a:graphicFrameLocks noChangeAspect="1"/>
          </p:cNvGraphicFramePr>
          <p:nvPr/>
        </p:nvGraphicFramePr>
        <p:xfrm>
          <a:off x="6019800" y="4495800"/>
          <a:ext cx="721895" cy="381000"/>
        </p:xfrm>
        <a:graphic>
          <a:graphicData uri="http://schemas.openxmlformats.org/presentationml/2006/ole">
            <p:oleObj spid="_x0000_s17432" r:id="rId17" imgW="342603" imgH="177646" progId="">
              <p:embed/>
            </p:oleObj>
          </a:graphicData>
        </a:graphic>
      </p:graphicFrame>
      <p:sp>
        <p:nvSpPr>
          <p:cNvPr id="17435"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36" name="Rectangle 28"/>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437" name="Rectangle 29"/>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7438" name="Rectangle 30"/>
          <p:cNvSpPr>
            <a:spLocks noChangeArrowheads="1"/>
          </p:cNvSpPr>
          <p:nvPr/>
        </p:nvSpPr>
        <p:spPr bwMode="auto">
          <a:xfrm>
            <a:off x="0" y="1485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Прямоугольник 35"/>
          <p:cNvSpPr/>
          <p:nvPr/>
        </p:nvSpPr>
        <p:spPr>
          <a:xfrm>
            <a:off x="7293700" y="2323713"/>
            <a:ext cx="631100" cy="400110"/>
          </a:xfrm>
          <a:prstGeom prst="rect">
            <a:avLst/>
          </a:prstGeom>
        </p:spPr>
        <p:txBody>
          <a:bodyPr wrap="square">
            <a:spAutoFit/>
          </a:bodyPr>
          <a:lstStyle/>
          <a:p>
            <a:pPr lvl="0" algn="ctr" fontAlgn="base">
              <a:spcBef>
                <a:spcPct val="0"/>
              </a:spcBef>
              <a:spcAft>
                <a:spcPct val="0"/>
              </a:spcAft>
            </a:pPr>
            <a:r>
              <a:rPr lang="en-US" sz="2000" dirty="0" smtClean="0">
                <a:solidFill>
                  <a:prstClr val="black"/>
                </a:solidFill>
                <a:latin typeface="Calibri" pitchFamily="34" charset="0"/>
                <a:ea typeface="Times New Roman" pitchFamily="18" charset="0"/>
                <a:cs typeface="Times New Roman" pitchFamily="18" charset="0"/>
              </a:rPr>
              <a:t>(1)</a:t>
            </a:r>
            <a:endParaRPr lang="en-US" sz="2000" dirty="0" smtClean="0">
              <a:solidFill>
                <a:prstClr val="black"/>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228600" y="609600"/>
            <a:ext cx="8303563" cy="3581400"/>
          </a:xfrm>
          <a:prstGeom prst="rect">
            <a:avLst/>
          </a:prstGeom>
          <a:noFill/>
          <a:ln w="9525">
            <a:noFill/>
            <a:miter lim="800000"/>
            <a:headEnd/>
            <a:tailEnd/>
          </a:ln>
        </p:spPr>
      </p:pic>
      <p:sp>
        <p:nvSpPr>
          <p:cNvPr id="4" name="TextBox 3"/>
          <p:cNvSpPr txBox="1"/>
          <p:nvPr/>
        </p:nvSpPr>
        <p:spPr>
          <a:xfrm>
            <a:off x="304800" y="228600"/>
            <a:ext cx="5867400" cy="400110"/>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Обозначения в системе уравнений (1)</a:t>
            </a:r>
            <a:endParaRPr lang="en-US" sz="2000" b="1" dirty="0">
              <a:solidFill>
                <a:srgbClr val="0070C0"/>
              </a:solidFill>
              <a:latin typeface="Times New Roman" pitchFamily="18" charset="0"/>
              <a:cs typeface="Times New Roman" pitchFamily="18" charset="0"/>
            </a:endParaRPr>
          </a:p>
        </p:txBody>
      </p:sp>
      <p:sp>
        <p:nvSpPr>
          <p:cNvPr id="5" name="Rectangle 4"/>
          <p:cNvSpPr>
            <a:spLocks noChangeArrowheads="1"/>
          </p:cNvSpPr>
          <p:nvPr/>
        </p:nvSpPr>
        <p:spPr bwMode="auto">
          <a:xfrm>
            <a:off x="304800" y="4268688"/>
            <a:ext cx="8153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качестве неупругих процессов, ведущих к изменению энергии свободных электронов,</a:t>
            </a:r>
            <a:r>
              <a:rPr kumimoji="0" lang="ru-RU"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у</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читывались тройная 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фоторекомбинация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ионизация электронным ударом.</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 таком подходе требуется одновременно с газодинамическими уравнениями решать систему</a:t>
            </a:r>
            <a:r>
              <a:rPr lang="ru-RU" sz="2000" dirty="0" smtClean="0">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обычных дифференциальных уравнений для относительных заселенностей основных состояний ионов.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228600" y="411777"/>
            <a:ext cx="5791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Система ура</a:t>
            </a:r>
            <a:r>
              <a:rPr lang="ru-RU" sz="2000" b="1" dirty="0" smtClean="0">
                <a:solidFill>
                  <a:srgbClr val="0070C0"/>
                </a:solidFill>
                <a:latin typeface="Times New Roman" pitchFamily="18" charset="0"/>
                <a:ea typeface="Times New Roman" pitchFamily="18" charset="0"/>
                <a:cs typeface="Times New Roman" pitchFamily="18" charset="0"/>
              </a:rPr>
              <a:t>в</a:t>
            </a:r>
            <a:r>
              <a:rPr kumimoji="0" lang="ru-RU" sz="20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нений ионной кинетики (3):</a:t>
            </a:r>
            <a:endParaRPr kumimoji="0" lang="ru-RU" sz="2000" b="1" i="0"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1639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9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98" name="Object 14"/>
          <p:cNvGraphicFramePr>
            <a:graphicFrameLocks noChangeAspect="1"/>
          </p:cNvGraphicFramePr>
          <p:nvPr/>
        </p:nvGraphicFramePr>
        <p:xfrm>
          <a:off x="533400" y="1066800"/>
          <a:ext cx="8204499" cy="1981200"/>
        </p:xfrm>
        <a:graphic>
          <a:graphicData uri="http://schemas.openxmlformats.org/presentationml/2006/ole">
            <p:oleObj spid="_x0000_s16398" r:id="rId3" imgW="3352800" imgH="812800" progId="">
              <p:embed/>
            </p:oleObj>
          </a:graphicData>
        </a:graphic>
      </p:graphicFrame>
      <p:graphicFrame>
        <p:nvGraphicFramePr>
          <p:cNvPr id="16403" name="Object 19"/>
          <p:cNvGraphicFramePr>
            <a:graphicFrameLocks noChangeAspect="1"/>
          </p:cNvGraphicFramePr>
          <p:nvPr/>
        </p:nvGraphicFramePr>
        <p:xfrm>
          <a:off x="990600" y="3200400"/>
          <a:ext cx="1600200" cy="914400"/>
        </p:xfrm>
        <a:graphic>
          <a:graphicData uri="http://schemas.openxmlformats.org/presentationml/2006/ole">
            <p:oleObj spid="_x0000_s16403" r:id="rId4" imgW="596900" imgH="342900" progId="">
              <p:embed/>
            </p:oleObj>
          </a:graphicData>
        </a:graphic>
      </p:graphicFrame>
      <p:graphicFrame>
        <p:nvGraphicFramePr>
          <p:cNvPr id="16402" name="Object 18"/>
          <p:cNvGraphicFramePr>
            <a:graphicFrameLocks noChangeAspect="1"/>
          </p:cNvGraphicFramePr>
          <p:nvPr/>
        </p:nvGraphicFramePr>
        <p:xfrm>
          <a:off x="5410200" y="3581400"/>
          <a:ext cx="2645666" cy="533400"/>
        </p:xfrm>
        <a:graphic>
          <a:graphicData uri="http://schemas.openxmlformats.org/presentationml/2006/ole">
            <p:oleObj spid="_x0000_s16402" r:id="rId5" imgW="1180588" imgH="241195" progId="">
              <p:embed/>
            </p:oleObj>
          </a:graphicData>
        </a:graphic>
      </p:graphicFrame>
      <p:graphicFrame>
        <p:nvGraphicFramePr>
          <p:cNvPr id="16401" name="Object 17"/>
          <p:cNvGraphicFramePr>
            <a:graphicFrameLocks noChangeAspect="1"/>
          </p:cNvGraphicFramePr>
          <p:nvPr/>
        </p:nvGraphicFramePr>
        <p:xfrm>
          <a:off x="5181600" y="4572000"/>
          <a:ext cx="3520440" cy="533400"/>
        </p:xfrm>
        <a:graphic>
          <a:graphicData uri="http://schemas.openxmlformats.org/presentationml/2006/ole">
            <p:oleObj spid="_x0000_s16401" r:id="rId6" imgW="1574800" imgH="241300" progId="">
              <p:embed/>
            </p:oleObj>
          </a:graphicData>
        </a:graphic>
      </p:graphicFrame>
      <p:sp>
        <p:nvSpPr>
          <p:cNvPr id="1640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409" name="Object 25"/>
          <p:cNvGraphicFramePr>
            <a:graphicFrameLocks noChangeAspect="1"/>
          </p:cNvGraphicFramePr>
          <p:nvPr/>
        </p:nvGraphicFramePr>
        <p:xfrm>
          <a:off x="609600" y="4343400"/>
          <a:ext cx="2286000" cy="762000"/>
        </p:xfrm>
        <a:graphic>
          <a:graphicData uri="http://schemas.openxmlformats.org/presentationml/2006/ole">
            <p:oleObj spid="_x0000_s16409" r:id="rId7" imgW="1054100" imgH="355600" progId="">
              <p:embed/>
            </p:oleObj>
          </a:graphicData>
        </a:graphic>
      </p:graphicFrame>
      <p:graphicFrame>
        <p:nvGraphicFramePr>
          <p:cNvPr id="16408" name="Object 24"/>
          <p:cNvGraphicFramePr>
            <a:graphicFrameLocks noChangeAspect="1"/>
          </p:cNvGraphicFramePr>
          <p:nvPr/>
        </p:nvGraphicFramePr>
        <p:xfrm>
          <a:off x="609600" y="5334000"/>
          <a:ext cx="1557867" cy="609600"/>
        </p:xfrm>
        <a:graphic>
          <a:graphicData uri="http://schemas.openxmlformats.org/presentationml/2006/ole">
            <p:oleObj spid="_x0000_s16408" r:id="rId8" imgW="660113" imgH="253890" progId="">
              <p:embed/>
            </p:oleObj>
          </a:graphicData>
        </a:graphic>
      </p:graphicFrame>
      <p:sp>
        <p:nvSpPr>
          <p:cNvPr id="16410"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533400" y="609600"/>
            <a:ext cx="7680964" cy="2133600"/>
          </a:xfrm>
          <a:prstGeom prst="rect">
            <a:avLst/>
          </a:prstGeom>
          <a:noFill/>
          <a:ln w="9525">
            <a:noFill/>
            <a:miter lim="800000"/>
            <a:headEnd/>
            <a:tailEnd/>
          </a:ln>
        </p:spPr>
      </p:pic>
      <p:sp>
        <p:nvSpPr>
          <p:cNvPr id="3" name="TextBox 2"/>
          <p:cNvSpPr txBox="1"/>
          <p:nvPr/>
        </p:nvSpPr>
        <p:spPr>
          <a:xfrm>
            <a:off x="533400" y="228600"/>
            <a:ext cx="7467600" cy="461665"/>
          </a:xfrm>
          <a:prstGeom prst="rect">
            <a:avLst/>
          </a:prstGeom>
          <a:noFill/>
        </p:spPr>
        <p:txBody>
          <a:bodyPr wrap="square" rtlCol="0">
            <a:spAutoFit/>
          </a:bodyPr>
          <a:lstStyle/>
          <a:p>
            <a:r>
              <a:rPr lang="ru-RU" sz="2000" b="1" dirty="0" smtClean="0">
                <a:solidFill>
                  <a:srgbClr val="0070C0"/>
                </a:solidFill>
                <a:latin typeface="Times New Roman" pitchFamily="18" charset="0"/>
                <a:cs typeface="Times New Roman" pitchFamily="18" charset="0"/>
              </a:rPr>
              <a:t>Обозначения в системе кинетических уравнений</a:t>
            </a:r>
            <a:r>
              <a:rPr lang="ru-RU" sz="2400" dirty="0" smtClean="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p:txBody>
      </p:sp>
      <p:sp>
        <p:nvSpPr>
          <p:cNvPr id="4" name="TextBox 3"/>
          <p:cNvSpPr txBox="1"/>
          <p:nvPr/>
        </p:nvSpPr>
        <p:spPr>
          <a:xfrm>
            <a:off x="609600" y="2362200"/>
            <a:ext cx="8077200" cy="830997"/>
          </a:xfrm>
          <a:prstGeom prst="rect">
            <a:avLst/>
          </a:prstGeom>
          <a:noFill/>
        </p:spPr>
        <p:txBody>
          <a:bodyPr wrap="square" rtlCol="0">
            <a:spAutoFit/>
          </a:bodyPr>
          <a:lstStyle/>
          <a:p>
            <a:r>
              <a:rPr lang="ru-RU" sz="2400" b="1" i="1" dirty="0" smtClean="0">
                <a:solidFill>
                  <a:srgbClr val="0070C0"/>
                </a:solidFill>
                <a:latin typeface="Times New Roman" pitchFamily="18" charset="0"/>
                <a:cs typeface="Times New Roman" pitchFamily="18" charset="0"/>
              </a:rPr>
              <a:t>Результаты моделирования ранней стадии разлета в приближении ЛТР</a:t>
            </a:r>
            <a:endParaRPr lang="en-US" sz="2400" b="1" i="1" dirty="0">
              <a:solidFill>
                <a:srgbClr val="0070C0"/>
              </a:solidFill>
              <a:latin typeface="Times New Roman" pitchFamily="18" charset="0"/>
              <a:cs typeface="Times New Roman" pitchFamily="18" charset="0"/>
            </a:endParaRPr>
          </a:p>
        </p:txBody>
      </p:sp>
      <p:sp>
        <p:nvSpPr>
          <p:cNvPr id="5" name="TextBox 4"/>
          <p:cNvSpPr txBox="1"/>
          <p:nvPr/>
        </p:nvSpPr>
        <p:spPr>
          <a:xfrm>
            <a:off x="533400" y="3200400"/>
            <a:ext cx="7848600" cy="3416320"/>
          </a:xfrm>
          <a:prstGeom prst="rect">
            <a:avLst/>
          </a:prstGeom>
          <a:noFill/>
        </p:spPr>
        <p:txBody>
          <a:bodyPr wrap="square" rtlCol="0">
            <a:spAutoFit/>
          </a:bodyPr>
          <a:lstStyle/>
          <a:p>
            <a:pPr indent="450215" algn="just">
              <a:lnSpc>
                <a:spcPct val="150000"/>
              </a:lnSpc>
              <a:spcAft>
                <a:spcPts val="1000"/>
              </a:spcAft>
            </a:pPr>
            <a:r>
              <a:rPr lang="ru-RU" dirty="0" smtClean="0">
                <a:latin typeface="Times New Roman"/>
                <a:ea typeface="Times New Roman"/>
                <a:cs typeface="Times New Roman"/>
              </a:rPr>
              <a:t>Выбор начальных условий для неравновесной задачи основывался на проведенном ранее расчете в приближении </a:t>
            </a:r>
            <a:r>
              <a:rPr lang="ru-RU" dirty="0" smtClean="0">
                <a:solidFill>
                  <a:srgbClr val="FF0000"/>
                </a:solidFill>
                <a:latin typeface="Times New Roman"/>
                <a:ea typeface="Times New Roman"/>
                <a:cs typeface="Times New Roman"/>
              </a:rPr>
              <a:t>ЛТР</a:t>
            </a:r>
            <a:r>
              <a:rPr lang="ru-RU" dirty="0" smtClean="0">
                <a:latin typeface="Times New Roman"/>
                <a:ea typeface="Times New Roman"/>
                <a:cs typeface="Times New Roman"/>
              </a:rPr>
              <a:t>, где рассматривалась инжекции высокотемпературной плазменной струи </a:t>
            </a:r>
            <a:r>
              <a:rPr lang="en-US" dirty="0" smtClean="0">
                <a:latin typeface="Times New Roman"/>
                <a:ea typeface="Times New Roman"/>
                <a:cs typeface="Times New Roman"/>
              </a:rPr>
              <a:t>c</a:t>
            </a:r>
            <a:r>
              <a:rPr lang="ru-RU" dirty="0" smtClean="0">
                <a:latin typeface="Times New Roman"/>
                <a:ea typeface="Times New Roman"/>
                <a:cs typeface="Times New Roman"/>
              </a:rPr>
              <a:t> массой 1000 г/ср и распределением скорости по массе, полученном для генератора ВГПС-5, с плотностью 0.2</a:t>
            </a:r>
            <a:r>
              <a:rPr lang="en-US" dirty="0" smtClean="0">
                <a:latin typeface="Times New Roman"/>
                <a:ea typeface="Times New Roman"/>
                <a:cs typeface="Times New Roman"/>
              </a:rPr>
              <a:t> </a:t>
            </a:r>
            <a:r>
              <a:rPr lang="ru-RU" dirty="0" smtClean="0">
                <a:latin typeface="Times New Roman"/>
                <a:ea typeface="Times New Roman"/>
                <a:cs typeface="Times New Roman"/>
              </a:rPr>
              <a:t>г/см³  и температурой 2 эВ. При таком разлете за время 2·10² мкс с алюминиевая плазма расширяется до 10 метров, в ней устанавливается температура 0.2- 0.55 эВ и резко спадающий профиль плотности. Степень ионизации в струе устанавливается на уровне 0.03-0.5. </a:t>
            </a:r>
            <a:endParaRPr lang="en-US" dirty="0">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0" descr="fg1.jpg"/>
          <p:cNvPicPr>
            <a:picLocks noChangeAspect="1" noChangeArrowheads="1"/>
          </p:cNvPicPr>
          <p:nvPr/>
        </p:nvPicPr>
        <p:blipFill>
          <a:blip r:embed="rId2" cstate="print"/>
          <a:srcRect/>
          <a:stretch>
            <a:fillRect/>
          </a:stretch>
        </p:blipFill>
        <p:spPr bwMode="auto">
          <a:xfrm>
            <a:off x="276936" y="228600"/>
            <a:ext cx="3533064" cy="2986943"/>
          </a:xfrm>
          <a:prstGeom prst="rect">
            <a:avLst/>
          </a:prstGeom>
          <a:noFill/>
        </p:spPr>
      </p:pic>
      <p:pic>
        <p:nvPicPr>
          <p:cNvPr id="3" name="Рисунок 2" descr="fg2.jpg"/>
          <p:cNvPicPr>
            <a:picLocks noChangeAspect="1"/>
          </p:cNvPicPr>
          <p:nvPr/>
        </p:nvPicPr>
        <p:blipFill>
          <a:blip r:embed="rId3" cstate="print"/>
          <a:stretch>
            <a:fillRect/>
          </a:stretch>
        </p:blipFill>
        <p:spPr>
          <a:xfrm>
            <a:off x="4953000" y="152401"/>
            <a:ext cx="3276600" cy="3033407"/>
          </a:xfrm>
          <a:prstGeom prst="rect">
            <a:avLst/>
          </a:prstGeom>
        </p:spPr>
      </p:pic>
      <p:pic>
        <p:nvPicPr>
          <p:cNvPr id="4" name="Рисунок 3" descr="fg3.jpg"/>
          <p:cNvPicPr>
            <a:picLocks noChangeAspect="1"/>
          </p:cNvPicPr>
          <p:nvPr/>
        </p:nvPicPr>
        <p:blipFill>
          <a:blip r:embed="rId4" cstate="print"/>
          <a:stretch>
            <a:fillRect/>
          </a:stretch>
        </p:blipFill>
        <p:spPr>
          <a:xfrm>
            <a:off x="3429000" y="3276600"/>
            <a:ext cx="3302751" cy="2963702"/>
          </a:xfrm>
          <a:prstGeom prst="rect">
            <a:avLst/>
          </a:prstGeom>
        </p:spPr>
      </p:pic>
      <p:sp>
        <p:nvSpPr>
          <p:cNvPr id="5" name="TextBox 4"/>
          <p:cNvSpPr txBox="1"/>
          <p:nvPr/>
        </p:nvSpPr>
        <p:spPr>
          <a:xfrm>
            <a:off x="685800" y="3352800"/>
            <a:ext cx="25146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1 </a:t>
            </a:r>
            <a:r>
              <a:rPr lang="ru-RU" dirty="0" smtClean="0">
                <a:latin typeface="Times New Roman" pitchFamily="18" charset="0"/>
                <a:cs typeface="Times New Roman" pitchFamily="18" charset="0"/>
              </a:rPr>
              <a:t>Распределение плотности по массе</a:t>
            </a:r>
            <a:endParaRPr lang="en-US" dirty="0">
              <a:latin typeface="Times New Roman" pitchFamily="18" charset="0"/>
              <a:cs typeface="Times New Roman" pitchFamily="18" charset="0"/>
            </a:endParaRPr>
          </a:p>
        </p:txBody>
      </p:sp>
      <p:sp>
        <p:nvSpPr>
          <p:cNvPr id="6" name="TextBox 5"/>
          <p:cNvSpPr txBox="1"/>
          <p:nvPr/>
        </p:nvSpPr>
        <p:spPr>
          <a:xfrm>
            <a:off x="5410200" y="3276600"/>
            <a:ext cx="28194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2 </a:t>
            </a:r>
            <a:r>
              <a:rPr lang="ru-RU" dirty="0" smtClean="0">
                <a:latin typeface="Times New Roman" pitchFamily="18" charset="0"/>
                <a:cs typeface="Times New Roman" pitchFamily="18" charset="0"/>
              </a:rPr>
              <a:t>Распределение температуры по массе, эВ</a:t>
            </a:r>
            <a:endParaRPr lang="en-US" dirty="0">
              <a:latin typeface="Times New Roman" pitchFamily="18" charset="0"/>
              <a:cs typeface="Times New Roman" pitchFamily="18" charset="0"/>
            </a:endParaRPr>
          </a:p>
        </p:txBody>
      </p:sp>
      <p:sp>
        <p:nvSpPr>
          <p:cNvPr id="7" name="TextBox 6"/>
          <p:cNvSpPr txBox="1"/>
          <p:nvPr/>
        </p:nvSpPr>
        <p:spPr>
          <a:xfrm>
            <a:off x="2362200" y="6304002"/>
            <a:ext cx="52578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Рис. 3 </a:t>
            </a:r>
            <a:r>
              <a:rPr lang="ru-RU" dirty="0" smtClean="0">
                <a:latin typeface="Times New Roman" pitchFamily="18" charset="0"/>
                <a:cs typeface="Times New Roman" pitchFamily="18" charset="0"/>
              </a:rPr>
              <a:t>Распределение плотности по оси струи</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81000"/>
            <a:ext cx="7162800" cy="868362"/>
          </a:xfrm>
        </p:spPr>
        <p:txBody>
          <a:bodyPr>
            <a:noAutofit/>
          </a:bodyPr>
          <a:lstStyle/>
          <a:p>
            <a:pPr algn="l"/>
            <a:r>
              <a:rPr lang="ru-RU" sz="2400" b="1" i="1" dirty="0" smtClean="0">
                <a:solidFill>
                  <a:srgbClr val="0070C0"/>
                </a:solidFill>
                <a:latin typeface="Times New Roman" pitchFamily="18" charset="0"/>
                <a:cs typeface="Times New Roman" pitchFamily="18" charset="0"/>
              </a:rPr>
              <a:t>Начальные условия неравновесной задачи</a:t>
            </a:r>
            <a:endParaRPr lang="en-US" sz="2400" b="1" i="1" dirty="0">
              <a:solidFill>
                <a:srgbClr val="0070C0"/>
              </a:solidFill>
              <a:latin typeface="Times New Roman" pitchFamily="18" charset="0"/>
              <a:cs typeface="Times New Roman" pitchFamily="18" charset="0"/>
            </a:endParaRPr>
          </a:p>
        </p:txBody>
      </p:sp>
      <p:sp>
        <p:nvSpPr>
          <p:cNvPr id="3" name="TextBox 2"/>
          <p:cNvSpPr txBox="1"/>
          <p:nvPr/>
        </p:nvSpPr>
        <p:spPr>
          <a:xfrm>
            <a:off x="762000" y="1981200"/>
            <a:ext cx="6477000" cy="369332"/>
          </a:xfrm>
          <a:prstGeom prst="rect">
            <a:avLst/>
          </a:prstGeom>
          <a:noFill/>
        </p:spPr>
        <p:txBody>
          <a:bodyPr wrap="square" rtlCol="0">
            <a:spAutoFit/>
          </a:bodyPr>
          <a:lstStyle/>
          <a:p>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203199" y="1295400"/>
            <a:ext cx="8940801" cy="2514600"/>
          </a:xfrm>
          <a:prstGeom prst="rect">
            <a:avLst/>
          </a:prstGeom>
          <a:noFill/>
          <a:ln w="9525">
            <a:noFill/>
            <a:miter lim="800000"/>
            <a:headEnd/>
            <a:tailEnd/>
          </a:ln>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1355</Words>
  <Application>Microsoft Office PowerPoint</Application>
  <PresentationFormat>Экран (4:3)</PresentationFormat>
  <Paragraphs>81</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28</vt:i4>
      </vt:variant>
    </vt:vector>
  </HeadingPairs>
  <TitlesOfParts>
    <vt:vector size="29" baseType="lpstr">
      <vt:lpstr>Тема Office</vt:lpstr>
      <vt:lpstr>Моделирование разлета струи Al  c учетом кинетики ионизации- рекомбинации </vt:lpstr>
      <vt:lpstr>Слайд 2</vt:lpstr>
      <vt:lpstr>Слайд 3</vt:lpstr>
      <vt:lpstr>Слайд 4</vt:lpstr>
      <vt:lpstr>Слайд 5</vt:lpstr>
      <vt:lpstr>Слайд 6</vt:lpstr>
      <vt:lpstr>Слайд 7</vt:lpstr>
      <vt:lpstr>Слайд 8</vt:lpstr>
      <vt:lpstr>Начальные условия неравновесной задачи</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Моделирование разлета алюминиевой струи в АГРЭ с учетом отклонения от термодинамического равновесия.</dc:title>
  <dc:creator>marina</dc:creator>
  <cp:lastModifiedBy>marina</cp:lastModifiedBy>
  <cp:revision>342</cp:revision>
  <dcterms:created xsi:type="dcterms:W3CDTF">2018-05-24T11:53:53Z</dcterms:created>
  <dcterms:modified xsi:type="dcterms:W3CDTF">2019-06-04T12:41:05Z</dcterms:modified>
</cp:coreProperties>
</file>