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  <p:sldMasterId id="2147483693" r:id="rId4"/>
  </p:sldMasterIdLst>
  <p:notesMasterIdLst>
    <p:notesMasterId r:id="rId27"/>
  </p:notesMasterIdLst>
  <p:sldIdLst>
    <p:sldId id="257" r:id="rId5"/>
    <p:sldId id="259" r:id="rId6"/>
    <p:sldId id="282" r:id="rId7"/>
    <p:sldId id="278" r:id="rId8"/>
    <p:sldId id="284" r:id="rId9"/>
    <p:sldId id="285" r:id="rId10"/>
    <p:sldId id="286" r:id="rId11"/>
    <p:sldId id="28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9" r:id="rId22"/>
    <p:sldId id="270" r:id="rId23"/>
    <p:sldId id="269" r:id="rId24"/>
    <p:sldId id="276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12" autoAdjust="0"/>
    <p:restoredTop sz="94660"/>
  </p:normalViewPr>
  <p:slideViewPr>
    <p:cSldViewPr snapToGrid="0">
      <p:cViewPr>
        <p:scale>
          <a:sx n="150" d="100"/>
          <a:sy n="150" d="100"/>
        </p:scale>
        <p:origin x="-1938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59510-A694-443C-B95A-177FAF93696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8F65-B0F3-4922-BD72-0970C2C97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3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5E3DB7-8F6F-41FE-8A2B-07ED60D2DD92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172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6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0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45C3-21C2-48C6-910A-C9DC6142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04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8B05-5EB8-494C-AD82-0A50A3E66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88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09CD-96C6-4055-825A-1D26A1DF0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3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3CEAB-6A0B-4F2D-84A3-05462D92A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48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001B5-0724-45D3-9AFA-7E6C7CED0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62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A613-7F71-4DEC-8B7D-D2B69F5F2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198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0BA5-6C65-4B15-9FF7-29563D014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46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109C-D273-43CC-823F-A7FD29CBD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9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62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D9BD-B452-47F0-AB8B-C3ED0BD2A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74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A70A-F5A9-4E79-B4A6-19BC93928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13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CA18-57D8-44FC-AA78-91C9A85ED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26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471A-54CF-4A4F-945A-7CBE027E4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72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DF8B-1DEE-4569-BC5F-92E8FFEE0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321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4A5F-B743-4EF0-B478-76D508220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999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09CD-96C6-4055-825A-1D26A1DF0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760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45C3-21C2-48C6-910A-C9DC6142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92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8B05-5EB8-494C-AD82-0A50A3E66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69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7C64-64F3-44C3-B6A2-7E8C40E57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5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5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3CEAB-6A0B-4F2D-84A3-05462D92A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159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001B5-0724-45D3-9AFA-7E6C7CED0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390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A613-7F71-4DEC-8B7D-D2B69F5F2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07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0BA5-6C65-4B15-9FF7-29563D014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612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109C-D273-43CC-823F-A7FD29CBD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089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D9BD-B452-47F0-AB8B-C3ED0BD2A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359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A70A-F5A9-4E79-B4A6-19BC93928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55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CA18-57D8-44FC-AA78-91C9A85ED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446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471A-54CF-4A4F-945A-7CBE027E4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353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DF8B-1DEE-4569-BC5F-92E8FFEE0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62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9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4A5F-B743-4EF0-B478-76D508220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947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09CD-96C6-4055-825A-1D26A1DF0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384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45C3-21C2-48C6-910A-C9DC6142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72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8B05-5EB8-494C-AD82-0A50A3E66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65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7C64-64F3-44C3-B6A2-7E8C40E57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152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3CEAB-6A0B-4F2D-84A3-05462D92A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987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001B5-0724-45D3-9AFA-7E6C7CED0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886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A613-7F71-4DEC-8B7D-D2B69F5F2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609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0BA5-6C65-4B15-9FF7-29563D014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077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109C-D273-43CC-823F-A7FD29CBD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0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65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D9BD-B452-47F0-AB8B-C3ED0BD2A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006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A70A-F5A9-4E79-B4A6-19BC93928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28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CA18-57D8-44FC-AA78-91C9A85ED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840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471A-54CF-4A4F-945A-7CBE027E4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48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DF8B-1DEE-4569-BC5F-92E8FFEE0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79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4A5F-B743-4EF0-B478-76D508220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23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45C3-21C2-48C6-910A-C9DC6142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730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7C64-64F3-44C3-B6A2-7E8C40E57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369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76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7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4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3CA6-24E0-4BA4-A364-A9309B3E79B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AD31-8A43-4245-A8B4-7D93A3E03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0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A8D54-E4E6-4CA4-8039-B01C1C4A5183}" type="datetimeFigureOut">
              <a:rPr 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04.06.2019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3CD06-9CFC-4D5E-B312-74DCF486078F}" type="slidenum">
              <a:rPr lang="ru-RU" alt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3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A8D54-E4E6-4CA4-8039-B01C1C4A5183}" type="datetimeFigureOut">
              <a:rPr 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04.06.2019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3CD06-9CFC-4D5E-B312-74DCF486078F}" type="slidenum">
              <a:rPr lang="ru-RU" alt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A8D54-E4E6-4CA4-8039-B01C1C4A5183}" type="datetimeFigureOut">
              <a:rPr 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04.06.2019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3CD06-9CFC-4D5E-B312-74DCF486078F}" type="slidenum">
              <a:rPr lang="ru-RU" altLang="ru-RU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8" r:id="rId13"/>
    <p:sldLayoutId id="21474837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828801" y="381000"/>
            <a:ext cx="8640763" cy="19667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b="1" i="1" dirty="0" smtClean="0"/>
              <a:t>Ю.О</a:t>
            </a:r>
            <a:r>
              <a:rPr lang="ru-RU" altLang="ru-RU" sz="3200" b="1" i="1" dirty="0"/>
              <a:t>. Кузьмин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600" b="1" i="1" dirty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696995" y="2347785"/>
            <a:ext cx="89710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000000"/>
                </a:solidFill>
              </a:rPr>
              <a:t>Современная геодинамика разломов, индуцированная эксплуатацией объектов нефтегазового </a:t>
            </a:r>
            <a:r>
              <a:rPr lang="ru-RU" altLang="ru-RU" sz="4800" b="1" dirty="0" smtClean="0">
                <a:solidFill>
                  <a:srgbClr val="000000"/>
                </a:solidFill>
              </a:rPr>
              <a:t>комплекса</a:t>
            </a:r>
            <a:endParaRPr lang="ru-RU" altLang="ru-RU" sz="4800" b="1" dirty="0">
              <a:solidFill>
                <a:srgbClr val="000000"/>
              </a:solidFill>
            </a:endParaRPr>
          </a:p>
          <a:p>
            <a:r>
              <a:rPr lang="ru-RU" altLang="ru-RU" dirty="0">
                <a:solidFill>
                  <a:srgbClr val="000000"/>
                </a:solidFill>
              </a:rPr>
              <a:t>                                       </a:t>
            </a:r>
          </a:p>
          <a:p>
            <a:r>
              <a:rPr lang="ru-RU" altLang="ru-RU" dirty="0">
                <a:solidFill>
                  <a:srgbClr val="000000"/>
                </a:solidFill>
              </a:rPr>
              <a:t>                                             </a:t>
            </a:r>
            <a:r>
              <a:rPr lang="en-US" altLang="ru-RU" dirty="0">
                <a:solidFill>
                  <a:srgbClr val="000000"/>
                </a:solidFill>
              </a:rPr>
              <a:t>E-mail: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kuzmin@ifz.ru</a:t>
            </a:r>
            <a:endParaRPr lang="ru-RU" altLang="ru-RU" dirty="0">
              <a:solidFill>
                <a:srgbClr val="000000"/>
              </a:solidFill>
            </a:endParaRPr>
          </a:p>
          <a:p>
            <a:r>
              <a:rPr lang="en-US" altLang="ru-RU" dirty="0">
                <a:solidFill>
                  <a:srgbClr val="000000"/>
                </a:solidFill>
              </a:rPr>
              <a:t>                                                   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3686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81"/>
          <a:stretch>
            <a:fillRect/>
          </a:stretch>
        </p:blipFill>
        <p:spPr bwMode="auto">
          <a:xfrm>
            <a:off x="1847849" y="307974"/>
            <a:ext cx="1436095" cy="13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3933826"/>
            <a:ext cx="2695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933826"/>
            <a:ext cx="268605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1" y="3933826"/>
            <a:ext cx="26971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24125" y="149226"/>
            <a:ext cx="77533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Повторное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высоко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точное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нивелирование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782889" y="593726"/>
            <a:ext cx="6511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i="1">
                <a:solidFill>
                  <a:prstClr val="white"/>
                </a:solidFill>
                <a:latin typeface="Arial" panose="020B0604020202020204" pitchFamily="34" charset="0"/>
              </a:rPr>
              <a:t>Многократное повторное нивелирование вдоль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i="1">
                <a:solidFill>
                  <a:prstClr val="white"/>
                </a:solidFill>
                <a:latin typeface="Arial" panose="020B0604020202020204" pitchFamily="34" charset="0"/>
              </a:rPr>
              <a:t> профиля  I - I</a:t>
            </a:r>
            <a:r>
              <a:rPr lang="ru-RU" altLang="ru-RU" sz="2000" b="1" i="1">
                <a:solidFill>
                  <a:prstClr val="white"/>
                </a:solidFill>
                <a:latin typeface="Arial" panose="020B0604020202020204" pitchFamily="34" charset="0"/>
              </a:rPr>
              <a:t>.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prstClr val="white"/>
                </a:solidFill>
                <a:latin typeface="Arial" panose="020B0604020202020204" pitchFamily="34" charset="0"/>
              </a:rPr>
              <a:t>Стадии современной активизации разлома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566989" y="6453188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5735639" y="6457950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8782050" y="6457950"/>
            <a:ext cx="123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992313" y="4868863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160964" y="4868863"/>
            <a:ext cx="92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8256588" y="4868863"/>
            <a:ext cx="925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9220200" y="5084763"/>
            <a:ext cx="609600" cy="152400"/>
          </a:xfrm>
          <a:prstGeom prst="line">
            <a:avLst/>
          </a:prstGeom>
          <a:noFill/>
          <a:ln w="19050" cap="sq">
            <a:solidFill>
              <a:srgbClr val="000000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6096000" y="5076825"/>
            <a:ext cx="609600" cy="152400"/>
          </a:xfrm>
          <a:prstGeom prst="line">
            <a:avLst/>
          </a:prstGeom>
          <a:noFill/>
          <a:ln w="19050" cap="sq">
            <a:solidFill>
              <a:srgbClr val="000000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2927350" y="5084763"/>
            <a:ext cx="609600" cy="152400"/>
          </a:xfrm>
          <a:prstGeom prst="line">
            <a:avLst/>
          </a:prstGeom>
          <a:noFill/>
          <a:ln w="19050" cap="sq">
            <a:solidFill>
              <a:srgbClr val="000000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368" name="Picture 16" descr="PR_6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941638"/>
            <a:ext cx="24479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9" name="Picture 17" descr="PR_7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7" y="2565400"/>
            <a:ext cx="23050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0" name="Rectangle 21"/>
          <p:cNvSpPr>
            <a:spLocks noChangeArrowheads="1"/>
          </p:cNvSpPr>
          <p:nvPr/>
        </p:nvSpPr>
        <p:spPr bwMode="auto">
          <a:xfrm>
            <a:off x="2063751" y="2160588"/>
            <a:ext cx="204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white"/>
                </a:solidFill>
                <a:latin typeface="Arial" panose="020B0604020202020204" pitchFamily="34" charset="0"/>
              </a:rPr>
              <a:t>1991 (весна) - 1992</a:t>
            </a:r>
          </a:p>
        </p:txBody>
      </p:sp>
      <p:sp>
        <p:nvSpPr>
          <p:cNvPr id="100371" name="Rectangle 22"/>
          <p:cNvSpPr>
            <a:spLocks noChangeArrowheads="1"/>
          </p:cNvSpPr>
          <p:nvPr/>
        </p:nvSpPr>
        <p:spPr bwMode="auto">
          <a:xfrm>
            <a:off x="5232401" y="2160588"/>
            <a:ext cx="204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white"/>
                </a:solidFill>
                <a:latin typeface="Arial" panose="020B0604020202020204" pitchFamily="34" charset="0"/>
              </a:rPr>
              <a:t>1992 - 2001 (весна)</a:t>
            </a:r>
          </a:p>
        </p:txBody>
      </p:sp>
      <p:sp>
        <p:nvSpPr>
          <p:cNvPr id="100372" name="Rectangle 23"/>
          <p:cNvSpPr>
            <a:spLocks noChangeArrowheads="1"/>
          </p:cNvSpPr>
          <p:nvPr/>
        </p:nvSpPr>
        <p:spPr bwMode="auto">
          <a:xfrm>
            <a:off x="7897813" y="2160588"/>
            <a:ext cx="283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white"/>
                </a:solidFill>
                <a:latin typeface="Arial" panose="020B0604020202020204" pitchFamily="34" charset="0"/>
              </a:rPr>
              <a:t>2001 (весна) - 2001 (осень)</a:t>
            </a:r>
          </a:p>
        </p:txBody>
      </p:sp>
      <p:pic>
        <p:nvPicPr>
          <p:cNvPr id="100373" name="Picture 24" descr="PR_9-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2565400"/>
            <a:ext cx="2482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38" y="0"/>
            <a:ext cx="1055267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cs typeface="Times New Roman" pitchFamily="18" charset="0"/>
              </a:rPr>
              <a:t>Пример </a:t>
            </a:r>
            <a:r>
              <a:rPr lang="ru-RU" sz="2800" b="1" dirty="0" smtClean="0">
                <a:cs typeface="Times New Roman" pitchFamily="18" charset="0"/>
              </a:rPr>
              <a:t>деформационных </a:t>
            </a:r>
            <a:r>
              <a:rPr lang="ru-RU" sz="2800" b="1" dirty="0">
                <a:cs typeface="Times New Roman" pitchFamily="18" charset="0"/>
              </a:rPr>
              <a:t>процессов в зонах разломов разрабатываемых месторождений (Ромашкинское </a:t>
            </a:r>
            <a:r>
              <a:rPr lang="ru-RU" sz="2800" b="1" dirty="0" smtClean="0">
                <a:cs typeface="Times New Roman" pitchFamily="18" charset="0"/>
              </a:rPr>
              <a:t>месторождение нефти) </a:t>
            </a: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102403" name="Picture 3" descr="Pict_2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00200"/>
            <a:ext cx="4343400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1249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2"/>
            <a:ext cx="7545388" cy="11327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cs typeface="Times New Roman" pitchFamily="18" charset="0"/>
              </a:rPr>
              <a:t>Схема геодинамического полигона на нефтяном месторождении Восточный </a:t>
            </a:r>
            <a:r>
              <a:rPr lang="ru-RU" sz="2400" b="1" dirty="0" smtClean="0">
                <a:cs typeface="Times New Roman" pitchFamily="18" charset="0"/>
              </a:rPr>
              <a:t>Небитдаг.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311611" y="138841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07" y="1680519"/>
            <a:ext cx="8699373" cy="51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8855" y="510745"/>
            <a:ext cx="11920151" cy="1301580"/>
          </a:xfrm>
        </p:spPr>
        <p:txBody>
          <a:bodyPr/>
          <a:lstStyle/>
          <a:p>
            <a:r>
              <a:rPr lang="ru-RU" altLang="ru-RU" sz="1800" b="1" dirty="0"/>
              <a:t>а) Рельеф земной </a:t>
            </a:r>
            <a:r>
              <a:rPr lang="ru-RU" altLang="ru-RU" sz="1800" b="1" dirty="0" smtClean="0"/>
              <a:t>поверхности на месторождении </a:t>
            </a:r>
            <a:r>
              <a:rPr lang="ru-RU" altLang="ru-RU" sz="1800" b="1" dirty="0"/>
              <a:t>«Вышка»; б) Вертикальные движения земной поверхности </a:t>
            </a:r>
            <a:r>
              <a:rPr lang="ru-RU" altLang="ru-RU" sz="1800" b="1" dirty="0" smtClean="0"/>
              <a:t>за период </a:t>
            </a:r>
            <a:r>
              <a:rPr lang="ru-RU" altLang="ru-RU" sz="1800" b="1" dirty="0"/>
              <a:t>(</a:t>
            </a:r>
            <a:r>
              <a:rPr lang="ru-RU" altLang="ru-RU" sz="1800" b="1" dirty="0" smtClean="0"/>
              <a:t>08.1998-09.1994 гг.);в) </a:t>
            </a:r>
            <a:r>
              <a:rPr lang="ru-RU" altLang="ru-RU" sz="1800" b="1" dirty="0"/>
              <a:t>Вертикальные движения земной поверхности </a:t>
            </a:r>
            <a:r>
              <a:rPr lang="ru-RU" altLang="ru-RU" sz="1800" b="1" dirty="0" smtClean="0"/>
              <a:t>за период </a:t>
            </a:r>
            <a:r>
              <a:rPr lang="ru-RU" altLang="ru-RU" sz="1800" b="1" dirty="0"/>
              <a:t>(</a:t>
            </a:r>
            <a:r>
              <a:rPr lang="ru-RU" altLang="ru-RU" sz="1800" b="1" dirty="0" smtClean="0"/>
              <a:t>07.2002-09.1994 гг.); г) </a:t>
            </a:r>
            <a:r>
              <a:rPr lang="ru-RU" altLang="ru-RU" sz="1800" b="1" dirty="0"/>
              <a:t>Вертикальные движения земной поверхности </a:t>
            </a:r>
            <a:r>
              <a:rPr lang="ru-RU" altLang="ru-RU" sz="1800" b="1" dirty="0" smtClean="0"/>
              <a:t>за период </a:t>
            </a:r>
            <a:r>
              <a:rPr lang="ru-RU" altLang="ru-RU" sz="1800" b="1" dirty="0"/>
              <a:t>(</a:t>
            </a:r>
            <a:r>
              <a:rPr lang="ru-RU" altLang="ru-RU" sz="1800" b="1" dirty="0" smtClean="0"/>
              <a:t>07.2006-07.2002 гг.)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7" y="1812325"/>
            <a:ext cx="6977448" cy="49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31441"/>
              </p:ext>
            </p:extLst>
          </p:nvPr>
        </p:nvGraphicFramePr>
        <p:xfrm>
          <a:off x="881449" y="1565189"/>
          <a:ext cx="10239632" cy="477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иаграмма" r:id="rId3" imgW="8433000" imgH="4362120" progId="Excel.Chart.8">
                  <p:embed/>
                </p:oleObj>
              </mc:Choice>
              <mc:Fallback>
                <p:oleObj name="Диаграмма" r:id="rId3" imgW="8433000" imgH="43621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449" y="1565189"/>
                        <a:ext cx="10239632" cy="4777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59" y="-191957"/>
            <a:ext cx="10972800" cy="1143000"/>
          </a:xfrm>
        </p:spPr>
        <p:txBody>
          <a:bodyPr/>
          <a:lstStyle/>
          <a:p>
            <a:r>
              <a:rPr lang="ru-RU" sz="2800" b="1" dirty="0" smtClean="0"/>
              <a:t>Временной ход вертикальных движений реперов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52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467600" cy="9906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cs typeface="Times New Roman" panose="02020603050405020304" pitchFamily="18" charset="0"/>
              </a:rPr>
              <a:t>Схема геодинамического полигона на газовом месторождении </a:t>
            </a:r>
            <a:r>
              <a:rPr lang="ru-RU" altLang="ru-RU" sz="2800" dirty="0" err="1">
                <a:cs typeface="Times New Roman" panose="02020603050405020304" pitchFamily="18" charset="0"/>
              </a:rPr>
              <a:t>Шатлык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186238" y="12573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1434189"/>
            <a:ext cx="5436065" cy="50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569" y="123568"/>
            <a:ext cx="11928388" cy="1294070"/>
          </a:xfrm>
        </p:spPr>
        <p:txBody>
          <a:bodyPr/>
          <a:lstStyle/>
          <a:p>
            <a:r>
              <a:rPr lang="ru-RU" altLang="ru-RU" sz="2000" dirty="0" smtClean="0">
                <a:solidFill>
                  <a:prstClr val="black"/>
                </a:solidFill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dirty="0">
                <a:solidFill>
                  <a:prstClr val="black"/>
                </a:solidFill>
              </a:rPr>
              <a:t/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 smtClean="0">
                <a:solidFill>
                  <a:prstClr val="black"/>
                </a:solidFill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dirty="0">
                <a:solidFill>
                  <a:prstClr val="black"/>
                </a:solidFill>
              </a:rPr>
              <a:t/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 smtClean="0">
                <a:solidFill>
                  <a:prstClr val="black"/>
                </a:solidFill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dirty="0" smtClean="0">
                <a:solidFill>
                  <a:prstClr val="black"/>
                </a:solidFill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dirty="0">
                <a:solidFill>
                  <a:prstClr val="black"/>
                </a:solidFill>
              </a:rPr>
              <a:t/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 smtClean="0">
                <a:solidFill>
                  <a:prstClr val="black"/>
                </a:solidFill>
              </a:rPr>
              <a:t/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b="1" dirty="0" smtClean="0">
                <a:solidFill>
                  <a:prstClr val="black"/>
                </a:solidFill>
              </a:rPr>
              <a:t>а</a:t>
            </a:r>
            <a:r>
              <a:rPr lang="ru-RU" altLang="ru-RU" sz="2000" b="1" dirty="0">
                <a:solidFill>
                  <a:prstClr val="black"/>
                </a:solidFill>
              </a:rPr>
              <a:t>) Рельеф земной поверхности на 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месторождении  </a:t>
            </a:r>
            <a:r>
              <a:rPr lang="ru-RU" altLang="ru-RU" sz="2000" b="1" dirty="0">
                <a:solidFill>
                  <a:prstClr val="black"/>
                </a:solidFill>
              </a:rPr>
              <a:t>«</a:t>
            </a:r>
            <a:r>
              <a:rPr lang="ru-RU" altLang="ru-RU" sz="2000" b="1" dirty="0" err="1">
                <a:solidFill>
                  <a:prstClr val="black"/>
                </a:solidFill>
              </a:rPr>
              <a:t>Шатлык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»; б)</a:t>
            </a:r>
            <a:r>
              <a:rPr lang="ru-RU" altLang="ru-RU" sz="2000" b="1" dirty="0">
                <a:solidFill>
                  <a:prstClr val="black"/>
                </a:solidFill>
              </a:rPr>
              <a:t> ) Вертикальные движения земной 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поверхности за период (10.1998-01.1994 гг.); в)</a:t>
            </a:r>
            <a:r>
              <a:rPr lang="ru-RU" altLang="ru-RU" sz="2000" b="1" dirty="0"/>
              <a:t> Вертикальные движения земной поверхности </a:t>
            </a:r>
            <a:r>
              <a:rPr lang="ru-RU" altLang="ru-RU" sz="2000" b="1" dirty="0" smtClean="0"/>
              <a:t>за период (07.2002-10.1998 гг.); г)</a:t>
            </a:r>
            <a:r>
              <a:rPr lang="ru-RU" altLang="ru-RU" sz="2000" b="1" dirty="0"/>
              <a:t> Вертикальные движения земной поверхности </a:t>
            </a:r>
            <a:r>
              <a:rPr lang="ru-RU" altLang="ru-RU" sz="2000" b="1" dirty="0" smtClean="0"/>
              <a:t>за период </a:t>
            </a:r>
            <a:r>
              <a:rPr lang="ru-RU" altLang="ru-RU" sz="2000" b="1" dirty="0"/>
              <a:t>(</a:t>
            </a:r>
            <a:r>
              <a:rPr lang="ru-RU" altLang="ru-RU" sz="2000" b="1" dirty="0" smtClean="0"/>
              <a:t>09.2006-07.2002 гг.)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dirty="0" smtClean="0"/>
              <a:t>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>
                <a:solidFill>
                  <a:prstClr val="black"/>
                </a:solidFill>
              </a:rPr>
              <a:t/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>
                <a:solidFill>
                  <a:prstClr val="black"/>
                </a:solidFill>
              </a:rPr>
              <a:t/>
            </a:r>
            <a:br>
              <a:rPr lang="ru-RU" alt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8" y="1524000"/>
            <a:ext cx="6473381" cy="5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194166"/>
              </p:ext>
            </p:extLst>
          </p:nvPr>
        </p:nvGraphicFramePr>
        <p:xfrm>
          <a:off x="930876" y="1417638"/>
          <a:ext cx="10313773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иаграмма" r:id="rId3" imgW="8433000" imgH="4362120" progId="Excel.Chart.8">
                  <p:embed/>
                </p:oleObj>
              </mc:Choice>
              <mc:Fallback>
                <p:oleObj name="Диаграмма" r:id="rId3" imgW="8433000" imgH="43621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876" y="1417638"/>
                        <a:ext cx="10313773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Временной ход вертикальных движений </a:t>
            </a:r>
            <a:r>
              <a:rPr lang="ru-RU" sz="3600" b="1" dirty="0" smtClean="0"/>
              <a:t>реперов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35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ru-RU" altLang="ru-RU" sz="2800"/>
              <a:t>3</a:t>
            </a:r>
            <a:r>
              <a:rPr lang="en-US" altLang="ru-RU" sz="2800"/>
              <a:t>D </a:t>
            </a:r>
            <a:r>
              <a:rPr lang="ru-RU" altLang="ru-RU" sz="2800"/>
              <a:t>моделирование смещений земной поверхности при эксплуатации ПХГ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12876"/>
            <a:ext cx="43735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37064"/>
            <a:ext cx="43735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274638"/>
            <a:ext cx="12126098" cy="114300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0000"/>
                </a:solidFill>
              </a:rPr>
              <a:t>Вертикальные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и горизонтальные смещения </a:t>
            </a:r>
            <a:r>
              <a:rPr lang="ru-RU" altLang="ru-RU" sz="2400" b="1" dirty="0">
                <a:solidFill>
                  <a:srgbClr val="000000"/>
                </a:solidFill>
              </a:rPr>
              <a:t>земной поверхности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на </a:t>
            </a:r>
            <a:r>
              <a:rPr lang="ru-RU" altLang="ru-RU" sz="2400" b="1" dirty="0">
                <a:solidFill>
                  <a:srgbClr val="000000"/>
                </a:solidFill>
              </a:rPr>
              <a:t>территории ПХГ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9" y="1417638"/>
            <a:ext cx="4506097" cy="56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055" descr="b1-ris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821" y="870981"/>
            <a:ext cx="7257534" cy="5908760"/>
          </a:xfrm>
          <a:noFill/>
        </p:spPr>
      </p:pic>
      <p:sp>
        <p:nvSpPr>
          <p:cNvPr id="19458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"/>
            <a:ext cx="8893175" cy="7651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400" b="1" dirty="0"/>
              <a:t>Соотношение вертикальных и горизонтальных движений на Сосновском </a:t>
            </a:r>
            <a:r>
              <a:rPr lang="ru-RU" sz="2400" b="1" dirty="0" smtClean="0"/>
              <a:t>нефтяном месторождении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33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03" y="164758"/>
            <a:ext cx="12060194" cy="757880"/>
          </a:xfrm>
        </p:spPr>
        <p:txBody>
          <a:bodyPr/>
          <a:lstStyle/>
          <a:p>
            <a:r>
              <a:rPr lang="ru-RU" sz="2800" b="1" dirty="0" smtClean="0"/>
              <a:t>Сравнительный анализ моделей разломов с раздвиговым типом движений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5" y="922638"/>
            <a:ext cx="8634340" cy="5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3611"/>
            <a:ext cx="12192000" cy="1178011"/>
          </a:xfrm>
        </p:spPr>
        <p:txBody>
          <a:bodyPr/>
          <a:lstStyle/>
          <a:p>
            <a:r>
              <a:rPr lang="ru-RU" sz="2800" b="1" dirty="0"/>
              <a:t>Схема формирования </a:t>
            </a:r>
            <a:r>
              <a:rPr lang="ru-RU" sz="2800" b="1" dirty="0" smtClean="0"/>
              <a:t>аномальных </a:t>
            </a:r>
            <a:r>
              <a:rPr lang="ru-RU" sz="2800" b="1" dirty="0"/>
              <a:t>деформационных процессов в зонах разломов.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98" y="1729947"/>
            <a:ext cx="8216337" cy="49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524000" y="1"/>
            <a:ext cx="431776" cy="4056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18000" rIns="36000" bIns="1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370CBB-9A0B-4052-8CD0-C8D5D0E2FFA2}" type="slidenum">
              <a:rPr lang="ru-RU" altLang="ru-RU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22</a:t>
            </a:fld>
            <a:endParaRPr lang="ru-RU" altLang="ru-RU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00264" y="115888"/>
            <a:ext cx="8567737" cy="431800"/>
          </a:xfrm>
        </p:spPr>
        <p:txBody>
          <a:bodyPr rtlCol="0">
            <a:normAutofit lnSpcReduction="10000"/>
          </a:bodyPr>
          <a:lstStyle/>
          <a:p>
            <a:pPr marL="3175" indent="-3175" algn="ctr" defTabSz="190500" eaLnBrk="1" fontAlgn="auto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БЛАГОДАРЮ ЗА   </a:t>
            </a:r>
            <a:r>
              <a:rPr lang="ru-RU" sz="2800" b="1" dirty="0">
                <a:cs typeface="Times New Roman" pitchFamily="18" charset="0"/>
              </a:rPr>
              <a:t>ВНИМАНИЕ!</a:t>
            </a:r>
          </a:p>
        </p:txBody>
      </p:sp>
      <p:pic>
        <p:nvPicPr>
          <p:cNvPr id="123908" name="Picture 9" descr="Ph-Taj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221163"/>
            <a:ext cx="37893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GPS measurement on tripod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946834" y="620244"/>
            <a:ext cx="3789126" cy="28087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pic>
        <p:nvPicPr>
          <p:cNvPr id="19473" name="Picture 17" descr="GPS measurement on RS mark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159576" y="4149080"/>
            <a:ext cx="4248472" cy="19785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pic>
        <p:nvPicPr>
          <p:cNvPr id="19471" name="Picture 15" descr="Installation of GPS site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147267" y="618658"/>
            <a:ext cx="4198941" cy="281034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200914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 descr="Припять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864235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135188" y="530066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400"/>
              <a:t>Площадное распределение аномалий современных вертикальных движений (Припятская впадина)</a:t>
            </a:r>
          </a:p>
        </p:txBody>
      </p:sp>
    </p:spTree>
    <p:extLst>
      <p:ext uri="{BB962C8B-B14F-4D97-AF65-F5344CB8AC3E}">
        <p14:creationId xmlns:p14="http://schemas.microsoft.com/office/powerpoint/2010/main" val="1992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616"/>
            <a:ext cx="10972800" cy="996779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Примеры вертикальных смещений в окрестности разломов с раздвиговым типом смещений крыльев</a:t>
            </a:r>
            <a:endParaRPr lang="ru-RU" alt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81" y="1087395"/>
            <a:ext cx="4534124" cy="57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362200" y="228601"/>
            <a:ext cx="7772400" cy="557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/>
              <a:t>Аномальные деформации разломных зон ( </a:t>
            </a:r>
            <a:r>
              <a:rPr lang="ru-RU" altLang="ru-RU" sz="2400" b="1" dirty="0">
                <a:cs typeface="Times New Roman" panose="02020603050405020304" pitchFamily="18" charset="0"/>
              </a:rPr>
              <a:t>Камчатка</a:t>
            </a:r>
            <a:r>
              <a:rPr lang="ru-RU" altLang="ru-RU" sz="2400" b="1" dirty="0"/>
              <a:t>)</a:t>
            </a:r>
            <a:r>
              <a:rPr lang="ru-RU" altLang="ru-RU" sz="2400" b="1" dirty="0"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cs typeface="Times New Roman" panose="02020603050405020304" pitchFamily="18" charset="0"/>
              </a:rPr>
              <a:t/>
            </a:r>
            <a:br>
              <a:rPr lang="en-US" altLang="ru-RU" sz="2400" b="1" dirty="0">
                <a:cs typeface="Times New Roman" panose="02020603050405020304" pitchFamily="18" charset="0"/>
              </a:rPr>
            </a:br>
            <a:endParaRPr lang="ru-RU" alt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46083" name="Picture 2051" descr="Pict_2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914400"/>
            <a:ext cx="8153400" cy="5608638"/>
          </a:xfrm>
        </p:spPr>
      </p:pic>
    </p:spTree>
    <p:extLst>
      <p:ext uri="{BB962C8B-B14F-4D97-AF65-F5344CB8AC3E}">
        <p14:creationId xmlns:p14="http://schemas.microsoft.com/office/powerpoint/2010/main" val="15305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799" y="2438400"/>
            <a:ext cx="4378411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Примеры </a:t>
            </a:r>
            <a:br>
              <a:rPr lang="ru-RU" sz="3200" b="1" dirty="0"/>
            </a:br>
            <a:r>
              <a:rPr lang="ru-RU" sz="3200" b="1" dirty="0" smtClean="0"/>
              <a:t>деформаций разломных зон в  </a:t>
            </a:r>
            <a:r>
              <a:rPr lang="ru-RU" sz="3200" b="1" dirty="0"/>
              <a:t>Японии </a:t>
            </a:r>
          </a:p>
        </p:txBody>
      </p:sp>
      <p:pic>
        <p:nvPicPr>
          <p:cNvPr id="52227" name="Picture 3" descr="Япония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"/>
            <a:ext cx="4794250" cy="6553200"/>
          </a:xfrm>
          <a:noFill/>
        </p:spPr>
      </p:pic>
    </p:spTree>
    <p:extLst>
      <p:ext uri="{BB962C8B-B14F-4D97-AF65-F5344CB8AC3E}">
        <p14:creationId xmlns:p14="http://schemas.microsoft.com/office/powerpoint/2010/main" val="6064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0" y="2819400"/>
            <a:ext cx="408390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Примеры </a:t>
            </a:r>
            <a:br>
              <a:rPr lang="ru-RU" sz="3200" b="1" dirty="0"/>
            </a:br>
            <a:r>
              <a:rPr lang="ru-RU" sz="3200" b="1" dirty="0" smtClean="0"/>
              <a:t>деформаций в зонах разломов в </a:t>
            </a:r>
            <a:r>
              <a:rPr lang="ru-RU" sz="3200" b="1" dirty="0"/>
              <a:t>США </a:t>
            </a:r>
          </a:p>
        </p:txBody>
      </p:sp>
      <p:pic>
        <p:nvPicPr>
          <p:cNvPr id="50179" name="Picture 3" descr="Калифор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6261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Вертикальные смещения земной поверхности по данным нивелирования (разлом </a:t>
            </a:r>
            <a:r>
              <a:rPr lang="en-US" sz="2800" b="1" dirty="0" smtClean="0"/>
              <a:t>Kandovan</a:t>
            </a:r>
            <a:r>
              <a:rPr lang="ru-RU" sz="2800" b="1" dirty="0" smtClean="0"/>
              <a:t>, Северный Иран)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1" y="1743456"/>
            <a:ext cx="7401256" cy="51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3933826"/>
            <a:ext cx="2695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4" y="3933826"/>
            <a:ext cx="26939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subsidenc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4" y="3933826"/>
            <a:ext cx="27209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86001" y="1"/>
            <a:ext cx="84677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Повторное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высоко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точное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нивелирование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505200" y="652145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altLang="ru-RU" sz="14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160964" y="4841875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  <a:endParaRPr lang="ru-RU" altLang="ru-RU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8678864" y="6427788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pic>
        <p:nvPicPr>
          <p:cNvPr id="99337" name="Picture 9" descr="PR_3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46" y="2589807"/>
            <a:ext cx="23812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10" descr="PR_2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13063"/>
            <a:ext cx="2519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9" name="Picture 11" descr="PR_4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2708275"/>
            <a:ext cx="22082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992313" y="4841875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735639" y="6457950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2495550" y="6457950"/>
            <a:ext cx="123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резервуар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8183563" y="4868863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</a:rPr>
              <a:t>разлом</a:t>
            </a:r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3001963" y="5084763"/>
            <a:ext cx="609600" cy="152400"/>
          </a:xfrm>
          <a:prstGeom prst="line">
            <a:avLst/>
          </a:prstGeom>
          <a:noFill/>
          <a:ln w="19050" cap="sq">
            <a:solidFill>
              <a:srgbClr val="000000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6167438" y="5013325"/>
            <a:ext cx="609600" cy="152400"/>
          </a:xfrm>
          <a:prstGeom prst="line">
            <a:avLst/>
          </a:prstGeom>
          <a:noFill/>
          <a:ln w="19050" cap="sq">
            <a:solidFill>
              <a:srgbClr val="000000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9067800" y="5084763"/>
            <a:ext cx="609600" cy="1524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1668199" y="609601"/>
            <a:ext cx="84313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800" dirty="0" err="1">
                <a:solidFill>
                  <a:schemeClr val="bg1"/>
                </a:solidFill>
              </a:rPr>
              <a:t>Многократное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повторное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нивелирование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вдоль</a:t>
            </a:r>
            <a:endParaRPr lang="en-US" altLang="ru-RU" sz="1800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профиля</a:t>
            </a:r>
            <a:r>
              <a:rPr lang="en-US" altLang="ru-RU" sz="1800" dirty="0">
                <a:solidFill>
                  <a:schemeClr val="bg1"/>
                </a:solidFill>
              </a:rPr>
              <a:t>  I - I</a:t>
            </a:r>
            <a:r>
              <a:rPr lang="ru-RU" altLang="ru-RU" sz="1800" dirty="0">
                <a:solidFill>
                  <a:schemeClr val="bg1"/>
                </a:solidFill>
              </a:rPr>
              <a:t>.   Стадии современной активизации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schemeClr val="bg1"/>
                </a:solidFill>
              </a:rPr>
              <a:t>разлома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2573339" y="1743075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Стадия 1</a:t>
            </a: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5808663" y="1725613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Стадия 2</a:t>
            </a: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8524875" y="1701207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Стадия 3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1919289" y="2111375"/>
            <a:ext cx="249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white"/>
                </a:solidFill>
                <a:latin typeface="Arial" panose="020B0604020202020204" pitchFamily="34" charset="0"/>
              </a:rPr>
              <a:t>1989 (весна) - 1989 (осень)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5519739" y="2060575"/>
            <a:ext cx="181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white"/>
                </a:solidFill>
                <a:latin typeface="Arial" panose="020B0604020202020204" pitchFamily="34" charset="0"/>
              </a:rPr>
              <a:t>1989 (осень) - 1990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8320089" y="2111375"/>
            <a:ext cx="1901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white"/>
                </a:solidFill>
                <a:latin typeface="Arial" panose="020B0604020202020204" pitchFamily="34" charset="0"/>
              </a:rPr>
              <a:t>1990 - 1991 (весна)</a:t>
            </a: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7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296</Words>
  <Application>Microsoft Office PowerPoint</Application>
  <PresentationFormat>Широкоэкранный</PresentationFormat>
  <Paragraphs>56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Диаграмма</vt:lpstr>
      <vt:lpstr>Презентация PowerPoint</vt:lpstr>
      <vt:lpstr>Соотношение вертикальных и горизонтальных движений на Сосновском нефтяном месторождении</vt:lpstr>
      <vt:lpstr>Площадное распределение аномалий современных вертикальных движений (Припятская впадина)</vt:lpstr>
      <vt:lpstr>Примеры вертикальных смещений в окрестности разломов с раздвиговым типом смещений крыльев</vt:lpstr>
      <vt:lpstr>Аномальные деформации разломных зон ( Камчатка)  </vt:lpstr>
      <vt:lpstr>Примеры  деформаций разломных зон в  Японии </vt:lpstr>
      <vt:lpstr>Примеры  деформаций в зонах разломов в США </vt:lpstr>
      <vt:lpstr>Вертикальные смещения земной поверхности по данным нивелирования (разлом Kandovan, Северный Иран)</vt:lpstr>
      <vt:lpstr>Презентация PowerPoint</vt:lpstr>
      <vt:lpstr>Презентация PowerPoint</vt:lpstr>
      <vt:lpstr>Пример деформационных процессов в зонах разломов разрабатываемых месторождений (Ромашкинское месторождение нефти)  </vt:lpstr>
      <vt:lpstr>Схема геодинамического полигона на нефтяном месторождении Восточный Небитдаг. </vt:lpstr>
      <vt:lpstr>а) Рельеф земной поверхности на месторождении «Вышка»; б) Вертикальные движения земной поверхности за период (08.1998-09.1994 гг.);в) Вертикальные движения земной поверхности за период (07.2002-09.1994 гг.); г) Вертикальные движения земной поверхности за период (07.2006-07.2002 гг.)     </vt:lpstr>
      <vt:lpstr>Временной ход вертикальных движений реперов </vt:lpstr>
      <vt:lpstr>Схема геодинамического полигона на газовом месторождении Шатлык.</vt:lpstr>
      <vt:lpstr>        а) Рельеф земной поверхности на месторождении  «Шатлык»; б) ) Вертикальные движения земной поверхности за период (10.1998-01.1994 гг.); в) Вертикальные движения земной поверхности за период (07.2002-10.1998 гг.); г) Вертикальные движения земной поверхности за период (09.2006-07.2002 гг.)       </vt:lpstr>
      <vt:lpstr>Временной ход вертикальных движений реперов</vt:lpstr>
      <vt:lpstr>3D моделирование смещений земной поверхности при эксплуатации ПХГ</vt:lpstr>
      <vt:lpstr>Вертикальные  и горизонтальные смещения земной поверхности на территории ПХГ</vt:lpstr>
      <vt:lpstr>Сравнительный анализ моделей разломов с раздвиговым типом движений</vt:lpstr>
      <vt:lpstr>Схема формирования аномальных деформационных процессов в зонах разломов.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server</dc:creator>
  <cp:lastModifiedBy>Юрий</cp:lastModifiedBy>
  <cp:revision>28</cp:revision>
  <dcterms:created xsi:type="dcterms:W3CDTF">2019-06-02T15:10:04Z</dcterms:created>
  <dcterms:modified xsi:type="dcterms:W3CDTF">2019-06-04T07:44:13Z</dcterms:modified>
</cp:coreProperties>
</file>