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64" r:id="rId5"/>
    <p:sldId id="266" r:id="rId6"/>
    <p:sldId id="265" r:id="rId7"/>
    <p:sldId id="268" r:id="rId8"/>
    <p:sldId id="269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19" autoAdjust="0"/>
  </p:normalViewPr>
  <p:slideViewPr>
    <p:cSldViewPr snapToGrid="0" snapToObjects="1">
      <p:cViewPr>
        <p:scale>
          <a:sx n="90" d="100"/>
          <a:sy n="90" d="100"/>
        </p:scale>
        <p:origin x="-1234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E5FBA-2E26-6844-AE76-27BCB68AFDD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28CA7-097D-5C49-8FC4-F7012D521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23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8CA7-097D-5C49-8FC4-F7012D5211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10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8CA7-097D-5C49-8FC4-F7012D5211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10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8CA7-097D-5C49-8FC4-F7012D5211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10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8CA7-097D-5C49-8FC4-F7012D5211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10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8CA7-097D-5C49-8FC4-F7012D5211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10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8CA7-097D-5C49-8FC4-F7012D5211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10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8CA7-097D-5C49-8FC4-F7012D5211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10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8CA7-097D-5C49-8FC4-F7012D5211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109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8CA7-097D-5C49-8FC4-F7012D5211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10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A4C-00F0-F74A-80FD-3301184452E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88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A4C-00F0-F74A-80FD-3301184452E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12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A4C-00F0-F74A-80FD-3301184452E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52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A4C-00F0-F74A-80FD-3301184452E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81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A4C-00F0-F74A-80FD-3301184452E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14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A4C-00F0-F74A-80FD-3301184452E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49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A4C-00F0-F74A-80FD-3301184452E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358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A4C-00F0-F74A-80FD-3301184452E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51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A4C-00F0-F74A-80FD-3301184452E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07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A4C-00F0-F74A-80FD-3301184452E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15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A4C-00F0-F74A-80FD-3301184452E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36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0A4C-00F0-F74A-80FD-3301184452E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10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3934"/>
            <a:ext cx="9144000" cy="98513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Ротационный фактор: динамика </a:t>
            </a:r>
            <a:r>
              <a:rPr lang="ru-RU" sz="4000" b="1" dirty="0" smtClean="0">
                <a:solidFill>
                  <a:srgbClr val="FF0000"/>
                </a:solidFill>
              </a:rPr>
              <a:t>и взаимодействие </a:t>
            </a:r>
            <a:r>
              <a:rPr lang="ru-RU" sz="4000" b="1" dirty="0">
                <a:solidFill>
                  <a:srgbClr val="FF0000"/>
                </a:solidFill>
              </a:rPr>
              <a:t>ядра и мантии </a:t>
            </a:r>
            <a:r>
              <a:rPr lang="ru-RU" sz="4000" b="1" dirty="0" smtClean="0">
                <a:solidFill>
                  <a:srgbClr val="FF0000"/>
                </a:solidFill>
              </a:rPr>
              <a:t>Земли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90075"/>
            <a:ext cx="9144000" cy="9806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Vladimir </a:t>
            </a:r>
            <a:r>
              <a:rPr lang="en-US" sz="1800" dirty="0" err="1" smtClean="0">
                <a:solidFill>
                  <a:schemeClr val="tx1"/>
                </a:solidFill>
              </a:rPr>
              <a:t>Ovtchinnikov</a:t>
            </a:r>
            <a:r>
              <a:rPr lang="en-US" sz="1800" dirty="0" smtClean="0">
                <a:solidFill>
                  <a:schemeClr val="tx1"/>
                </a:solidFill>
              </a:rPr>
              <a:t> and Dmitry </a:t>
            </a:r>
            <a:r>
              <a:rPr lang="en-US" sz="1800" dirty="0" err="1">
                <a:solidFill>
                  <a:schemeClr val="tx1"/>
                </a:solidFill>
              </a:rPr>
              <a:t>Krasnoshchekov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Institute of Dynamics of Geospheres, Russian Academy of Sciences, Moscow, </a:t>
            </a:r>
            <a:r>
              <a:rPr lang="en-US" sz="1800" dirty="0" smtClean="0">
                <a:solidFill>
                  <a:schemeClr val="tx1"/>
                </a:solidFill>
              </a:rPr>
              <a:t>Russia (</a:t>
            </a:r>
            <a:r>
              <a:rPr lang="en-US" sz="1800" dirty="0" err="1" smtClean="0">
                <a:solidFill>
                  <a:schemeClr val="tx1"/>
                </a:solidFill>
              </a:rPr>
              <a:t>ovtch@</a:t>
            </a:r>
            <a:r>
              <a:rPr lang="en-US" sz="1800" dirty="0" err="1">
                <a:solidFill>
                  <a:schemeClr val="tx1"/>
                </a:solidFill>
              </a:rPr>
              <a:t>idg.chph.ras.ru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504" y="2296400"/>
            <a:ext cx="2473060" cy="192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5178693"/>
            <a:ext cx="9144000" cy="73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FF0000"/>
                </a:solidFill>
              </a:rPr>
              <a:t>Rotation factor: dynamics and interaction of the Earth’s core and </a:t>
            </a:r>
            <a:r>
              <a:rPr lang="en-GB" sz="2800" b="1" dirty="0" smtClean="0">
                <a:solidFill>
                  <a:srgbClr val="FF0000"/>
                </a:solidFill>
              </a:rPr>
              <a:t>mantle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1216041"/>
            <a:ext cx="9144000" cy="98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Овчинников В.М., Краснощеков Д.Н.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Институт динамики геосфер РАН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ovtch@idg.chph.ras.ru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9507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3129257" y="3145034"/>
            <a:ext cx="6826445" cy="5363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small" dirty="0" smtClean="0">
                <a:solidFill>
                  <a:srgbClr val="FF0000"/>
                </a:solidFill>
              </a:rPr>
              <a:t>ротационный фактор: вращение земли</a:t>
            </a:r>
            <a:endParaRPr lang="en-GB" sz="2800" b="1" cap="small" dirty="0">
              <a:solidFill>
                <a:srgbClr val="FF000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619329" y="4741275"/>
            <a:ext cx="4524671" cy="199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ru-RU" sz="1600" dirty="0" smtClean="0"/>
              <a:t>Распределение относительной плотности сейсмических событий для 6 </a:t>
            </a:r>
            <a:r>
              <a:rPr lang="ru-RU" sz="1600" dirty="0" err="1" smtClean="0"/>
              <a:t>магнитудных</a:t>
            </a:r>
            <a:r>
              <a:rPr lang="ru-RU" sz="1600" dirty="0" smtClean="0"/>
              <a:t> диапазонов (а) и плотности энергии землетрясений по широтным поясам (б). Черные штриховые линии соответствуют максимальным значениям наблюдаемых величин, серые – минимальным. Из: Левин и др. Вестник ДВО РАН, №3, 2013.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triggers\critical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0960" y="0"/>
            <a:ext cx="5663040" cy="2088000"/>
          </a:xfrm>
          <a:prstGeom prst="rect">
            <a:avLst/>
          </a:prstGeom>
          <a:noFill/>
        </p:spPr>
      </p:pic>
      <p:pic>
        <p:nvPicPr>
          <p:cNvPr id="1027" name="Picture 3" descr="H:\triggers\critical-seis.tif"/>
          <p:cNvPicPr>
            <a:picLocks noChangeAspect="1" noChangeArrowheads="1"/>
          </p:cNvPicPr>
          <p:nvPr/>
        </p:nvPicPr>
        <p:blipFill>
          <a:blip r:embed="rId4"/>
          <a:srcRect l="3866"/>
          <a:stretch>
            <a:fillRect/>
          </a:stretch>
        </p:blipFill>
        <p:spPr bwMode="auto">
          <a:xfrm>
            <a:off x="581025" y="2304000"/>
            <a:ext cx="4038304" cy="4428000"/>
          </a:xfrm>
          <a:prstGeom prst="rect">
            <a:avLst/>
          </a:prstGeom>
          <a:noFill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38114" y="200025"/>
            <a:ext cx="2905421" cy="352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критические широты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φ</a:t>
            </a:r>
            <a:r>
              <a:rPr kumimoji="0" lang="ru-RU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к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≈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 ±35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º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5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3145034" y="3160810"/>
            <a:ext cx="6858000" cy="5363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small" dirty="0" smtClean="0">
                <a:solidFill>
                  <a:srgbClr val="FF0000"/>
                </a:solidFill>
              </a:rPr>
              <a:t>дифференциальные измерения </a:t>
            </a:r>
            <a:r>
              <a:rPr lang="en-US" sz="2800" b="1" cap="small" dirty="0" err="1" smtClean="0">
                <a:solidFill>
                  <a:srgbClr val="FF0000"/>
                </a:solidFill>
              </a:rPr>
              <a:t>bc</a:t>
            </a:r>
            <a:r>
              <a:rPr lang="en-US" sz="2800" b="1" cap="small" dirty="0" smtClean="0">
                <a:solidFill>
                  <a:srgbClr val="FF0000"/>
                </a:solidFill>
              </a:rPr>
              <a:t> – </a:t>
            </a:r>
            <a:r>
              <a:rPr lang="en-US" sz="2800" b="1" cap="small" dirty="0" err="1" smtClean="0">
                <a:solidFill>
                  <a:srgbClr val="FF0000"/>
                </a:solidFill>
              </a:rPr>
              <a:t>df</a:t>
            </a:r>
            <a:endParaRPr lang="en-GB" sz="2800" b="1" cap="small" dirty="0">
              <a:solidFill>
                <a:srgbClr val="FF0000"/>
              </a:solidFill>
            </a:endParaRPr>
          </a:p>
        </p:txBody>
      </p:sp>
      <p:pic>
        <p:nvPicPr>
          <p:cNvPr id="2050" name="Picture 2" descr="H:\triggers\bc-df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-9525"/>
            <a:ext cx="6225361" cy="3960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7153275" y="161924"/>
            <a:ext cx="1990724" cy="358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A0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…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A1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–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начальное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и последующие положения оси анизотропии при вращении внутреннего ядра на Восток</a:t>
            </a:r>
          </a:p>
          <a:p>
            <a:pPr lvl="0">
              <a:defRPr/>
            </a:pP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  <a:p>
            <a:pPr lvl="0"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ξ</a:t>
            </a:r>
            <a:r>
              <a:rPr kumimoji="0" lang="ru-RU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 и </a:t>
            </a:r>
            <a:r>
              <a:rPr lang="el-GR" sz="1600" b="1" dirty="0" smtClean="0">
                <a:latin typeface="Times New Roman"/>
                <a:cs typeface="Times New Roman"/>
              </a:rPr>
              <a:t>ξ</a:t>
            </a:r>
            <a:r>
              <a:rPr lang="ru-RU" sz="1600" b="1" baseline="-25000" dirty="0" smtClean="0">
                <a:latin typeface="Times New Roman"/>
                <a:cs typeface="Times New Roman"/>
              </a:rPr>
              <a:t>1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– угол  между осью анизотропии и лучом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PKPdf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в точке поворота во внутреннем ядре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68323" y="6162676"/>
            <a:ext cx="4222752" cy="70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ru-RU" sz="1400" dirty="0" err="1" smtClean="0"/>
              <a:t>Souriau</a:t>
            </a:r>
            <a:r>
              <a:rPr lang="ru-RU" sz="1400" dirty="0" smtClean="0"/>
              <a:t>, A. </a:t>
            </a:r>
            <a:r>
              <a:rPr lang="en-US" sz="1400" dirty="0" smtClean="0"/>
              <a:t>A search for time dependent phenomena inside the core from seismic data. </a:t>
            </a:r>
            <a:r>
              <a:rPr lang="ru-RU" sz="1400" dirty="0" err="1" smtClean="0"/>
              <a:t>In</a:t>
            </a:r>
            <a:r>
              <a:rPr lang="ru-RU" sz="1400" dirty="0" smtClean="0"/>
              <a:t>: EGS </a:t>
            </a:r>
            <a:r>
              <a:rPr lang="ru-RU" sz="1400" dirty="0" err="1" smtClean="0"/>
              <a:t>Meeting</a:t>
            </a:r>
            <a:r>
              <a:rPr lang="ru-RU" sz="1400" dirty="0" smtClean="0"/>
              <a:t> </a:t>
            </a:r>
            <a:r>
              <a:rPr lang="ru-RU" sz="1400" dirty="0" err="1" smtClean="0"/>
              <a:t>Abstracts</a:t>
            </a:r>
            <a:r>
              <a:rPr lang="en-US" sz="1400" dirty="0" smtClean="0"/>
              <a:t>,</a:t>
            </a:r>
            <a:r>
              <a:rPr lang="ru-RU" sz="1400" dirty="0" smtClean="0"/>
              <a:t> </a:t>
            </a:r>
            <a:r>
              <a:rPr lang="ru-RU" sz="1400" b="1" dirty="0" smtClean="0"/>
              <a:t>1989</a:t>
            </a:r>
            <a:r>
              <a:rPr lang="en-US" sz="1400" dirty="0" smtClean="0"/>
              <a:t>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824073" y="6172201"/>
            <a:ext cx="4319926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sz="1400" dirty="0" smtClean="0"/>
              <a:t>Song</a:t>
            </a:r>
            <a:r>
              <a:rPr lang="ru-RU" sz="1400" dirty="0" smtClean="0"/>
              <a:t>, </a:t>
            </a:r>
            <a:r>
              <a:rPr lang="en-US" sz="1400" dirty="0" smtClean="0"/>
              <a:t>X</a:t>
            </a:r>
            <a:r>
              <a:rPr lang="ru-RU" sz="1400" dirty="0" smtClean="0"/>
              <a:t>.</a:t>
            </a:r>
            <a:r>
              <a:rPr lang="en-US" sz="1400" dirty="0" smtClean="0"/>
              <a:t>, Richards, P. Seismological evidence for differential rotation of the Earth’s inner core. </a:t>
            </a:r>
            <a:r>
              <a:rPr lang="en-US" sz="1400" i="1" dirty="0" smtClean="0"/>
              <a:t>Nature</a:t>
            </a:r>
            <a:r>
              <a:rPr lang="en-US" sz="1400" dirty="0" smtClean="0"/>
              <a:t>, vol. 382, p. 221-224, </a:t>
            </a:r>
            <a:r>
              <a:rPr lang="en-US" sz="1400" b="1" dirty="0" smtClean="0"/>
              <a:t>1996</a:t>
            </a:r>
            <a:r>
              <a:rPr lang="en-US" sz="1400" dirty="0" smtClean="0"/>
              <a:t>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Рисунок 17" descr="na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741" y="4133851"/>
            <a:ext cx="1635872" cy="20880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913686" y="5900925"/>
            <a:ext cx="1010489" cy="32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sz="1600" b="1" dirty="0" smtClean="0"/>
              <a:t>REJECTED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585916" y="4095750"/>
            <a:ext cx="1635873" cy="2100450"/>
            <a:chOff x="1585916" y="4019550"/>
            <a:chExt cx="1635873" cy="21004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585916" y="4032000"/>
              <a:ext cx="1635872" cy="2088000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16200000" flipH="1">
              <a:off x="1353628" y="4251839"/>
              <a:ext cx="2100449" cy="16358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366077" y="4251839"/>
              <a:ext cx="2075551" cy="16358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057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3145034" y="3160810"/>
            <a:ext cx="6858000" cy="5363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small" dirty="0" smtClean="0">
                <a:solidFill>
                  <a:srgbClr val="FF0000"/>
                </a:solidFill>
              </a:rPr>
              <a:t>анизотропия и дифференциальное вращение </a:t>
            </a:r>
            <a:endParaRPr lang="en-GB" sz="2800" b="1" cap="small" dirty="0">
              <a:solidFill>
                <a:srgbClr val="FF000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824210" y="4475923"/>
            <a:ext cx="6319789" cy="2382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/>
              </a:rPr>
              <a:t>Критика </a:t>
            </a:r>
            <a:r>
              <a:rPr lang="ru-RU" sz="1600" smtClean="0">
                <a:solidFill>
                  <a:srgbClr val="FF0000"/>
                </a:solidFill>
                <a:cs typeface="Times New Roman"/>
              </a:rPr>
              <a:t>результатов: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/>
            </a:endParaRPr>
          </a:p>
          <a:p>
            <a:pPr lvl="0">
              <a:buFontTx/>
              <a:buChar char="-"/>
              <a:defRPr/>
            </a:pPr>
            <a:r>
              <a:rPr lang="ru-RU" sz="1600" dirty="0" smtClean="0">
                <a:solidFill>
                  <a:srgbClr val="FF0000"/>
                </a:solidFill>
                <a:ea typeface="+mn-ea"/>
                <a:cs typeface="Times New Roman"/>
              </a:rPr>
              <a:t>неопределённое положение оси симметрии анизотропии</a:t>
            </a:r>
          </a:p>
          <a:p>
            <a:pPr lvl="0">
              <a:buFontTx/>
              <a:buChar char="-"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/>
              </a:rPr>
              <a:t>предположение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/>
              </a:rPr>
              <a:t> об однородности цилиндрической анизотропии</a:t>
            </a:r>
          </a:p>
          <a:p>
            <a:pPr lvl="0">
              <a:buFontTx/>
              <a:buChar char="-"/>
              <a:defRPr/>
            </a:pPr>
            <a:r>
              <a:rPr lang="ru-RU" sz="1600" dirty="0" smtClean="0">
                <a:solidFill>
                  <a:srgbClr val="FF0000"/>
                </a:solidFill>
                <a:ea typeface="+mn-ea"/>
                <a:cs typeface="Times New Roman"/>
              </a:rPr>
              <a:t> </a:t>
            </a:r>
            <a:r>
              <a:rPr lang="ru-RU" sz="1600" baseline="0" dirty="0" smtClean="0">
                <a:solidFill>
                  <a:srgbClr val="FF0000"/>
                </a:solidFill>
                <a:ea typeface="+mn-ea"/>
                <a:cs typeface="Times New Roman"/>
              </a:rPr>
              <a:t>неравномерное зондирование внутреннего ядра</a:t>
            </a:r>
          </a:p>
          <a:p>
            <a:pPr lvl="0">
              <a:buFontTx/>
              <a:buChar char="-"/>
              <a:defRPr/>
            </a:pPr>
            <a:r>
              <a:rPr lang="ru-RU" sz="1600" dirty="0" smtClean="0">
                <a:solidFill>
                  <a:srgbClr val="FF0000"/>
                </a:solidFill>
                <a:cs typeface="Times New Roman"/>
              </a:rPr>
              <a:t> ошибки в координатах очага</a:t>
            </a:r>
          </a:p>
          <a:p>
            <a:pPr lvl="0">
              <a:buFontTx/>
              <a:buChar char="-"/>
              <a:defRPr/>
            </a:pPr>
            <a:r>
              <a:rPr lang="ru-RU" sz="1600" baseline="0" dirty="0" smtClean="0">
                <a:solidFill>
                  <a:srgbClr val="FF0000"/>
                </a:solidFill>
                <a:ea typeface="+mn-ea"/>
                <a:cs typeface="Times New Roman"/>
              </a:rPr>
              <a:t> различная представительность магнитуд</a:t>
            </a:r>
          </a:p>
          <a:p>
            <a:pPr lvl="0">
              <a:buFontTx/>
              <a:buChar char="-"/>
              <a:defRPr/>
            </a:pPr>
            <a:r>
              <a:rPr lang="ru-RU" sz="1600" baseline="0" dirty="0" smtClean="0">
                <a:solidFill>
                  <a:srgbClr val="FF0000"/>
                </a:solidFill>
                <a:ea typeface="+mn-ea"/>
                <a:cs typeface="Times New Roman"/>
              </a:rPr>
              <a:t> различия в регистрирующей аппаратуре</a:t>
            </a:r>
          </a:p>
          <a:p>
            <a:pPr lvl="0">
              <a:defRPr/>
            </a:pPr>
            <a:r>
              <a:rPr lang="ru-RU" sz="1600" baseline="0" dirty="0" smtClean="0">
                <a:solidFill>
                  <a:srgbClr val="FF0000"/>
                </a:solidFill>
                <a:ea typeface="+mn-ea"/>
                <a:cs typeface="Times New Roman"/>
              </a:rPr>
              <a:t>- наличие латерального скоростного градиента.</a:t>
            </a:r>
          </a:p>
          <a:p>
            <a:pPr lvl="0">
              <a:buFontTx/>
              <a:buChar char="-"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741" y="-2"/>
            <a:ext cx="3817144" cy="436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88357" y="4179719"/>
            <a:ext cx="4062378" cy="296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kumimoji="0" lang="ru-RU" sz="105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Из: </a:t>
            </a:r>
            <a:r>
              <a:rPr kumimoji="0" lang="ru-RU" sz="105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Tkalcic</a:t>
            </a:r>
            <a:r>
              <a:rPr kumimoji="0" lang="ru-RU" sz="105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, </a:t>
            </a:r>
            <a:r>
              <a:rPr kumimoji="0" lang="ru-RU" sz="105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The</a:t>
            </a:r>
            <a:r>
              <a:rPr kumimoji="0" lang="ru-RU" sz="105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kumimoji="0" lang="ru-RU" sz="105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Earth’s</a:t>
            </a:r>
            <a:r>
              <a:rPr kumimoji="0" lang="ru-RU" sz="105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kumimoji="0" lang="ru-RU" sz="105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inner</a:t>
            </a:r>
            <a:r>
              <a:rPr kumimoji="0" lang="ru-RU" sz="105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kumimoji="0" lang="ru-RU" sz="105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core</a:t>
            </a:r>
            <a:r>
              <a:rPr kumimoji="0" lang="ru-RU" sz="105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lang="mr-IN" sz="1050" spc="-10" dirty="0" smtClean="0">
                <a:cs typeface="Times New Roman"/>
              </a:rPr>
              <a:t>..., Cambridge University Press, 2017.</a:t>
            </a:r>
            <a:endParaRPr kumimoji="0" lang="en-US" sz="1050" b="0" i="0" u="none" strike="noStrike" kern="1200" cap="none" spc="-1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97885" y="0"/>
          <a:ext cx="474611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562"/>
                <a:gridCol w="1410494"/>
                <a:gridCol w="1340182"/>
                <a:gridCol w="1032876"/>
              </a:tblGrid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Публикация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Направление и характер вращения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 скорости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Song and Richards (1996)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 оси анизотропии РКР(ВС)−РКР(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Стационарное, </a:t>
                      </a:r>
                      <a:b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 °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 et al. (1996)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 оси анизотропии РКР(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из 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ISC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°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Creager (1997)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коростной градиент РКР(ВС)−РКР(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0.2--0.3 °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Souriau et al. (1997)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Разложение по сф. ф-ям РКР(ВС)−РКР(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установлено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Нет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вращения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Овчинников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(1998)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 оси анизотропии РКР(ВС)−РКР(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На Восток</a:t>
                      </a:r>
                      <a:endParaRPr lang="ru-RU" sz="10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0.4--1.8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Souriau (1998а)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 оси анизотропии РКР(ВС)−РКР(</a:t>
                      </a:r>
                      <a:r>
                        <a:rPr lang="en-US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Не установлено</a:t>
                      </a:r>
                      <a:endParaRPr lang="ru-RU" sz="10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Нет</a:t>
                      </a:r>
                      <a:r>
                        <a:rPr lang="en-US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вращения</a:t>
                      </a:r>
                      <a:endParaRPr lang="ru-RU" sz="10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Овчинников и </a:t>
                      </a:r>
                      <a:r>
                        <a:rPr lang="ru-RU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Каазик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(2011)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 оси анизотропии РКР(ВС)−РКР(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0.05 °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Waszek et al. (2011)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Положение границы анизотропных полусфер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0.1--1 х 10</a:t>
                      </a:r>
                      <a:r>
                        <a:rPr lang="en-US" sz="1000" baseline="30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57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3145034" y="3160810"/>
            <a:ext cx="6858000" cy="5363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cap="small" dirty="0" smtClean="0">
                <a:solidFill>
                  <a:srgbClr val="FF0000"/>
                </a:solidFill>
              </a:rPr>
              <a:t>скоростной градиент</a:t>
            </a:r>
            <a:endParaRPr lang="en-GB" sz="2700" b="1" cap="small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7212" y="458718"/>
            <a:ext cx="4193381" cy="418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738816" y="4563794"/>
            <a:ext cx="4321748" cy="296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Из: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Tkalcic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,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The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Earth’s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inner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core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lang="mr-IN" sz="1100" dirty="0" smtClean="0">
                <a:cs typeface="Times New Roman"/>
              </a:rPr>
              <a:t>..., Cambridge University Press, 2017.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7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3145034" y="3160810"/>
            <a:ext cx="6858000" cy="5363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small" dirty="0" smtClean="0">
                <a:solidFill>
                  <a:srgbClr val="FF0000"/>
                </a:solidFill>
              </a:rPr>
              <a:t>градиент и собственные колебания земли</a:t>
            </a:r>
            <a:endParaRPr lang="en-GB" sz="2800" b="1" cap="small" dirty="0">
              <a:solidFill>
                <a:srgbClr val="FF000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80742" y="4859997"/>
            <a:ext cx="4852495" cy="199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/>
              </a:rPr>
              <a:t>Моды ядра: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lang="ru-RU" sz="2400" baseline="-25000" dirty="0" smtClean="0">
                <a:solidFill>
                  <a:srgbClr val="FF0000"/>
                </a:solidFill>
              </a:rPr>
              <a:t>3</a:t>
            </a:r>
            <a:r>
              <a:rPr lang="ru-RU" sz="2400" dirty="0" smtClean="0">
                <a:solidFill>
                  <a:srgbClr val="FF0000"/>
                </a:solidFill>
              </a:rPr>
              <a:t>S</a:t>
            </a:r>
            <a:r>
              <a:rPr lang="ru-RU" sz="2400" baseline="-25000" dirty="0" smtClean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baseline="-25000" dirty="0" smtClean="0">
                <a:solidFill>
                  <a:srgbClr val="FF0000"/>
                </a:solidFill>
              </a:rPr>
              <a:t>9</a:t>
            </a:r>
            <a:r>
              <a:rPr lang="ru-RU" sz="2400" dirty="0" smtClean="0">
                <a:solidFill>
                  <a:srgbClr val="FF0000"/>
                </a:solidFill>
              </a:rPr>
              <a:t>S</a:t>
            </a:r>
            <a:r>
              <a:rPr lang="ru-RU" sz="2400" baseline="-25000" dirty="0" smtClean="0">
                <a:solidFill>
                  <a:srgbClr val="FF0000"/>
                </a:solidFill>
              </a:rPr>
              <a:t>3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baseline="-25000" dirty="0" smtClean="0">
                <a:solidFill>
                  <a:srgbClr val="FF0000"/>
                </a:solidFill>
              </a:rPr>
              <a:t>11</a:t>
            </a:r>
            <a:r>
              <a:rPr lang="ru-RU" sz="2400" dirty="0" smtClean="0">
                <a:solidFill>
                  <a:srgbClr val="FF0000"/>
                </a:solidFill>
              </a:rPr>
              <a:t>S</a:t>
            </a:r>
            <a:r>
              <a:rPr lang="ru-RU" sz="2400" baseline="-25000" dirty="0" smtClean="0">
                <a:solidFill>
                  <a:srgbClr val="FF0000"/>
                </a:solidFill>
              </a:rPr>
              <a:t>4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baseline="-25000" dirty="0" smtClean="0">
                <a:solidFill>
                  <a:srgbClr val="FF0000"/>
                </a:solidFill>
              </a:rPr>
              <a:t>11</a:t>
            </a:r>
            <a:r>
              <a:rPr lang="ru-RU" sz="2400" dirty="0" smtClean="0">
                <a:solidFill>
                  <a:srgbClr val="FF0000"/>
                </a:solidFill>
              </a:rPr>
              <a:t>S</a:t>
            </a:r>
            <a:r>
              <a:rPr lang="ru-RU" sz="2400" baseline="-25000" dirty="0" smtClean="0">
                <a:solidFill>
                  <a:srgbClr val="FF0000"/>
                </a:solidFill>
              </a:rPr>
              <a:t>5</a:t>
            </a:r>
            <a:r>
              <a:rPr lang="ru-RU" sz="2400" dirty="0" smtClean="0">
                <a:solidFill>
                  <a:srgbClr val="FF0000"/>
                </a:solidFill>
              </a:rPr>
              <a:t>, и </a:t>
            </a:r>
            <a:r>
              <a:rPr lang="ru-RU" sz="2400" baseline="-25000" dirty="0" smtClean="0">
                <a:solidFill>
                  <a:srgbClr val="FF0000"/>
                </a:solidFill>
              </a:rPr>
              <a:t>13</a:t>
            </a:r>
            <a:r>
              <a:rPr lang="ru-RU" sz="2400" dirty="0" smtClean="0">
                <a:solidFill>
                  <a:srgbClr val="FF0000"/>
                </a:solidFill>
              </a:rPr>
              <a:t>S</a:t>
            </a:r>
            <a:r>
              <a:rPr lang="ru-RU" sz="2400" baseline="-25000" dirty="0" smtClean="0">
                <a:solidFill>
                  <a:srgbClr val="FF0000"/>
                </a:solidFill>
              </a:rPr>
              <a:t>3</a:t>
            </a:r>
          </a:p>
          <a:p>
            <a:pPr lvl="0"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Моды мантии: </a:t>
            </a:r>
            <a:r>
              <a:rPr lang="ru-RU" sz="2400" baseline="-25000" dirty="0" smtClean="0">
                <a:solidFill>
                  <a:srgbClr val="FF0000"/>
                </a:solidFill>
              </a:rPr>
              <a:t>0</a:t>
            </a:r>
            <a:r>
              <a:rPr lang="ru-RU" sz="2400" dirty="0" smtClean="0">
                <a:solidFill>
                  <a:srgbClr val="FF0000"/>
                </a:solidFill>
              </a:rPr>
              <a:t>S</a:t>
            </a:r>
            <a:r>
              <a:rPr lang="ru-RU" sz="2400" baseline="-25000" dirty="0" smtClean="0">
                <a:solidFill>
                  <a:srgbClr val="FF0000"/>
                </a:solidFill>
              </a:rPr>
              <a:t>13</a:t>
            </a:r>
            <a:r>
              <a:rPr lang="ru-RU" sz="2400" dirty="0" smtClean="0">
                <a:solidFill>
                  <a:srgbClr val="FF0000"/>
                </a:solidFill>
              </a:rPr>
              <a:t> и </a:t>
            </a:r>
            <a:r>
              <a:rPr lang="ru-RU" sz="2400" baseline="-25000" dirty="0" smtClean="0">
                <a:solidFill>
                  <a:srgbClr val="FF0000"/>
                </a:solidFill>
              </a:rPr>
              <a:t>5</a:t>
            </a:r>
            <a:r>
              <a:rPr lang="ru-RU" sz="2400" dirty="0" smtClean="0">
                <a:solidFill>
                  <a:srgbClr val="FF0000"/>
                </a:solidFill>
              </a:rPr>
              <a:t>S</a:t>
            </a:r>
            <a:r>
              <a:rPr lang="ru-RU" sz="2400" baseline="-25000" dirty="0" smtClean="0">
                <a:solidFill>
                  <a:srgbClr val="FF0000"/>
                </a:solidFill>
              </a:rPr>
              <a:t>6</a:t>
            </a:r>
          </a:p>
          <a:p>
            <a:pPr lvl="0">
              <a:defRPr/>
            </a:pPr>
            <a:endParaRPr lang="ru-RU" sz="2400" dirty="0" smtClean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СКЗ: 0.01 ± 0.21°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ru-RU" sz="2400" dirty="0" smtClean="0">
                <a:solidFill>
                  <a:srgbClr val="FF0000"/>
                </a:solidFill>
              </a:rPr>
              <a:t>год</a:t>
            </a:r>
            <a:endParaRPr kumimoji="0" lang="en-US" sz="2400" i="0" u="none" strike="noStrike" kern="120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6" y="0"/>
            <a:ext cx="3881438" cy="436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77724" y="4178200"/>
            <a:ext cx="4062378" cy="296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kumimoji="0" lang="ru-RU" sz="105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Из: </a:t>
            </a:r>
            <a:r>
              <a:rPr kumimoji="0" lang="ru-RU" sz="105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Tkalcic</a:t>
            </a:r>
            <a:r>
              <a:rPr kumimoji="0" lang="ru-RU" sz="105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, </a:t>
            </a:r>
            <a:r>
              <a:rPr kumimoji="0" lang="ru-RU" sz="105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The</a:t>
            </a:r>
            <a:r>
              <a:rPr kumimoji="0" lang="ru-RU" sz="105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kumimoji="0" lang="ru-RU" sz="105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Earth’s</a:t>
            </a:r>
            <a:r>
              <a:rPr kumimoji="0" lang="ru-RU" sz="105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kumimoji="0" lang="ru-RU" sz="105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inner</a:t>
            </a:r>
            <a:r>
              <a:rPr kumimoji="0" lang="ru-RU" sz="105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kumimoji="0" lang="ru-RU" sz="105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core</a:t>
            </a:r>
            <a:r>
              <a:rPr kumimoji="0" lang="ru-RU" sz="105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lang="mr-IN" sz="1050" spc="-10" dirty="0" smtClean="0">
                <a:cs typeface="Times New Roman"/>
              </a:rPr>
              <a:t>..., Cambridge University Press, 2017.</a:t>
            </a:r>
            <a:endParaRPr kumimoji="0" lang="en-US" sz="1050" b="0" i="0" u="none" strike="noStrike" kern="1200" cap="none" spc="-1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351867" y="0"/>
          <a:ext cx="479213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581"/>
                <a:gridCol w="1410494"/>
                <a:gridCol w="1340182"/>
                <a:gridCol w="1032876"/>
              </a:tblGrid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Публикация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Направление и характер вращения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 скорости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Creager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(1997)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коростной градиент РКР(ВС)−РКР(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0.2--0.3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Souriau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(1998б)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коростной градиент РКР(ВС)−РКР(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 1.1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Sharrock and Woodhouse (1998)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Расщепление нормальных мод СКЗ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Запад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 </a:t>
                      </a:r>
                      <a:r>
                        <a:rPr lang="ru-RU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 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Laske and Masters (1999)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Расщепление нормальных мод СКЗ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или Запад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±0.2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Souriau and Poupinet (2000)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коростной градиент РКР(ВС)−РКР(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 1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Song and Li (2000)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коростной градиент РКР(ВС)−РКР(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Vidale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et al. (2000)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Временные вариации коды 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PKiKP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0.15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Collier and Helffrich (2001)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коростной градиент РКР(ВС)−РКР(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r>
                        <a:rPr lang="en-US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 </a:t>
                      </a:r>
                      <a:r>
                        <a:rPr lang="ru-RU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осцилляторное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(Т=280 </a:t>
                      </a:r>
                      <a:r>
                        <a:rPr lang="ru-RU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0.45±0.25</a:t>
                      </a:r>
                      <a:b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0.74±0.29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Laske and Masters (2003)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Расщепление нормальных мод СКЗ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0.11±0.13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Vidale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and Earle (2005)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Рассеяние 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PKP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0.15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Koper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and </a:t>
                      </a: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Leyton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(2006)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Предвестники РКР, кода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Нестационарное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указано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Lindner et al. (2010)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Байесовская инверсия РКР(ВС)−РКР(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(возм. с ускорением)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0.39±0.22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0.24--0.56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b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(за послед. 55 лет)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57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3145034" y="3160810"/>
            <a:ext cx="6858000" cy="5363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cap="small" dirty="0" smtClean="0">
                <a:solidFill>
                  <a:srgbClr val="FF0000"/>
                </a:solidFill>
              </a:rPr>
              <a:t>события-двойники, нестационарное вращение</a:t>
            </a:r>
            <a:endParaRPr lang="en-GB" sz="2700" b="1" cap="small" dirty="0">
              <a:solidFill>
                <a:srgbClr val="FF000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56205" y="4860000"/>
            <a:ext cx="3506101" cy="321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ru-RU" sz="1200" dirty="0" smtClean="0">
                <a:cs typeface="Times New Roman"/>
              </a:rPr>
              <a:t>Из: </a:t>
            </a:r>
            <a:r>
              <a:rPr lang="nb-NO" sz="1200" dirty="0">
                <a:cs typeface="Times New Roman"/>
              </a:rPr>
              <a:t>Zhang et al., </a:t>
            </a:r>
            <a:r>
              <a:rPr lang="nb-NO" sz="1200" i="1" dirty="0" err="1">
                <a:cs typeface="Times New Roman"/>
              </a:rPr>
              <a:t>Science</a:t>
            </a:r>
            <a:r>
              <a:rPr lang="nb-NO" sz="1200" dirty="0">
                <a:cs typeface="Times New Roman"/>
              </a:rPr>
              <a:t>, 309, 1357-1360 (2015)</a:t>
            </a:r>
            <a:r>
              <a:rPr lang="nb-NO" sz="1200" dirty="0" smtClean="0">
                <a:cs typeface="Times New Roman"/>
              </a:rPr>
              <a:t>.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:\triggers\doublets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470" y="0"/>
            <a:ext cx="5075798" cy="48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57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34088" y="0"/>
          <a:ext cx="474611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562"/>
                <a:gridCol w="1410494"/>
                <a:gridCol w="1340182"/>
                <a:gridCol w="1032876"/>
              </a:tblGrid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Публикация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Направление и характер вращения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 скорости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Zhang et al. (2005)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Cкоростной градиент</a:t>
                      </a:r>
                      <a:b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События-двойники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0.3±0.5 °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Vidale and Earle (2005)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Рассеяние 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PKP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0.15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Wen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(2006) 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События-двойники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b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Топография границы и рост внутреннего ядра 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указано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Koper and Leyton (2006)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Предвестники РКР, кода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Нестационарное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указано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Zhang et al. (2008)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Cкоростной градиент</a:t>
                      </a:r>
                      <a:b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События-двойники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Десятые доли градуса в год</a:t>
                      </a: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Lindner et al. (2010)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Байесовская инверсия РКР(ВС)−РКР(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(возм. с ускорением)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0.39±0.22 °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0.24--0.56 °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(за послед. 55 лет)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Овчинников и Каазик (2011)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 оси анизотропии РКР(ВС)−РКР(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0.05 °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Waszek et al. (2011)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Положение границы анизотропных полусфер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0.1--1 х 10</a:t>
                      </a:r>
                      <a:r>
                        <a:rPr lang="en-US" sz="1000" baseline="30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°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Tkalcic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et al. (2013)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Скоростной градиент</a:t>
                      </a:r>
                      <a:b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События-двойники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среднем на Восток (возм. с осцилляциями Т=1°/год)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0.25--0.48 °</a:t>
                      </a: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Yao et al. (2019)</a:t>
                      </a:r>
                      <a:endParaRPr lang="ru-RU" sz="10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События-двойники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установлено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Либо ≥ 8.6 °/год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Либо нет вращения</a:t>
                      </a:r>
                    </a:p>
                  </a:txBody>
                  <a:tcPr marL="18000" marR="18000" marT="0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532" y="0"/>
          <a:ext cx="4221126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089"/>
                <a:gridCol w="1355481"/>
                <a:gridCol w="1073889"/>
                <a:gridCol w="935667"/>
              </a:tblGrid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Публикация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Направление и характер вращения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 скорости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Song and Richards (1996)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 оси анизотропии РКР(ВС)−РКР(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Стационарное, </a:t>
                      </a:r>
                      <a:b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 °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 et al. (1996)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 оси анизотропии РКР(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из 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ISC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°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Creager (1997)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коростной градиент РКР(ВС)−РКР(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0.2--0.3 °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Souriau et al. (1997)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Разложение по </a:t>
                      </a:r>
                      <a:r>
                        <a:rPr lang="ru-RU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ф-ям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РКР(ВС)−РКР(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установлено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Нет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вращения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Овчинников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(1998)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 оси анизотропии РКР(ВС)−РКР(</a:t>
                      </a:r>
                      <a:r>
                        <a:rPr lang="en-US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На Восток</a:t>
                      </a:r>
                      <a:endParaRPr lang="ru-RU" sz="10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0.4--1.8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Souriau (1998а)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 оси анизотропии РКР(ВС)−РКР(</a:t>
                      </a:r>
                      <a:r>
                        <a:rPr lang="en-US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solidFill>
                          <a:srgbClr val="211E1E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Не установлено</a:t>
                      </a:r>
                      <a:endParaRPr lang="ru-RU" sz="10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Нет</a:t>
                      </a:r>
                      <a:r>
                        <a:rPr lang="en-US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вращения</a:t>
                      </a:r>
                      <a:endParaRPr lang="ru-RU" sz="10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Souriau (1998б)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коростной градиент РКР(ВС)−РКР(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 1.1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Sharrock and Woodhouse (1998)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Расщепление нормальных мод СКЗ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Запад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 </a:t>
                      </a:r>
                      <a:r>
                        <a:rPr lang="ru-RU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 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Laske and Masters (1999)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Расщепление нормальных мод СКЗ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или Запад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±0.2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Souriau and Poupinet (2000)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коростной градиент РКР(ВС)−РКР(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 1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Poupinet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et al. (2000) 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События-двойники (</a:t>
                      </a: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PKIKP)</a:t>
                      </a:r>
                      <a:endParaRPr lang="ru-RU" sz="10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 или Запад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±0.2 °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Song and Li (2000)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коростной градиент РКР(ВС)−РКР(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Vidale et al. (2000)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Временные вариации коды 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PKiKP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0.15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Collier and Helffrich (2001)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коростной градиент РКР(ВС)−РКР(</a:t>
                      </a: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DF</a:t>
                      </a: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r>
                        <a:rPr lang="en-US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 </a:t>
                      </a:r>
                      <a:r>
                        <a:rPr lang="ru-RU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осцилляторное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(Т=280 </a:t>
                      </a:r>
                      <a:r>
                        <a:rPr lang="ru-RU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0.45±0.25</a:t>
                      </a:r>
                      <a:b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en-US" sz="1000" dirty="0" err="1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</a:t>
                      </a:r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0.74±0.29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Laske and Masters (2003)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Расщепление нормальных мод СКЗ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0.11±0.13 °</a:t>
                      </a:r>
                      <a:r>
                        <a:rPr lang="ru-RU" sz="1000" dirty="0">
                          <a:solidFill>
                            <a:srgbClr val="211E1E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</a:tr>
              <a:tr h="27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 and Richards (2003)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Cкоростной градиент</a:t>
                      </a:r>
                      <a:br>
                        <a:rPr lang="en-US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События-двойники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Стационарное</a:t>
                      </a:r>
                      <a:b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Восток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0.4±1.0 °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/год</a:t>
                      </a:r>
                    </a:p>
                  </a:txBody>
                  <a:tcPr marL="18000" marR="18000" marT="0" marB="0"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334088" y="4114800"/>
            <a:ext cx="4809912" cy="267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rgbClr val="FF0000"/>
                </a:solidFill>
              </a:rPr>
              <a:t>Мы </a:t>
            </a:r>
            <a:r>
              <a:rPr lang="ru-RU" sz="1400" b="1" dirty="0">
                <a:solidFill>
                  <a:srgbClr val="FF0000"/>
                </a:solidFill>
              </a:rPr>
              <a:t>констатируем</a:t>
            </a:r>
          </a:p>
          <a:p>
            <a:pPr algn="l"/>
            <a:r>
              <a:rPr lang="en-US" sz="1400" b="1" dirty="0" smtClean="0"/>
              <a:t>- </a:t>
            </a:r>
            <a:r>
              <a:rPr lang="ru-RU" sz="1400" b="1" dirty="0" smtClean="0"/>
              <a:t>отсутствие </a:t>
            </a:r>
            <a:r>
              <a:rPr lang="ru-RU" sz="1400" b="1" dirty="0"/>
              <a:t>консенсуса в геофизическом сообществе по вопросу о дифференциальном вращении внутреннего ядра </a:t>
            </a:r>
            <a:r>
              <a:rPr lang="ru-RU" sz="1400" b="1" dirty="0" smtClean="0"/>
              <a:t>Земли;</a:t>
            </a:r>
            <a:endParaRPr lang="ru-RU" sz="1400" b="1" dirty="0"/>
          </a:p>
          <a:p>
            <a:pPr algn="l"/>
            <a:r>
              <a:rPr lang="ru-RU" sz="1400" b="1" dirty="0" smtClean="0">
                <a:solidFill>
                  <a:srgbClr val="FF0000"/>
                </a:solidFill>
              </a:rPr>
              <a:t>при этом все </a:t>
            </a:r>
            <a:r>
              <a:rPr lang="ru-RU" sz="1400" b="1" dirty="0">
                <a:solidFill>
                  <a:srgbClr val="FF0000"/>
                </a:solidFill>
              </a:rPr>
              <a:t>исследователи согласны с тем, что</a:t>
            </a:r>
          </a:p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- </a:t>
            </a:r>
            <a:r>
              <a:rPr lang="ru-RU" sz="1400" b="1" dirty="0" smtClean="0">
                <a:solidFill>
                  <a:srgbClr val="000000"/>
                </a:solidFill>
              </a:rPr>
              <a:t>стационарное </a:t>
            </a:r>
            <a:r>
              <a:rPr lang="ru-RU" sz="1400" b="1" dirty="0">
                <a:solidFill>
                  <a:srgbClr val="000000"/>
                </a:solidFill>
              </a:rPr>
              <a:t>вращение со скоростями более 1 градуса в год, предложенное в ранних работах, вряд ли </a:t>
            </a:r>
            <a:r>
              <a:rPr lang="ru-RU" sz="1400" b="1" dirty="0" smtClean="0">
                <a:solidFill>
                  <a:srgbClr val="000000"/>
                </a:solidFill>
              </a:rPr>
              <a:t>возможно,</a:t>
            </a:r>
            <a:endParaRPr lang="ru-RU" sz="1400" b="1" dirty="0">
              <a:solidFill>
                <a:srgbClr val="000000"/>
              </a:solidFill>
            </a:endParaRPr>
          </a:p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- </a:t>
            </a:r>
            <a:r>
              <a:rPr lang="ru-RU" sz="1400" b="1" dirty="0" smtClean="0">
                <a:solidFill>
                  <a:srgbClr val="000000"/>
                </a:solidFill>
              </a:rPr>
              <a:t>если </a:t>
            </a:r>
            <a:r>
              <a:rPr lang="ru-RU" sz="1400" b="1" dirty="0">
                <a:solidFill>
                  <a:srgbClr val="000000"/>
                </a:solidFill>
              </a:rPr>
              <a:t>дифференциальное вращение существует, то его </a:t>
            </a:r>
            <a:r>
              <a:rPr lang="ru-RU" sz="1400" b="1" dirty="0" smtClean="0">
                <a:solidFill>
                  <a:srgbClr val="000000"/>
                </a:solidFill>
              </a:rPr>
              <a:t>скорость вряд ли превышает </a:t>
            </a:r>
            <a:r>
              <a:rPr lang="ru-RU" sz="1400" b="1" dirty="0">
                <a:solidFill>
                  <a:srgbClr val="000000"/>
                </a:solidFill>
              </a:rPr>
              <a:t>0.2 градуса в </a:t>
            </a:r>
            <a:r>
              <a:rPr lang="ru-RU" sz="1400" b="1" dirty="0" smtClean="0">
                <a:solidFill>
                  <a:srgbClr val="000000"/>
                </a:solidFill>
              </a:rPr>
              <a:t>год;</a:t>
            </a:r>
            <a:endParaRPr lang="ru-RU" sz="1400" b="1" dirty="0">
              <a:solidFill>
                <a:srgbClr val="000000"/>
              </a:solidFill>
            </a:endParaRPr>
          </a:p>
          <a:p>
            <a:pPr algn="l"/>
            <a:r>
              <a:rPr lang="ru-RU" sz="1400" b="1" dirty="0">
                <a:solidFill>
                  <a:srgbClr val="FF0000"/>
                </a:solidFill>
              </a:rPr>
              <a:t>кроме </a:t>
            </a:r>
            <a:r>
              <a:rPr lang="ru-RU" sz="1400" b="1" dirty="0" smtClean="0">
                <a:solidFill>
                  <a:srgbClr val="FF0000"/>
                </a:solidFill>
              </a:rPr>
              <a:t>того, </a:t>
            </a:r>
            <a:r>
              <a:rPr lang="ru-RU" sz="1400" b="1" dirty="0">
                <a:solidFill>
                  <a:srgbClr val="FF0000"/>
                </a:solidFill>
              </a:rPr>
              <a:t>мы отмечаем, что</a:t>
            </a:r>
          </a:p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- </a:t>
            </a:r>
            <a:r>
              <a:rPr lang="ru-RU" sz="1400" b="1" dirty="0" smtClean="0">
                <a:solidFill>
                  <a:srgbClr val="000000"/>
                </a:solidFill>
              </a:rPr>
              <a:t>подавляющее </a:t>
            </a:r>
            <a:r>
              <a:rPr lang="ru-RU" sz="1400" b="1" dirty="0">
                <a:solidFill>
                  <a:srgbClr val="000000"/>
                </a:solidFill>
              </a:rPr>
              <a:t>число работ </a:t>
            </a:r>
            <a:r>
              <a:rPr lang="ru-RU" sz="1400" b="1" dirty="0" smtClean="0">
                <a:solidFill>
                  <a:srgbClr val="000000"/>
                </a:solidFill>
              </a:rPr>
              <a:t>указывает </a:t>
            </a:r>
            <a:r>
              <a:rPr lang="ru-RU" sz="1400" b="1" dirty="0">
                <a:solidFill>
                  <a:srgbClr val="000000"/>
                </a:solidFill>
              </a:rPr>
              <a:t>на вращение в восточном направлении, хотя не исключено и </a:t>
            </a:r>
            <a:r>
              <a:rPr lang="ru-RU" sz="1400" b="1" dirty="0" smtClean="0">
                <a:solidFill>
                  <a:srgbClr val="000000"/>
                </a:solidFill>
              </a:rPr>
              <a:t>обратное.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7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3129257" y="3145034"/>
            <a:ext cx="6826445" cy="53637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small" dirty="0" smtClean="0">
                <a:solidFill>
                  <a:srgbClr val="FF0000"/>
                </a:solidFill>
              </a:rPr>
              <a:t>спасибо за внимание</a:t>
            </a:r>
            <a:endParaRPr lang="en-GB" sz="2800" b="1" cap="small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2155" y="2762250"/>
            <a:ext cx="859184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9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1316</Words>
  <Application>Microsoft Macintosh PowerPoint</Application>
  <PresentationFormat>Экран (4:3)</PresentationFormat>
  <Paragraphs>253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Ротационный фактор: динамика и взаимодействие ядра и мантии Земли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user1</cp:lastModifiedBy>
  <cp:revision>127</cp:revision>
  <dcterms:created xsi:type="dcterms:W3CDTF">2019-04-01T18:54:54Z</dcterms:created>
  <dcterms:modified xsi:type="dcterms:W3CDTF">2019-06-05T11:00:48Z</dcterms:modified>
</cp:coreProperties>
</file>