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4" r:id="rId3"/>
    <p:sldId id="471" r:id="rId4"/>
    <p:sldId id="260" r:id="rId5"/>
    <p:sldId id="473" r:id="rId6"/>
    <p:sldId id="435" r:id="rId7"/>
    <p:sldId id="268" r:id="rId8"/>
    <p:sldId id="257" r:id="rId9"/>
    <p:sldId id="283" r:id="rId10"/>
    <p:sldId id="282" r:id="rId11"/>
    <p:sldId id="274" r:id="rId12"/>
    <p:sldId id="474" r:id="rId13"/>
    <p:sldId id="449" r:id="rId14"/>
    <p:sldId id="490" r:id="rId15"/>
    <p:sldId id="281" r:id="rId16"/>
    <p:sldId id="327" r:id="rId17"/>
    <p:sldId id="470" r:id="rId18"/>
    <p:sldId id="468" r:id="rId19"/>
    <p:sldId id="452" r:id="rId20"/>
    <p:sldId id="446" r:id="rId21"/>
    <p:sldId id="460" r:id="rId22"/>
    <p:sldId id="451" r:id="rId23"/>
    <p:sldId id="489" r:id="rId24"/>
    <p:sldId id="457" r:id="rId25"/>
    <p:sldId id="454" r:id="rId26"/>
    <p:sldId id="278" r:id="rId27"/>
    <p:sldId id="456" r:id="rId28"/>
    <p:sldId id="354" r:id="rId29"/>
    <p:sldId id="351" r:id="rId30"/>
    <p:sldId id="47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2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ocuments\&#1059;&#1083;&#1100;&#1090;&#1088;&#1072;&#1079;&#1074;&#1091;&#1082;&#1086;&#1074;&#1099;&#1077;%20&#1076;&#1072;&#1085;&#1085;&#1099;&#1077;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C\Desktop\&#1047;&#1040;&#1049;&#1062;&#1045;&#1042;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463288242815802"/>
          <c:y val="0.18750000000000044"/>
          <c:w val="0.71337674136886731"/>
          <c:h val="0.6833333333333333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Лист1!$B$270</c:f>
              <c:strCache>
                <c:ptCount val="1"/>
                <c:pt idx="0">
                  <c:v>исходное</c:v>
                </c:pt>
              </c:strCache>
            </c:strRef>
          </c:tx>
          <c:cat>
            <c:numRef>
              <c:f>Лист1!$A$271:$A$286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Лист1!$B$271:$B$286</c:f>
              <c:numCache>
                <c:formatCode>General</c:formatCode>
                <c:ptCount val="16"/>
                <c:pt idx="0">
                  <c:v>2560</c:v>
                </c:pt>
                <c:pt idx="1">
                  <c:v>2210</c:v>
                </c:pt>
                <c:pt idx="2">
                  <c:v>2070</c:v>
                </c:pt>
                <c:pt idx="3">
                  <c:v>2070</c:v>
                </c:pt>
                <c:pt idx="4">
                  <c:v>2250</c:v>
                </c:pt>
                <c:pt idx="5">
                  <c:v>2330</c:v>
                </c:pt>
                <c:pt idx="6">
                  <c:v>2560</c:v>
                </c:pt>
                <c:pt idx="7">
                  <c:v>2840</c:v>
                </c:pt>
                <c:pt idx="8">
                  <c:v>3050</c:v>
                </c:pt>
                <c:pt idx="9">
                  <c:v>3280</c:v>
                </c:pt>
                <c:pt idx="10">
                  <c:v>3460</c:v>
                </c:pt>
                <c:pt idx="11">
                  <c:v>3560</c:v>
                </c:pt>
                <c:pt idx="12">
                  <c:v>3200</c:v>
                </c:pt>
                <c:pt idx="13">
                  <c:v>3050</c:v>
                </c:pt>
                <c:pt idx="14">
                  <c:v>3200</c:v>
                </c:pt>
                <c:pt idx="15">
                  <c:v>3200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71-40F6-928D-319A387E2ABF}"/>
            </c:ext>
          </c:extLst>
        </c:ser>
        <c:ser>
          <c:idx val="1"/>
          <c:order val="1"/>
          <c:tx>
            <c:strRef>
              <c:f>Лист1!$C$270</c:f>
              <c:strCache>
                <c:ptCount val="1"/>
                <c:pt idx="0">
                  <c:v>на 38 день</c:v>
                </c:pt>
              </c:strCache>
            </c:strRef>
          </c:tx>
          <c:cat>
            <c:numRef>
              <c:f>Лист1!$A$271:$A$286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Лист1!$C$271:$C$286</c:f>
              <c:numCache>
                <c:formatCode>General</c:formatCode>
                <c:ptCount val="16"/>
                <c:pt idx="0">
                  <c:v>3280</c:v>
                </c:pt>
                <c:pt idx="1">
                  <c:v>3200</c:v>
                </c:pt>
                <c:pt idx="2">
                  <c:v>2910</c:v>
                </c:pt>
                <c:pt idx="3">
                  <c:v>3050</c:v>
                </c:pt>
                <c:pt idx="4">
                  <c:v>3280</c:v>
                </c:pt>
                <c:pt idx="5">
                  <c:v>3370</c:v>
                </c:pt>
                <c:pt idx="6">
                  <c:v>3460</c:v>
                </c:pt>
                <c:pt idx="7">
                  <c:v>3370</c:v>
                </c:pt>
                <c:pt idx="8">
                  <c:v>3560</c:v>
                </c:pt>
                <c:pt idx="9">
                  <c:v>3660</c:v>
                </c:pt>
                <c:pt idx="10">
                  <c:v>3710</c:v>
                </c:pt>
                <c:pt idx="11">
                  <c:v>3710</c:v>
                </c:pt>
                <c:pt idx="12">
                  <c:v>3710</c:v>
                </c:pt>
                <c:pt idx="13">
                  <c:v>3710</c:v>
                </c:pt>
                <c:pt idx="14">
                  <c:v>3710</c:v>
                </c:pt>
                <c:pt idx="15">
                  <c:v>4270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71-40F6-928D-319A387E2ABF}"/>
            </c:ext>
          </c:extLst>
        </c:ser>
        <c:ser>
          <c:idx val="2"/>
          <c:order val="2"/>
          <c:tx>
            <c:strRef>
              <c:f>Лист1!$D$270</c:f>
              <c:strCache>
                <c:ptCount val="1"/>
                <c:pt idx="0">
                  <c:v>на 245 день</c:v>
                </c:pt>
              </c:strCache>
            </c:strRef>
          </c:tx>
          <c:cat>
            <c:numRef>
              <c:f>Лист1!$A$271:$A$286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Лист1!$D$271:$D$286</c:f>
              <c:numCache>
                <c:formatCode>General</c:formatCode>
                <c:ptCount val="16"/>
                <c:pt idx="0">
                  <c:v>3760</c:v>
                </c:pt>
                <c:pt idx="1">
                  <c:v>3710</c:v>
                </c:pt>
                <c:pt idx="2">
                  <c:v>3760</c:v>
                </c:pt>
                <c:pt idx="3">
                  <c:v>3760</c:v>
                </c:pt>
                <c:pt idx="4">
                  <c:v>4270</c:v>
                </c:pt>
                <c:pt idx="5">
                  <c:v>4410</c:v>
                </c:pt>
                <c:pt idx="6">
                  <c:v>4410</c:v>
                </c:pt>
                <c:pt idx="7">
                  <c:v>4270</c:v>
                </c:pt>
                <c:pt idx="8">
                  <c:v>4270</c:v>
                </c:pt>
                <c:pt idx="9">
                  <c:v>4270</c:v>
                </c:pt>
                <c:pt idx="10">
                  <c:v>4270</c:v>
                </c:pt>
                <c:pt idx="11">
                  <c:v>4270</c:v>
                </c:pt>
                <c:pt idx="12">
                  <c:v>4270</c:v>
                </c:pt>
                <c:pt idx="13">
                  <c:v>4270</c:v>
                </c:pt>
                <c:pt idx="14">
                  <c:v>4570</c:v>
                </c:pt>
                <c:pt idx="15">
                  <c:v>4570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671-40F6-928D-319A387E2ABF}"/>
            </c:ext>
          </c:extLst>
        </c:ser>
        <c:ser>
          <c:idx val="3"/>
          <c:order val="3"/>
          <c:tx>
            <c:strRef>
              <c:f>Лист1!$E$270</c:f>
              <c:strCache>
                <c:ptCount val="1"/>
                <c:pt idx="0">
                  <c:v>на 365 день</c:v>
                </c:pt>
              </c:strCache>
            </c:strRef>
          </c:tx>
          <c:cat>
            <c:numRef>
              <c:f>Лист1!$A$271:$A$286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Лист1!$E$271:$E$286</c:f>
              <c:numCache>
                <c:formatCode>General</c:formatCode>
                <c:ptCount val="16"/>
                <c:pt idx="0">
                  <c:v>4270</c:v>
                </c:pt>
                <c:pt idx="1">
                  <c:v>4270</c:v>
                </c:pt>
                <c:pt idx="2">
                  <c:v>4270</c:v>
                </c:pt>
                <c:pt idx="3">
                  <c:v>4270</c:v>
                </c:pt>
                <c:pt idx="4">
                  <c:v>4270</c:v>
                </c:pt>
                <c:pt idx="5">
                  <c:v>4570</c:v>
                </c:pt>
                <c:pt idx="6">
                  <c:v>4570</c:v>
                </c:pt>
                <c:pt idx="7">
                  <c:v>4570</c:v>
                </c:pt>
                <c:pt idx="8">
                  <c:v>4570</c:v>
                </c:pt>
                <c:pt idx="9">
                  <c:v>4570</c:v>
                </c:pt>
                <c:pt idx="10">
                  <c:v>4570</c:v>
                </c:pt>
                <c:pt idx="11">
                  <c:v>4410</c:v>
                </c:pt>
                <c:pt idx="12">
                  <c:v>4570</c:v>
                </c:pt>
                <c:pt idx="13">
                  <c:v>4570</c:v>
                </c:pt>
                <c:pt idx="14">
                  <c:v>4570</c:v>
                </c:pt>
                <c:pt idx="15">
                  <c:v>4570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671-40F6-928D-319A387E2ABF}"/>
            </c:ext>
          </c:extLst>
        </c:ser>
        <c:ser>
          <c:idx val="4"/>
          <c:order val="4"/>
          <c:tx>
            <c:strRef>
              <c:f>Лист1!$F$270</c:f>
              <c:strCache>
                <c:ptCount val="1"/>
                <c:pt idx="0">
                  <c:v>на 404 день</c:v>
                </c:pt>
              </c:strCache>
            </c:strRef>
          </c:tx>
          <c:marker>
            <c:spPr>
              <a:solidFill>
                <a:schemeClr val="tx1"/>
              </a:solidFill>
            </c:spPr>
          </c:marker>
          <c:cat>
            <c:numRef>
              <c:f>Лист1!$A$271:$A$286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Лист1!$F$271:$F$286</c:f>
              <c:numCache>
                <c:formatCode>General</c:formatCode>
                <c:ptCount val="16"/>
                <c:pt idx="0">
                  <c:v>4570</c:v>
                </c:pt>
                <c:pt idx="1">
                  <c:v>4270</c:v>
                </c:pt>
                <c:pt idx="2">
                  <c:v>4270</c:v>
                </c:pt>
                <c:pt idx="3">
                  <c:v>4270</c:v>
                </c:pt>
                <c:pt idx="4">
                  <c:v>4270</c:v>
                </c:pt>
                <c:pt idx="5">
                  <c:v>4570</c:v>
                </c:pt>
                <c:pt idx="6">
                  <c:v>4740</c:v>
                </c:pt>
                <c:pt idx="7">
                  <c:v>4740</c:v>
                </c:pt>
                <c:pt idx="8">
                  <c:v>4930</c:v>
                </c:pt>
                <c:pt idx="9">
                  <c:v>4930</c:v>
                </c:pt>
                <c:pt idx="10">
                  <c:v>4930</c:v>
                </c:pt>
                <c:pt idx="11">
                  <c:v>4570</c:v>
                </c:pt>
                <c:pt idx="12">
                  <c:v>4570</c:v>
                </c:pt>
                <c:pt idx="13">
                  <c:v>4570</c:v>
                </c:pt>
                <c:pt idx="14">
                  <c:v>4570</c:v>
                </c:pt>
                <c:pt idx="15">
                  <c:v>4570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671-40F6-928D-319A387E2A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5099776"/>
        <c:axId val="225101696"/>
      </c:lineChart>
      <c:catAx>
        <c:axId val="22509977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22510169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251016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ru-RU" sz="1600"/>
                  <a:t>Ср, м/с</a:t>
                </a:r>
              </a:p>
            </c:rich>
          </c:tx>
          <c:layout>
            <c:manualLayout>
              <c:xMode val="edge"/>
              <c:yMode val="edge"/>
              <c:x val="8.0256821829855548E-3"/>
              <c:y val="0.4458333333333332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2250997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9471506607427185"/>
          <c:y val="0.6199846842414336"/>
          <c:w val="0.47519326761136665"/>
          <c:h val="0.23724017437215991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2592029492922525E-2"/>
          <c:y val="4.225638461858934E-2"/>
          <c:w val="0.82133333333333358"/>
          <c:h val="0.8610927938562568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Лист1!$C$56:$C$61</c:f>
              <c:strCache>
                <c:ptCount val="6"/>
                <c:pt idx="0">
                  <c:v>Роговики</c:v>
                </c:pt>
                <c:pt idx="1">
                  <c:v>Сланцы</c:v>
                </c:pt>
                <c:pt idx="2">
                  <c:v>Доломиты</c:v>
                </c:pt>
                <c:pt idx="3">
                  <c:v>Гранит</c:v>
                </c:pt>
                <c:pt idx="4">
                  <c:v>Известняк</c:v>
                </c:pt>
                <c:pt idx="5">
                  <c:v>Диабаз</c:v>
                </c:pt>
              </c:strCache>
            </c:strRef>
          </c:cat>
          <c:val>
            <c:numRef>
              <c:f>Лист1!$D$56:$D$61</c:f>
              <c:numCache>
                <c:formatCode>General</c:formatCode>
                <c:ptCount val="6"/>
                <c:pt idx="0">
                  <c:v>300</c:v>
                </c:pt>
                <c:pt idx="1">
                  <c:v>670</c:v>
                </c:pt>
                <c:pt idx="2">
                  <c:v>450</c:v>
                </c:pt>
                <c:pt idx="3">
                  <c:v>230</c:v>
                </c:pt>
                <c:pt idx="4">
                  <c:v>340</c:v>
                </c:pt>
                <c:pt idx="5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EA-43F9-98B2-6A29E24333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3107072"/>
        <c:axId val="383109760"/>
      </c:barChart>
      <c:catAx>
        <c:axId val="383107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83109760"/>
        <c:crosses val="autoZero"/>
        <c:auto val="1"/>
        <c:lblAlgn val="ctr"/>
        <c:lblOffset val="100"/>
        <c:noMultiLvlLbl val="0"/>
      </c:catAx>
      <c:valAx>
        <c:axId val="3831097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="0"/>
                </a:pPr>
                <a:r>
                  <a:rPr lang="ru-RU" sz="1600" b="0"/>
                  <a:t>Скорость развития трещин, м/с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831070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8FD05-7941-43CF-8C71-CC3F4CA76263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D2FB1-34CE-471C-9195-CE453B9C4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276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D2FB1-34CE-471C-9195-CE453B9C417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20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>
            <a:extLst>
              <a:ext uri="{FF2B5EF4-FFF2-40B4-BE49-F238E27FC236}">
                <a16:creationId xmlns:a16="http://schemas.microsoft.com/office/drawing/2014/main" id="{16891CD7-4C76-40A3-87C4-42D492E5D6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>
            <a:extLst>
              <a:ext uri="{FF2B5EF4-FFF2-40B4-BE49-F238E27FC236}">
                <a16:creationId xmlns:a16="http://schemas.microsoft.com/office/drawing/2014/main" id="{1691F3E2-F766-45B7-8D04-19A9E20F6E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22532" name="Номер слайда 3">
            <a:extLst>
              <a:ext uri="{FF2B5EF4-FFF2-40B4-BE49-F238E27FC236}">
                <a16:creationId xmlns:a16="http://schemas.microsoft.com/office/drawing/2014/main" id="{AC6C1EBE-0895-4818-BB0F-C610C585DF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07B630-D029-454A-A7D6-902DDD2B9CEA}" type="slidenum">
              <a:rPr lang="ru-RU" altLang="ru-RU" smtClean="0"/>
              <a:pPr>
                <a:spcBef>
                  <a:spcPct val="0"/>
                </a:spcBef>
              </a:pPr>
              <a:t>18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7FDD-E0FD-4E7F-B2E0-CB3BF8445F2E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6AE7-4D08-4CD7-8F8B-60A172BAB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239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7FDD-E0FD-4E7F-B2E0-CB3BF8445F2E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6AE7-4D08-4CD7-8F8B-60A172BAB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902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7FDD-E0FD-4E7F-B2E0-CB3BF8445F2E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6AE7-4D08-4CD7-8F8B-60A172BAB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850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D920743-D283-440A-8A58-62577517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F064553-09DD-4B34-A149-2B748E051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537CBE5-0538-40FF-B4F5-44F90D2BD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5361B-125F-4673-B844-53D6892D50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337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7FDD-E0FD-4E7F-B2E0-CB3BF8445F2E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6AE7-4D08-4CD7-8F8B-60A172BAB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97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7FDD-E0FD-4E7F-B2E0-CB3BF8445F2E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6AE7-4D08-4CD7-8F8B-60A172BAB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11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7FDD-E0FD-4E7F-B2E0-CB3BF8445F2E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6AE7-4D08-4CD7-8F8B-60A172BAB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07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7FDD-E0FD-4E7F-B2E0-CB3BF8445F2E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6AE7-4D08-4CD7-8F8B-60A172BAB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760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7FDD-E0FD-4E7F-B2E0-CB3BF8445F2E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6AE7-4D08-4CD7-8F8B-60A172BAB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665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7FDD-E0FD-4E7F-B2E0-CB3BF8445F2E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6AE7-4D08-4CD7-8F8B-60A172BAB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11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7FDD-E0FD-4E7F-B2E0-CB3BF8445F2E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6AE7-4D08-4CD7-8F8B-60A172BAB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269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7FDD-E0FD-4E7F-B2E0-CB3BF8445F2E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6AE7-4D08-4CD7-8F8B-60A172BAB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970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D7FDD-E0FD-4E7F-B2E0-CB3BF8445F2E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46AE7-4D08-4CD7-8F8B-60A172BAB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59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3.jpeg"/><Relationship Id="rId4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772817"/>
            <a:ext cx="8712968" cy="2448272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br>
              <a:rPr lang="ru-RU" sz="3200" b="1" dirty="0"/>
            </a:br>
            <a:r>
              <a:rPr lang="ru-RU" i="1" cap="all" dirty="0"/>
              <a:t> </a:t>
            </a:r>
            <a:r>
              <a:rPr lang="ru-RU" sz="3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ТРЕЩИН НА РАЗНОМ МАСШТАБНОМ УРОВНЕ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ДИНАМИЧЕСКОМ ВОЗДЕЙСТВИИ НА ГОРНЫЕ ПОРОДЫ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581128"/>
            <a:ext cx="8568952" cy="124854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>
            <a:normAutofit fontScale="700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ru-RU" altLang="ru-RU" sz="2800" b="1" i="1" dirty="0">
                <a:solidFill>
                  <a:schemeClr val="tx1"/>
                </a:solidFill>
                <a:latin typeface="Tahoma" pitchFamily="34" charset="0"/>
              </a:rPr>
              <a:t>А.Н. Кочанов</a:t>
            </a:r>
            <a:endParaRPr lang="ru-RU" altLang="ru-RU" sz="2800" b="1" i="1" baseline="30000" dirty="0">
              <a:solidFill>
                <a:schemeClr val="tx1"/>
              </a:solidFill>
              <a:latin typeface="Tahoma" pitchFamily="34" charset="0"/>
            </a:endParaRP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n"/>
              <a:defRPr/>
            </a:pPr>
            <a:r>
              <a:rPr lang="ru-RU" altLang="ru-RU" sz="2800" b="1" i="1" dirty="0">
                <a:solidFill>
                  <a:schemeClr val="tx1"/>
                </a:solidFill>
                <a:latin typeface="Tahoma" pitchFamily="34" charset="0"/>
              </a:rPr>
              <a:t>Институт проблем комплексного </a:t>
            </a:r>
          </a:p>
          <a:p>
            <a:pPr>
              <a:buClr>
                <a:schemeClr val="accent1"/>
              </a:buClr>
              <a:buSzPct val="80000"/>
              <a:defRPr/>
            </a:pPr>
            <a:r>
              <a:rPr lang="ru-RU" altLang="ru-RU" sz="2800" b="1" i="1" dirty="0">
                <a:solidFill>
                  <a:schemeClr val="tx1"/>
                </a:solidFill>
                <a:latin typeface="Tahoma" pitchFamily="34" charset="0"/>
              </a:rPr>
              <a:t>освоения недр имени академика Н.В. Мельникова РАН, Москва </a:t>
            </a:r>
            <a:endParaRPr lang="ru-RU" altLang="ru-RU" sz="2800" b="1" dirty="0">
              <a:solidFill>
                <a:schemeClr val="tx1"/>
              </a:solidFill>
              <a:latin typeface="Tahoma" pitchFamily="34" charset="0"/>
            </a:endParaRPr>
          </a:p>
          <a:p>
            <a:endParaRPr lang="ru-RU" dirty="0"/>
          </a:p>
        </p:txBody>
      </p:sp>
      <p:pic>
        <p:nvPicPr>
          <p:cNvPr id="4" name="Picture 5" descr="C:\Users\zzz\Desktop\Флешка\Коч-09\Эмблема ИПКОН  синяя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4252"/>
            <a:ext cx="254973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21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EA475869-C0FF-4BB0-ABE2-6B4626685C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ЛАБОРАТОРНЫХ ИСПЫТАНИЙ ОБРАЗЦОВ ГОРНЫХ ПОРОД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Номер слайда 4">
            <a:extLst>
              <a:ext uri="{FF2B5EF4-FFF2-40B4-BE49-F238E27FC236}">
                <a16:creationId xmlns:a16="http://schemas.microsoft.com/office/drawing/2014/main" id="{389AE6C7-F6EA-4FA8-9422-3FB67DBBB4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A3E79C-3AE7-43C9-838D-0EB4487A0785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graphicFrame>
        <p:nvGraphicFramePr>
          <p:cNvPr id="16389" name="Object 6">
            <a:extLst>
              <a:ext uri="{FF2B5EF4-FFF2-40B4-BE49-F238E27FC236}">
                <a16:creationId xmlns:a16="http://schemas.microsoft.com/office/drawing/2014/main" id="{CEA85BFA-5981-43F5-844F-7DBEDE7D2E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879954"/>
              </p:ext>
            </p:extLst>
          </p:nvPr>
        </p:nvGraphicFramePr>
        <p:xfrm>
          <a:off x="93133" y="1723905"/>
          <a:ext cx="4638576" cy="410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Рисунок" r:id="rId3" imgW="5305778" imgH="3211689" progId="Imaging.Document">
                  <p:embed/>
                </p:oleObj>
              </mc:Choice>
              <mc:Fallback>
                <p:oleObj name="Рисунок" r:id="rId3" imgW="5305778" imgH="3211689" progId="Imaging.Document">
                  <p:embed/>
                  <p:pic>
                    <p:nvPicPr>
                      <p:cNvPr id="16389" name="Object 6">
                        <a:extLst>
                          <a:ext uri="{FF2B5EF4-FFF2-40B4-BE49-F238E27FC236}">
                            <a16:creationId xmlns:a16="http://schemas.microsoft.com/office/drawing/2014/main" id="{CEA85BFA-5981-43F5-844F-7DBEDE7D2E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93133" y="1723905"/>
                        <a:ext cx="4638576" cy="4104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8" name="Рисунок 6" descr="C:\Users\алексей\Pictures\Алушта\Безымянный.jpg">
            <a:extLst>
              <a:ext uri="{FF2B5EF4-FFF2-40B4-BE49-F238E27FC236}">
                <a16:creationId xmlns:a16="http://schemas.microsoft.com/office/drawing/2014/main" id="{33C8B700-6160-46BA-A761-8F745EBF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709" y="1916832"/>
            <a:ext cx="3812608" cy="212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5AEAED67-8899-4EA7-85E3-DDAB51D97A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288315"/>
              </p:ext>
            </p:extLst>
          </p:nvPr>
        </p:nvGraphicFramePr>
        <p:xfrm>
          <a:off x="4731708" y="4455731"/>
          <a:ext cx="3955091" cy="1565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Фотография Photo Editor" r:id="rId6" imgW="26230313" imgH="8085521" progId="">
                  <p:embed/>
                </p:oleObj>
              </mc:Choice>
              <mc:Fallback>
                <p:oleObj name="Фотография Photo Editor" r:id="rId6" imgW="26230313" imgH="8085521" progId="">
                  <p:embed/>
                  <p:pic>
                    <p:nvPicPr>
                      <p:cNvPr id="36870" name="Object 4">
                        <a:extLst>
                          <a:ext uri="{FF2B5EF4-FFF2-40B4-BE49-F238E27FC236}">
                            <a16:creationId xmlns:a16="http://schemas.microsoft.com/office/drawing/2014/main" id="{52D282F2-735A-41CD-A7A2-EE4E5133FF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1708" y="4455731"/>
                        <a:ext cx="3955091" cy="1565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>
            <a:extLst>
              <a:ext uri="{FF2B5EF4-FFF2-40B4-BE49-F238E27FC236}">
                <a16:creationId xmlns:a16="http://schemas.microsoft.com/office/drawing/2014/main" id="{7EF3DA77-E046-46F1-B8B1-2AE396A57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12601"/>
            <a:ext cx="8928992" cy="1416199"/>
          </a:xfrm>
        </p:spPr>
        <p:txBody>
          <a:bodyPr/>
          <a:lstStyle/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ИЗМЕНЕНИЯ СКОРОСТИ ПРОДОЛЬНЫХ ВОЛН С ТЕЧЕНИЕМ ВРЕМЕНИ В ПЕСЧАНИКЕ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УЛЬТРАЗВУКОВЫХ НАБЛЮДЕНИЙ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CEF608CA-3EF4-42C0-B717-391DEE5B11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4348300"/>
              </p:ext>
            </p:extLst>
          </p:nvPr>
        </p:nvGraphicFramePr>
        <p:xfrm>
          <a:off x="323528" y="1844824"/>
          <a:ext cx="856895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>
            <a:extLst>
              <a:ext uri="{FF2B5EF4-FFF2-40B4-BE49-F238E27FC236}">
                <a16:creationId xmlns:a16="http://schemas.microsoft.com/office/drawing/2014/main" id="{7EF3DA77-E046-46F1-B8B1-2AE396A57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12601"/>
            <a:ext cx="8928992" cy="1416199"/>
          </a:xfrm>
        </p:spPr>
        <p:txBody>
          <a:bodyPr/>
          <a:lstStyle/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ИЗМЕНЕНИЯ СКОРОСТИ ПРОДОЛЬНЫХ ВОЛН С ТЕЧЕНИЕМ ВРЕМЕНИ В МРАМОРЕ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УЛЬТРАЗВУКОВЫХ НАБЛЮДЕНИЙ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4F81C88-2D60-4F59-95D4-D40DAF9F0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628799"/>
            <a:ext cx="7920880" cy="449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548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>
            <a:extLst>
              <a:ext uri="{FF2B5EF4-FFF2-40B4-BE49-F238E27FC236}">
                <a16:creationId xmlns:a16="http://schemas.microsoft.com/office/drawing/2014/main" id="{5B6F12DC-CF54-4ECF-A96E-6540C82FE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927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СКОРОСТИ ПРОДОЛЬНЫХ ВОЛН С РАССТОЯНИЕМ ОТ ЗАРЯДА</a:t>
            </a:r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98C294DB-D726-43BB-BEC3-13DE5F772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95475"/>
            <a:ext cx="7488237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C5804938-3842-4AE0-88E2-F3250945E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значений  прочности на растяжение в </a:t>
            </a:r>
            <a:r>
              <a:rPr lang="ru-RU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образце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песчаника после взрыва</a:t>
            </a:r>
          </a:p>
        </p:txBody>
      </p:sp>
      <p:sp>
        <p:nvSpPr>
          <p:cNvPr id="40963" name="Номер слайда 4">
            <a:extLst>
              <a:ext uri="{FF2B5EF4-FFF2-40B4-BE49-F238E27FC236}">
                <a16:creationId xmlns:a16="http://schemas.microsoft.com/office/drawing/2014/main" id="{4DA01EC2-741A-49B2-80DE-45958C92AD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C26C1B-C746-4F99-9245-4C1750E296E9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graphicFrame>
        <p:nvGraphicFramePr>
          <p:cNvPr id="40964" name="Object 2">
            <a:extLst>
              <a:ext uri="{FF2B5EF4-FFF2-40B4-BE49-F238E27FC236}">
                <a16:creationId xmlns:a16="http://schemas.microsoft.com/office/drawing/2014/main" id="{296B294C-BBB4-490E-A8D4-C764BD774D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2035175"/>
          <a:ext cx="7921625" cy="340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Chart" r:id="rId3" imgW="7388992" imgH="3182388" progId="Excel.Chart.8">
                  <p:embed/>
                </p:oleObj>
              </mc:Choice>
              <mc:Fallback>
                <p:oleObj name="Chart" r:id="rId3" imgW="7388992" imgH="3182388" progId="Excel.Chart.8">
                  <p:embed/>
                  <p:pic>
                    <p:nvPicPr>
                      <p:cNvPr id="40964" name="Object 2">
                        <a:extLst>
                          <a:ext uri="{FF2B5EF4-FFF2-40B4-BE49-F238E27FC236}">
                            <a16:creationId xmlns:a16="http://schemas.microsoft.com/office/drawing/2014/main" id="{296B294C-BBB4-490E-A8D4-C764BD774D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035175"/>
                        <a:ext cx="7921625" cy="340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B8AB4799-1343-466C-9B58-53B539258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значений  прочности на растяжение в образце песчаника после взрыва</a:t>
            </a:r>
          </a:p>
        </p:txBody>
      </p:sp>
      <p:sp>
        <p:nvSpPr>
          <p:cNvPr id="40963" name="Номер слайда 4">
            <a:extLst>
              <a:ext uri="{FF2B5EF4-FFF2-40B4-BE49-F238E27FC236}">
                <a16:creationId xmlns:a16="http://schemas.microsoft.com/office/drawing/2014/main" id="{CC0ECECA-37BB-494A-A949-B119A1718D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A60B2D-5541-44B5-9902-4158BEA8AAD6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graphicFrame>
        <p:nvGraphicFramePr>
          <p:cNvPr id="40964" name="Object 2">
            <a:extLst>
              <a:ext uri="{FF2B5EF4-FFF2-40B4-BE49-F238E27FC236}">
                <a16:creationId xmlns:a16="http://schemas.microsoft.com/office/drawing/2014/main" id="{45303824-6F06-4443-8A02-5D7E744EBD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2035175"/>
          <a:ext cx="7921625" cy="340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Chart" r:id="rId3" imgW="7388992" imgH="3182388" progId="Excel.Chart.8">
                  <p:embed/>
                </p:oleObj>
              </mc:Choice>
              <mc:Fallback>
                <p:oleObj name="Chart" r:id="rId3" imgW="7388992" imgH="3182388" progId="Excel.Chart.8">
                  <p:embed/>
                  <p:pic>
                    <p:nvPicPr>
                      <p:cNvPr id="40964" name="Object 2">
                        <a:extLst>
                          <a:ext uri="{FF2B5EF4-FFF2-40B4-BE49-F238E27FC236}">
                            <a16:creationId xmlns:a16="http://schemas.microsoft.com/office/drawing/2014/main" id="{45303824-6F06-4443-8A02-5D7E744EBD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035175"/>
                        <a:ext cx="7921625" cy="340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Диаграмма 1">
            <a:extLst>
              <a:ext uri="{FF2B5EF4-FFF2-40B4-BE49-F238E27FC236}">
                <a16:creationId xmlns:a16="http://schemas.microsoft.com/office/drawing/2014/main" id="{61482AA5-BDF5-4B55-9C1D-1AE4510A281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84313"/>
            <a:ext cx="69850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295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Динамика изменений скорости продольных волн в образце песчаника до и после взрывного воздействия</a:t>
            </a:r>
          </a:p>
        </p:txBody>
      </p:sp>
      <p:sp>
        <p:nvSpPr>
          <p:cNvPr id="1536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A837CD-011C-44F3-B0CA-90B1D3D8B84D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ltGray">
          <a:xfrm>
            <a:off x="2138363" y="2030413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2867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542881"/>
              </p:ext>
            </p:extLst>
          </p:nvPr>
        </p:nvGraphicFramePr>
        <p:xfrm>
          <a:off x="899592" y="1333463"/>
          <a:ext cx="7344815" cy="165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Диаграмма" r:id="rId3" imgW="6986880" imgH="2390760" progId="">
                  <p:embed/>
                </p:oleObj>
              </mc:Choice>
              <mc:Fallback>
                <p:oleObj name="Диаграмма" r:id="rId3" imgW="6986880" imgH="2390760" progId="">
                  <p:embed/>
                  <p:pic>
                    <p:nvPicPr>
                      <p:cNvPr id="2867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333463"/>
                        <a:ext cx="7344815" cy="16561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375861"/>
              </p:ext>
            </p:extLst>
          </p:nvPr>
        </p:nvGraphicFramePr>
        <p:xfrm>
          <a:off x="999881" y="2994086"/>
          <a:ext cx="7128792" cy="373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Диаграмма" r:id="rId5" imgW="6893280" imgH="5048280" progId="">
                  <p:embed/>
                </p:oleObj>
              </mc:Choice>
              <mc:Fallback>
                <p:oleObj name="Диаграмма" r:id="rId5" imgW="6893280" imgH="5048280" progId="">
                  <p:embed/>
                  <p:pic>
                    <p:nvPicPr>
                      <p:cNvPr id="2868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9881" y="2994086"/>
                        <a:ext cx="7128792" cy="37318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098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021E40E6-4BAD-436B-8D12-C8D075EA1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88" y="188913"/>
            <a:ext cx="8593137" cy="1143000"/>
          </a:xfrm>
        </p:spPr>
        <p:txBody>
          <a:bodyPr/>
          <a:lstStyle/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ПЕТРОГРАФИЧЕСКОЕ ОПИСАНИЕ ГРАНИТА</a:t>
            </a:r>
          </a:p>
        </p:txBody>
      </p:sp>
      <p:sp>
        <p:nvSpPr>
          <p:cNvPr id="7171" name="Текст 3">
            <a:extLst>
              <a:ext uri="{FF2B5EF4-FFF2-40B4-BE49-F238E27FC236}">
                <a16:creationId xmlns:a16="http://schemas.microsoft.com/office/drawing/2014/main" id="{D27B2CBA-6093-48EA-B23D-DE96EB506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23928" y="1412776"/>
            <a:ext cx="4680520" cy="5146775"/>
          </a:xfrm>
        </p:spPr>
        <p:txBody>
          <a:bodyPr/>
          <a:lstStyle/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полнокристаллическая, мелко-среднезернистая. Главные породообразующие минералы: натриево-калиевый полевой шпат, кварц, плагиоклаз. Содержание КПШ составляет (37-42%), представлены микроклином и ортоклазом. Плагиоклазы (18-22%) выделяются в виде таблитчатых кристаллов. В зернах кварца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(24-30%) отмечается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микротрещиноватость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Выделяются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внутризерновые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межзерновые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трещины шириной до </a:t>
            </a: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0,05 – 0,1 мм.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Имеют трещины до </a:t>
            </a: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18-20 %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кварцевых зерен. </a:t>
            </a:r>
          </a:p>
        </p:txBody>
      </p:sp>
      <p:pic>
        <p:nvPicPr>
          <p:cNvPr id="7172" name="Рисунок 5" descr="F:\Granit_7_02_2017\Granit2_4_2_5X.jpg">
            <a:extLst>
              <a:ext uri="{FF2B5EF4-FFF2-40B4-BE49-F238E27FC236}">
                <a16:creationId xmlns:a16="http://schemas.microsoft.com/office/drawing/2014/main" id="{D4D582FF-C5AD-46EA-8FB0-45775B60F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3" y="1844824"/>
            <a:ext cx="3476625" cy="337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A5422FC0-0A6C-4936-A7C4-D287B05FE3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16287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 МИНЕРАЛЬНЫХ ЗЕРЕН, ИМЕЮЩИЕ МИКРОТРЕЩИНЫ (%), ПО РЕЗУЛЬТАТАМ ИССЛЕДОВАНИЙ ШЛИФОВ ГРАНИТА С ПОМОЩЬЮ ОПТИЧЕСКОЙ МИКРОСКОПИИ </a:t>
            </a:r>
          </a:p>
        </p:txBody>
      </p:sp>
      <p:sp>
        <p:nvSpPr>
          <p:cNvPr id="21507" name="Номер слайда 4">
            <a:extLst>
              <a:ext uri="{FF2B5EF4-FFF2-40B4-BE49-F238E27FC236}">
                <a16:creationId xmlns:a16="http://schemas.microsoft.com/office/drawing/2014/main" id="{3C97BE67-E40E-41DC-AB3B-03E790BC7D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6A6FFC-0573-4A00-B0E7-735E11BF0C10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874D3F38-04D1-4EE2-999B-6F3217FFD27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30513" y="2035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09" name="Rectangle 9">
            <a:extLst>
              <a:ext uri="{FF2B5EF4-FFF2-40B4-BE49-F238E27FC236}">
                <a16:creationId xmlns:a16="http://schemas.microsoft.com/office/drawing/2014/main" id="{774141D2-0066-492A-8036-2B546738841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11463" y="2462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81" name="Таблица 80">
            <a:extLst>
              <a:ext uri="{FF2B5EF4-FFF2-40B4-BE49-F238E27FC236}">
                <a16:creationId xmlns:a16="http://schemas.microsoft.com/office/drawing/2014/main" id="{87F6BF34-1C8C-4FEC-B52F-2C7E86B0F82D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1773238"/>
          <a:ext cx="8785225" cy="4089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7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9985">
                <a:tc rowSpan="2">
                  <a:txBody>
                    <a:bodyPr/>
                    <a:lstStyle/>
                    <a:p>
                      <a:r>
                        <a:rPr lang="ru-RU" sz="1800" dirty="0"/>
                        <a:t>Минеральные</a:t>
                      </a:r>
                    </a:p>
                    <a:p>
                      <a:r>
                        <a:rPr lang="ru-RU" sz="1800" dirty="0"/>
                        <a:t>компоненты</a:t>
                      </a:r>
                    </a:p>
                  </a:txBody>
                  <a:tcPr marL="91443" marR="91443" marT="45714" marB="45714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Расстояние от центра взрыва (единиц радиуса заряда </a:t>
                      </a:r>
                      <a:r>
                        <a:rPr lang="en-US" sz="1800" dirty="0"/>
                        <a:t>R</a:t>
                      </a:r>
                      <a:r>
                        <a:rPr lang="en-US" sz="1200" dirty="0"/>
                        <a:t>o</a:t>
                      </a:r>
                      <a:r>
                        <a:rPr lang="ru-RU" sz="1200" dirty="0"/>
                        <a:t>=</a:t>
                      </a:r>
                      <a:r>
                        <a:rPr lang="ru-RU" sz="1800" dirty="0"/>
                        <a:t>2,5 мм) , </a:t>
                      </a:r>
                      <a:r>
                        <a:rPr lang="en-US" sz="1800" dirty="0"/>
                        <a:t>R/R</a:t>
                      </a:r>
                      <a:r>
                        <a:rPr lang="en-US" sz="1200" dirty="0"/>
                        <a:t>o</a:t>
                      </a:r>
                      <a:endParaRPr lang="ru-RU" sz="1200" dirty="0"/>
                    </a:p>
                  </a:txBody>
                  <a:tcPr marL="91443" marR="91443" marT="45714" marB="45714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8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5-10</a:t>
                      </a:r>
                    </a:p>
                  </a:txBody>
                  <a:tcPr marL="91443" marR="91443" marT="45714" marB="45714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15-20</a:t>
                      </a:r>
                    </a:p>
                  </a:txBody>
                  <a:tcPr marL="91443" marR="91443" marT="45714" marB="45714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30-40</a:t>
                      </a:r>
                    </a:p>
                  </a:txBody>
                  <a:tcPr marL="91443" marR="91443" marT="45714" marB="45714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50-60</a:t>
                      </a:r>
                    </a:p>
                  </a:txBody>
                  <a:tcPr marL="91443" marR="91443" marT="45714" marB="45714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0742">
                <a:tc>
                  <a:txBody>
                    <a:bodyPr/>
                    <a:lstStyle/>
                    <a:p>
                      <a:r>
                        <a:rPr lang="ru-RU" sz="1800" dirty="0"/>
                        <a:t>Кварц</a:t>
                      </a: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8-14</a:t>
                      </a: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70-80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15-20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20-30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0742">
                <a:tc>
                  <a:txBody>
                    <a:bodyPr/>
                    <a:lstStyle/>
                    <a:p>
                      <a:r>
                        <a:rPr lang="ru-RU" sz="1800" dirty="0"/>
                        <a:t>Плагиоклаз</a:t>
                      </a: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6-11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40-50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18-20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5-27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0742">
                <a:tc>
                  <a:txBody>
                    <a:bodyPr/>
                    <a:lstStyle/>
                    <a:p>
                      <a:r>
                        <a:rPr lang="ru-RU" sz="1800" dirty="0"/>
                        <a:t>Полевые шпаты</a:t>
                      </a: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20-35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70-85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30-46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40-50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83B31-4D0A-4319-88DE-391139730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4522514"/>
          </a:xfrm>
        </p:spPr>
        <p:txBody>
          <a:bodyPr>
            <a:normAutofit/>
          </a:bodyPr>
          <a:lstStyle/>
          <a:p>
            <a:r>
              <a:rPr lang="ru-RU" altLang="ru-RU" sz="28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СТРУКТУРНЫХ ХАРАКТЕРИСТИК (МИКРОТРЕЩИН) ГОРНЫХ ПОРОД МЕТОДОМ РЕНТГЕНОВСКОЙ КОМПЬЮТЕРНОЙ МИКРОТОМОГРАФИИ</a:t>
            </a:r>
            <a:br>
              <a:rPr lang="ru-RU" altLang="ru-RU" sz="28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(Совместно с «Инжиниринговым центром МФТИ по трудноизвлекаемым полезным ископаемым»)</a:t>
            </a:r>
            <a:br>
              <a:rPr lang="ru-RU" sz="28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97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1B0FE-EAFB-488C-90EC-CC9EFABB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28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НАУЧНЫЕ ОСНОВЫ БЕЗОПАСНОСТИ</a:t>
            </a:r>
            <a:br>
              <a:rPr lang="ru-RU" sz="3600" b="1" dirty="0"/>
            </a:br>
            <a:r>
              <a:rPr lang="ru-RU" sz="3600" b="1" dirty="0"/>
              <a:t> ГОРНЫХ РАБОТ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F5B89F-AEB6-4265-BD8C-F17F6A961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30" y="1824886"/>
            <a:ext cx="3803043" cy="214556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FAA906-AE10-4ED2-A758-B1F501AEE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30" y="4280772"/>
            <a:ext cx="3803044" cy="214556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421C9A-E56C-4CB0-BCFC-607DC37952D3}"/>
              </a:ext>
            </a:extLst>
          </p:cNvPr>
          <p:cNvSpPr/>
          <p:nvPr/>
        </p:nvSpPr>
        <p:spPr>
          <a:xfrm>
            <a:off x="3923928" y="1700808"/>
            <a:ext cx="496855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Научные основы безопасности горных работ подразумевают изучение природы и причин формирования аварийных ситуаций,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том числе в виде выбросов угля и газа, горных ударов, обрушения горных пород и т.д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 также разработки способов и средств по их предупреждению.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58975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31FDB4C4-8E63-40D1-83A5-430D4D4E1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274638"/>
            <a:ext cx="8569325" cy="1209675"/>
          </a:xfrm>
        </p:spPr>
        <p:txBody>
          <a:bodyPr/>
          <a:lstStyle/>
          <a:p>
            <a:r>
              <a:rPr lang="ru-RU" altLang="ru-RU" sz="2400" b="1" dirty="0"/>
              <a:t>ВИД МИКРОТРЕЩИН В ГРАНИТЕ</a:t>
            </a:r>
            <a:br>
              <a:rPr lang="ru-RU" altLang="ru-RU" sz="2400" b="1" dirty="0"/>
            </a:br>
            <a:r>
              <a:rPr lang="ru-RU" altLang="ru-RU" sz="2400" b="1" dirty="0"/>
              <a:t> </a:t>
            </a:r>
          </a:p>
        </p:txBody>
      </p:sp>
      <p:pic>
        <p:nvPicPr>
          <p:cNvPr id="14339" name="Picture 2" descr="E:\granit-03-07-08\snapshot18.jpg">
            <a:extLst>
              <a:ext uri="{FF2B5EF4-FFF2-40B4-BE49-F238E27FC236}">
                <a16:creationId xmlns:a16="http://schemas.microsoft.com/office/drawing/2014/main" id="{9B130DFB-D3D7-43C3-A5D3-3ED2D8D2F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63332"/>
            <a:ext cx="8178637" cy="541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58ADF-9B3E-4E21-8EB5-716054DAC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ВЕЛИЧИНЫ РАСКРЫТИЯ МИКРОТРЕЩИНЫ</a:t>
            </a:r>
          </a:p>
        </p:txBody>
      </p:sp>
      <p:pic>
        <p:nvPicPr>
          <p:cNvPr id="3" name="Picture 2" descr="E:\granit-03-07-08\snapshot22.jpg">
            <a:extLst>
              <a:ext uri="{FF2B5EF4-FFF2-40B4-BE49-F238E27FC236}">
                <a16:creationId xmlns:a16="http://schemas.microsoft.com/office/drawing/2014/main" id="{5E589093-582C-4D3B-951B-5E4A7CC0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7638"/>
            <a:ext cx="761751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82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ACBF09CE-D656-4881-AAE8-73431C86E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Трехмерное изображение микродефекта</a:t>
            </a:r>
            <a:br>
              <a:rPr lang="ru-RU" altLang="ru-RU" sz="3600" dirty="0"/>
            </a:br>
            <a:r>
              <a:rPr lang="ru-RU" altLang="ru-RU" dirty="0"/>
              <a:t> </a:t>
            </a:r>
            <a:br>
              <a:rPr lang="ru-RU" altLang="ru-RU" dirty="0"/>
            </a:br>
            <a:endParaRPr lang="ru-RU" altLang="ru-RU" dirty="0"/>
          </a:p>
        </p:txBody>
      </p:sp>
      <p:pic>
        <p:nvPicPr>
          <p:cNvPr id="13316" name="Рисунок 3">
            <a:extLst>
              <a:ext uri="{FF2B5EF4-FFF2-40B4-BE49-F238E27FC236}">
                <a16:creationId xmlns:a16="http://schemas.microsoft.com/office/drawing/2014/main" id="{98B80255-9441-43F3-9743-63B29EE09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5692"/>
            <a:ext cx="5400600" cy="488661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2B8EB-8072-4D7D-8C36-FAA78CFA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74638"/>
            <a:ext cx="8569325" cy="1570037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ПОРИСТОСТИ ГРАНИТА МЕТОДОМ РЕНТГЕНОВСКОЙ КОМПЬЮТЕРНОЙ МИКРОТОМОГРАФИИ И ЭЛЕКТРОННОЙ МИКРОСКОПИИ</a:t>
            </a:r>
            <a:b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 descr="snapshot47">
            <a:extLst>
              <a:ext uri="{FF2B5EF4-FFF2-40B4-BE49-F238E27FC236}">
                <a16:creationId xmlns:a16="http://schemas.microsoft.com/office/drawing/2014/main" id="{24D85736-3439-4D4E-8F01-F0AC8AD0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80" y="2204864"/>
            <a:ext cx="3697461" cy="369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4" descr="C:\Users\PC\Desktop\22_15_2015\002a04.tif">
            <a:extLst>
              <a:ext uri="{FF2B5EF4-FFF2-40B4-BE49-F238E27FC236}">
                <a16:creationId xmlns:a16="http://schemas.microsoft.com/office/drawing/2014/main" id="{35CD3066-A2F6-4FC9-9F7A-DD8FAC855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2564904"/>
            <a:ext cx="4110536" cy="312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D8AABA-D5FA-45D6-8451-57FE0A9D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636912"/>
            <a:ext cx="8424936" cy="816331"/>
          </a:xfrm>
        </p:spPr>
        <p:txBody>
          <a:bodyPr>
            <a:noAutofit/>
          </a:bodyPr>
          <a:lstStyle/>
          <a:p>
            <a:r>
              <a:rPr lang="ru-RU" sz="36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СТРУКТУРЫ МАКРОТРЕЩИН В ОБРАЗЦЕ ГРАНИТА ПОСЛЕ ДИНАМИЧЕСКОГО ВОЗДЕЙСТВИЯ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2536615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id="{8EC28508-76E3-4C6B-B394-0BE6A1097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2800" b="1" i="1"/>
              <a:t>ОБРАЗЕЦ ГРАНИТА ПОСЛЕ ВЗРЫВНОГО ВОЗДЕЙСТВИЯ</a:t>
            </a:r>
          </a:p>
        </p:txBody>
      </p:sp>
      <p:pic>
        <p:nvPicPr>
          <p:cNvPr id="21507" name="Picture 3" descr="C:\Users\user\Documents\Туапсе 15\Гранит.jpg">
            <a:extLst>
              <a:ext uri="{FF2B5EF4-FFF2-40B4-BE49-F238E27FC236}">
                <a16:creationId xmlns:a16="http://schemas.microsoft.com/office/drawing/2014/main" id="{71B883C5-6815-44A9-AB79-A39371E8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7518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2125BF5-3966-40D3-A18E-B5429757F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90513"/>
            <a:ext cx="8229600" cy="1143000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ТРЕЩИНЫ В ГРАНИТЕ ПОСЛЕ ВЗРЫВА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природной трещины в обсидиане 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Номер слайда 4">
            <a:extLst>
              <a:ext uri="{FF2B5EF4-FFF2-40B4-BE49-F238E27FC236}">
                <a16:creationId xmlns:a16="http://schemas.microsoft.com/office/drawing/2014/main" id="{69DDCE17-4EBF-4782-A130-A8DBED7048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372D29-52F8-4436-A3DC-D898B544047E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D05ABA0-0594-4B1E-B299-2A3944FAB63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126" name="Picture 6" descr="5_zamer_tr2_4">
            <a:extLst>
              <a:ext uri="{FF2B5EF4-FFF2-40B4-BE49-F238E27FC236}">
                <a16:creationId xmlns:a16="http://schemas.microsoft.com/office/drawing/2014/main" id="{2E959E80-930F-46DD-8838-6A6095DA9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08" y="1460226"/>
            <a:ext cx="3913217" cy="291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Treschina_9_2_5x">
            <a:extLst>
              <a:ext uri="{FF2B5EF4-FFF2-40B4-BE49-F238E27FC236}">
                <a16:creationId xmlns:a16="http://schemas.microsoft.com/office/drawing/2014/main" id="{6A38AB21-FF3A-4D13-9AC4-D2E34FE79A8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66" y="1460226"/>
            <a:ext cx="3946192" cy="2911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0ACB9A4B-D276-486A-A259-8551AF34E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21" y="4499618"/>
            <a:ext cx="6409407" cy="206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F04E9-0AF9-4478-9C22-8E244460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913"/>
            <a:ext cx="8964613" cy="14398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/>
              <a:t>Вид фрагмента трещины и ее поверхности по данным электронной микроскопии при увеличении </a:t>
            </a:r>
            <a:br>
              <a:rPr lang="ru-RU" sz="3200" b="1" dirty="0"/>
            </a:br>
            <a:r>
              <a:rPr lang="ru-RU" sz="3200" b="1" dirty="0"/>
              <a:t>95</a:t>
            </a:r>
            <a:r>
              <a:rPr lang="ru-RU" sz="3200" b="1" baseline="30000" dirty="0"/>
              <a:t>х</a:t>
            </a:r>
            <a:r>
              <a:rPr lang="ru-RU" sz="3200" b="1" dirty="0"/>
              <a:t> (а) и 400</a:t>
            </a:r>
            <a:r>
              <a:rPr lang="ru-RU" sz="3200" b="1" baseline="30000" dirty="0"/>
              <a:t>х</a:t>
            </a:r>
            <a:r>
              <a:rPr lang="ru-RU" sz="3200" b="1" dirty="0"/>
              <a:t> (б)</a:t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24579" name="Рисунок 2">
            <a:extLst>
              <a:ext uri="{FF2B5EF4-FFF2-40B4-BE49-F238E27FC236}">
                <a16:creationId xmlns:a16="http://schemas.microsoft.com/office/drawing/2014/main" id="{BBCBF902-D872-4FFC-BD7D-4ECBEE0F5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4888"/>
            <a:ext cx="8964613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4">
            <a:extLst>
              <a:ext uri="{FF2B5EF4-FFF2-40B4-BE49-F238E27FC236}">
                <a16:creationId xmlns:a16="http://schemas.microsoft.com/office/drawing/2014/main" id="{F357203A-AF26-4820-83E4-083F91C1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76250"/>
            <a:ext cx="8915400" cy="1008063"/>
          </a:xfrm>
        </p:spPr>
        <p:txBody>
          <a:bodyPr>
            <a:normAutofit fontScale="90000"/>
          </a:bodyPr>
          <a:lstStyle/>
          <a:p>
            <a:r>
              <a:rPr lang="ru-RU" altLang="ru-RU" sz="3200" b="1" i="1" dirty="0"/>
              <a:t>Скорость роста трещин по данным литературных источников (</a:t>
            </a:r>
            <a:r>
              <a:rPr lang="ru-RU" altLang="ru-RU" sz="3200" b="1" i="1" dirty="0" err="1"/>
              <a:t>Комир</a:t>
            </a:r>
            <a:r>
              <a:rPr lang="ru-RU" altLang="ru-RU" sz="3200" b="1" i="1" dirty="0"/>
              <a:t> В.М., 1974)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9A0480A9-BB49-44CC-BEAA-A1FFF2FD92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5502537"/>
              </p:ext>
            </p:extLst>
          </p:nvPr>
        </p:nvGraphicFramePr>
        <p:xfrm>
          <a:off x="611560" y="1772816"/>
          <a:ext cx="8172400" cy="3958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>
            <a:extLst>
              <a:ext uri="{FF2B5EF4-FFF2-40B4-BE49-F238E27FC236}">
                <a16:creationId xmlns:a16="http://schemas.microsoft.com/office/drawing/2014/main" id="{040D6064-159E-4D08-8660-438FEFC14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09038" cy="1152525"/>
          </a:xfrm>
        </p:spPr>
        <p:txBody>
          <a:bodyPr/>
          <a:lstStyle/>
          <a:p>
            <a:r>
              <a:rPr lang="ru-RU" altLang="ru-RU" sz="2800" b="1"/>
              <a:t>Скорость движения стенки камуфлетной полости в рамках модели академика Е.И. Шемякина</a:t>
            </a:r>
            <a:endParaRPr lang="ru-RU" altLang="ru-RU" sz="2800">
              <a:solidFill>
                <a:srgbClr val="FFFF00"/>
              </a:solidFill>
            </a:endParaRPr>
          </a:p>
        </p:txBody>
      </p:sp>
      <p:graphicFrame>
        <p:nvGraphicFramePr>
          <p:cNvPr id="52227" name="Объект 2">
            <a:extLst>
              <a:ext uri="{FF2B5EF4-FFF2-40B4-BE49-F238E27FC236}">
                <a16:creationId xmlns:a16="http://schemas.microsoft.com/office/drawing/2014/main" id="{15DD50D4-C5B0-49ED-8F78-DFFF8D2E03F9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1701800" y="1595438"/>
          <a:ext cx="5345113" cy="132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Формула" r:id="rId3" imgW="2362200" imgH="723900" progId="Equation.3">
                  <p:embed/>
                </p:oleObj>
              </mc:Choice>
              <mc:Fallback>
                <p:oleObj name="Формула" r:id="rId3" imgW="2362200" imgH="723900" progId="Equation.3">
                  <p:embed/>
                  <p:pic>
                    <p:nvPicPr>
                      <p:cNvPr id="52227" name="Объект 2">
                        <a:extLst>
                          <a:ext uri="{FF2B5EF4-FFF2-40B4-BE49-F238E27FC236}">
                            <a16:creationId xmlns:a16="http://schemas.microsoft.com/office/drawing/2014/main" id="{15DD50D4-C5B0-49ED-8F78-DFFF8D2E03F9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800" y="1595438"/>
                        <a:ext cx="5345113" cy="1328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Прямоугольник 3">
            <a:extLst>
              <a:ext uri="{FF2B5EF4-FFF2-40B4-BE49-F238E27FC236}">
                <a16:creationId xmlns:a16="http://schemas.microsoft.com/office/drawing/2014/main" id="{DFAFB478-0309-4250-BB0B-4617EA78D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817813"/>
            <a:ext cx="7524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</a:rPr>
              <a:t>где Р</a:t>
            </a:r>
            <a:r>
              <a:rPr lang="ru-RU" altLang="ru-RU" sz="2000" baseline="-25000">
                <a:latin typeface="Times New Roman" panose="02020603050405020304" pitchFamily="18" charset="0"/>
              </a:rPr>
              <a:t>0</a:t>
            </a:r>
            <a:r>
              <a:rPr lang="ru-RU" altLang="ru-RU" sz="2000">
                <a:latin typeface="Times New Roman" panose="02020603050405020304" pitchFamily="18" charset="0"/>
              </a:rPr>
              <a:t> – начальное давление при взрыве, ρ - плотность породы, </a:t>
            </a:r>
            <a:r>
              <a:rPr lang="en-US" altLang="ru-RU" sz="2000">
                <a:latin typeface="Times New Roman" panose="02020603050405020304" pitchFamily="18" charset="0"/>
              </a:rPr>
              <a:t>R</a:t>
            </a:r>
            <a:r>
              <a:rPr lang="ru-RU" altLang="ru-RU" sz="2000" baseline="-25000">
                <a:latin typeface="Times New Roman" panose="02020603050405020304" pitchFamily="18" charset="0"/>
              </a:rPr>
              <a:t>п </a:t>
            </a:r>
            <a:r>
              <a:rPr lang="ru-RU" altLang="ru-RU" sz="2000">
                <a:latin typeface="Times New Roman" panose="02020603050405020304" pitchFamily="18" charset="0"/>
              </a:rPr>
              <a:t>– безразмерный радиус полости, Р</a:t>
            </a:r>
            <a:r>
              <a:rPr lang="en-US" altLang="ru-RU" sz="2000" baseline="-25000">
                <a:latin typeface="Times New Roman" panose="02020603050405020304" pitchFamily="18" charset="0"/>
              </a:rPr>
              <a:t>h</a:t>
            </a:r>
            <a:r>
              <a:rPr lang="ru-RU" altLang="ru-RU" sz="2000">
                <a:latin typeface="Times New Roman" panose="02020603050405020304" pitchFamily="18" charset="0"/>
              </a:rPr>
              <a:t> – горное давление.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EFB46BD-075E-4760-A2DD-9F1F9E807330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3860800"/>
          <a:ext cx="8064500" cy="22987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4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2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3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2197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Порода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Плотность, г/см</a:t>
                      </a:r>
                      <a:r>
                        <a:rPr lang="ru-RU" sz="1200" baseline="300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Скорость поперечных волн, м/с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Приведенный радиус полости</a:t>
                      </a:r>
                      <a:endParaRPr lang="ru-RU" sz="1100">
                        <a:effectLst/>
                      </a:endParaRPr>
                    </a:p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Скорость стенки, полости, м\с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68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Глина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580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168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Песчаник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310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168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Гранит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240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6ABD7B37-C12A-4A9C-B179-C1627D9B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260350"/>
            <a:ext cx="8856663" cy="889000"/>
          </a:xfrm>
        </p:spPr>
        <p:txBody>
          <a:bodyPr>
            <a:normAutofit fontScale="90000"/>
          </a:bodyPr>
          <a:lstStyle/>
          <a:p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КИНЕТИЧЕСКИ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ПРЕДСТАВЛЕНИЯ О РАЗРУШЕНИИ МАТЕРИАЛОВ И ГОРНЫХ ПОРОД 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Клип 6">
            <a:extLst>
              <a:ext uri="{FF2B5EF4-FFF2-40B4-BE49-F238E27FC236}">
                <a16:creationId xmlns:a16="http://schemas.microsoft.com/office/drawing/2014/main" id="{873B707F-AC81-4E43-81DC-E01CFD89E8DD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653" y="1149349"/>
            <a:ext cx="3394251" cy="2855715"/>
          </a:xfrm>
        </p:spPr>
      </p:pic>
      <p:sp>
        <p:nvSpPr>
          <p:cNvPr id="13316" name="Прямоугольник 2">
            <a:extLst>
              <a:ext uri="{FF2B5EF4-FFF2-40B4-BE49-F238E27FC236}">
                <a16:creationId xmlns:a16="http://schemas.microsoft.com/office/drawing/2014/main" id="{8C0C331E-F626-4577-9D37-922F87C42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53" y="4154164"/>
            <a:ext cx="4030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Схематическая модель механизма разрушения  образца  в процессе испытания на сжатие</a:t>
            </a:r>
            <a:r>
              <a:rPr lang="en-US" alt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317" name="Прямоугольник 5">
            <a:extLst>
              <a:ext uri="{FF2B5EF4-FFF2-40B4-BE49-F238E27FC236}">
                <a16:creationId xmlns:a16="http://schemas.microsoft.com/office/drawing/2014/main" id="{B1C2B29E-B85F-4600-A4C9-3D7C614D2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68" y="4678039"/>
            <a:ext cx="8785225" cy="181588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Куксенко В.С., </a:t>
            </a:r>
            <a:r>
              <a:rPr lang="ru-RU" alt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Манжиков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Б.Ц., </a:t>
            </a:r>
            <a:r>
              <a:rPr lang="ru-RU" alt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Тилегенов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 и др.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Триггерный эффект слабых вибраций в горных породах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 Физика твердого тела. 2003. т.45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подвергались одноосному сжатию, в процессе которого на них воздействовали слабыми низкочастотными вибрации. Обнаружено резкое увеличение акустической эмиссии при воздействии вибрации. Дано объяснение эффекта с позиции концентрационного критерия.</a:t>
            </a:r>
          </a:p>
        </p:txBody>
      </p:sp>
      <p:sp>
        <p:nvSpPr>
          <p:cNvPr id="13319" name="Прямоугольник 2">
            <a:extLst>
              <a:ext uri="{FF2B5EF4-FFF2-40B4-BE49-F238E27FC236}">
                <a16:creationId xmlns:a16="http://schemas.microsoft.com/office/drawing/2014/main" id="{D8D0D46D-2A50-4BAD-8D5B-09DD2C43D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944" y="1105734"/>
            <a:ext cx="4968105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333333"/>
                </a:solidFill>
                <a:latin typeface="Arial" panose="020B0604020202020204" pitchFamily="34" charset="0"/>
              </a:rPr>
              <a:t>Разрушение </a:t>
            </a:r>
            <a:r>
              <a:rPr lang="ru-RU" altLang="ru-RU" sz="1800" b="1" dirty="0">
                <a:solidFill>
                  <a:srgbClr val="333333"/>
                </a:solidFill>
                <a:latin typeface="Arial" panose="020B0604020202020204" pitchFamily="34" charset="0"/>
              </a:rPr>
              <a:t>твердого</a:t>
            </a:r>
            <a:r>
              <a:rPr lang="ru-RU" altLang="ru-RU" sz="1800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altLang="ru-RU" sz="1800" b="1" dirty="0">
                <a:solidFill>
                  <a:srgbClr val="333333"/>
                </a:solidFill>
                <a:latin typeface="Arial" panose="020B0604020202020204" pitchFamily="34" charset="0"/>
              </a:rPr>
              <a:t>тела</a:t>
            </a:r>
            <a:r>
              <a:rPr lang="ru-RU" altLang="ru-RU" sz="1800" dirty="0">
                <a:solidFill>
                  <a:srgbClr val="333333"/>
                </a:solidFill>
                <a:latin typeface="Arial" panose="020B0604020202020204" pitchFamily="34" charset="0"/>
              </a:rPr>
              <a:t> рассматривается не как критическое событие, а как </a:t>
            </a:r>
            <a:r>
              <a:rPr lang="ru-RU" altLang="ru-RU" sz="1800" b="1" dirty="0">
                <a:solidFill>
                  <a:srgbClr val="333333"/>
                </a:solidFill>
                <a:latin typeface="Arial" panose="020B0604020202020204" pitchFamily="34" charset="0"/>
              </a:rPr>
              <a:t>кинетический</a:t>
            </a:r>
            <a:r>
              <a:rPr lang="ru-RU" altLang="ru-RU" sz="18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ru-RU" altLang="ru-RU" sz="1800" dirty="0" err="1">
                <a:solidFill>
                  <a:srgbClr val="333333"/>
                </a:solidFill>
                <a:latin typeface="Arial" panose="020B0604020202020204" pitchFamily="34" charset="0"/>
              </a:rPr>
              <a:t>термоактивационный</a:t>
            </a:r>
            <a:r>
              <a:rPr lang="ru-RU" altLang="ru-RU" sz="1800" dirty="0">
                <a:solidFill>
                  <a:srgbClr val="333333"/>
                </a:solidFill>
                <a:latin typeface="Arial" panose="020B0604020202020204" pitchFamily="34" charset="0"/>
              </a:rPr>
              <a:t> процесс, развивающийся в твердом теле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800" dirty="0">
                <a:solidFill>
                  <a:srgbClr val="333333"/>
                </a:solidFill>
                <a:latin typeface="Arial" panose="020B0604020202020204" pitchFamily="34" charset="0"/>
              </a:rPr>
              <a:t>во времени и пространстве.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РАЗРУШЕНИЕ ГОРНЫХ ПОРОД = ПРЕДРАЗРУШЕНИЕ (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PREFRACTURE OF ROCKS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КАК СТАДИЯ РАЗВИТИЕ МИКРОДЕФЕКТОВ + ДЕЗИНТЕГРАЦИЯ КАК СТАДИЯ РАЗВИТИЯ МАКРОТРЕЩИН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 ВОЗМОЖНОЙ ФРАГМЕНТАЦИЕЙ И ОБРАЗОВАНИЕМ НОВЫХ ПОВЕРХНОСТЕЙ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latin typeface="Arial" panose="020B0604020202020204" pitchFamily="34" charset="0"/>
            </a:endParaRPr>
          </a:p>
        </p:txBody>
      </p:sp>
      <p:graphicFrame>
        <p:nvGraphicFramePr>
          <p:cNvPr id="13322" name="Объект 20">
            <a:extLst>
              <a:ext uri="{FF2B5EF4-FFF2-40B4-BE49-F238E27FC236}">
                <a16:creationId xmlns:a16="http://schemas.microsoft.com/office/drawing/2014/main" id="{193113B8-05B7-437F-AF43-930920D8F5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3713" y="3467100"/>
          <a:ext cx="133350" cy="4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r:id="rId5" imgW="126780" imgH="164814" progId="Equation.3">
                  <p:embed/>
                </p:oleObj>
              </mc:Choice>
              <mc:Fallback>
                <p:oleObj r:id="rId5" imgW="126780" imgH="164814" progId="Equation.3">
                  <p:embed/>
                  <p:pic>
                    <p:nvPicPr>
                      <p:cNvPr id="13322" name="Объект 20">
                        <a:extLst>
                          <a:ext uri="{FF2B5EF4-FFF2-40B4-BE49-F238E27FC236}">
                            <a16:creationId xmlns:a16="http://schemas.microsoft.com/office/drawing/2014/main" id="{193113B8-05B7-437F-AF43-930920D8F5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3467100"/>
                        <a:ext cx="133350" cy="46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18C0D-09F6-40FE-903A-FEA5A3732E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594072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8893175" cy="1441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 dirty="0"/>
              <a:t>МИКРОТРЕЩИНЫ  ГОРНЫХ ПОРОД</a:t>
            </a:r>
          </a:p>
        </p:txBody>
      </p:sp>
      <p:sp>
        <p:nvSpPr>
          <p:cNvPr id="29699" name="Содержимое 3"/>
          <p:cNvSpPr>
            <a:spLocks noGrp="1"/>
          </p:cNvSpPr>
          <p:nvPr>
            <p:ph sz="half" idx="2"/>
          </p:nvPr>
        </p:nvSpPr>
        <p:spPr>
          <a:xfrm>
            <a:off x="107504" y="1268760"/>
            <a:ext cx="4389884" cy="5184576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algn="just">
              <a:spcBef>
                <a:spcPct val="0"/>
              </a:spcBef>
              <a:buFont typeface="Arial" charset="0"/>
              <a:buNone/>
              <a:defRPr/>
            </a:pPr>
            <a:r>
              <a:rPr lang="ru-RU" b="1" dirty="0"/>
              <a:t>Трещина (Микротрещина) – нарушение </a:t>
            </a:r>
            <a:r>
              <a:rPr lang="ru-RU" b="1" dirty="0" err="1"/>
              <a:t>сплошности</a:t>
            </a:r>
            <a:r>
              <a:rPr lang="ru-RU" b="1" dirty="0"/>
              <a:t> твердого тела,  плоский дефект молекулярные связи между берегами которого разорваны.</a:t>
            </a:r>
          </a:p>
          <a:p>
            <a:pPr algn="ctr">
              <a:spcBef>
                <a:spcPct val="0"/>
              </a:spcBef>
              <a:buFont typeface="Arial" charset="0"/>
              <a:buNone/>
              <a:defRPr/>
            </a:pPr>
            <a:endParaRPr lang="ru-RU" sz="20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charset="0"/>
              <a:buNone/>
              <a:defRPr/>
            </a:pPr>
            <a:r>
              <a:rPr lang="ru-RU" b="1" dirty="0"/>
              <a:t>Характерный размер (длина)</a:t>
            </a:r>
          </a:p>
          <a:p>
            <a:pPr algn="ctr">
              <a:spcBef>
                <a:spcPct val="0"/>
              </a:spcBef>
              <a:buFont typeface="Arial" charset="0"/>
              <a:buNone/>
              <a:defRPr/>
            </a:pPr>
            <a:r>
              <a:rPr lang="ru-RU" b="1" dirty="0"/>
              <a:t>    ̴ </a:t>
            </a:r>
            <a:r>
              <a:rPr lang="ru-RU" b="1" dirty="0">
                <a:solidFill>
                  <a:srgbClr val="FF0000"/>
                </a:solidFill>
              </a:rPr>
              <a:t>100 мкм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 typeface="Arial" charset="0"/>
              <a:buNone/>
              <a:defRPr/>
            </a:pPr>
            <a:endParaRPr lang="ru-RU" b="1" dirty="0"/>
          </a:p>
          <a:p>
            <a:pPr algn="ctr">
              <a:spcBef>
                <a:spcPct val="0"/>
              </a:spcBef>
              <a:buFont typeface="Arial" charset="0"/>
              <a:buNone/>
              <a:defRPr/>
            </a:pPr>
            <a:r>
              <a:rPr lang="ru-RU" b="1" dirty="0"/>
              <a:t>Коэффициент облика</a:t>
            </a:r>
          </a:p>
          <a:p>
            <a:pPr algn="ctr">
              <a:spcBef>
                <a:spcPct val="0"/>
              </a:spcBef>
              <a:buFont typeface="Arial" charset="0"/>
              <a:buNone/>
              <a:defRPr/>
            </a:pPr>
            <a:r>
              <a:rPr lang="ru-RU" b="1" dirty="0"/>
              <a:t> микротрещины - </a:t>
            </a:r>
            <a:r>
              <a:rPr lang="ru-RU" b="1" dirty="0">
                <a:solidFill>
                  <a:srgbClr val="FF0000"/>
                </a:solidFill>
              </a:rPr>
              <a:t>0,01</a:t>
            </a:r>
          </a:p>
          <a:p>
            <a:pPr>
              <a:buFont typeface="Arial" charset="0"/>
              <a:buNone/>
              <a:defRPr/>
            </a:pPr>
            <a:r>
              <a:rPr lang="ru-RU" dirty="0"/>
              <a:t>     </a:t>
            </a:r>
          </a:p>
          <a:p>
            <a:pPr algn="ctr">
              <a:buFont typeface="Arial" charset="0"/>
              <a:buNone/>
              <a:defRPr/>
            </a:pPr>
            <a:r>
              <a:rPr lang="ru-RU" b="1" dirty="0"/>
              <a:t>Коэффициент </a:t>
            </a:r>
            <a:r>
              <a:rPr lang="ru-RU" b="1" dirty="0" err="1"/>
              <a:t>трещиностойкости</a:t>
            </a:r>
            <a:r>
              <a:rPr lang="ru-RU" b="1" dirty="0"/>
              <a:t> </a:t>
            </a:r>
          </a:p>
          <a:p>
            <a:pPr algn="ctr">
              <a:buFont typeface="Arial" charset="0"/>
              <a:buNone/>
              <a:defRPr/>
            </a:pPr>
            <a:r>
              <a:rPr lang="ru-RU" b="1" dirty="0"/>
              <a:t>(вязкость разрушения)</a:t>
            </a:r>
          </a:p>
          <a:p>
            <a:pPr algn="ctr">
              <a:buFont typeface="Arial" charset="0"/>
              <a:buNone/>
              <a:defRPr/>
            </a:pP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К</a:t>
            </a:r>
            <a:r>
              <a:rPr lang="ru-RU" baseline="-25000" dirty="0">
                <a:solidFill>
                  <a:srgbClr val="FF0000"/>
                </a:solidFill>
              </a:rPr>
              <a:t>1с</a:t>
            </a:r>
            <a:r>
              <a:rPr lang="ru-RU" dirty="0">
                <a:solidFill>
                  <a:srgbClr val="FF0000"/>
                </a:solidFill>
              </a:rPr>
              <a:t>= </a:t>
            </a:r>
            <a:r>
              <a:rPr lang="ru-RU" b="1" dirty="0">
                <a:solidFill>
                  <a:srgbClr val="FF0000"/>
                </a:solidFill>
              </a:rPr>
              <a:t>0,5-1,5  МПахм</a:t>
            </a:r>
            <a:r>
              <a:rPr lang="ru-RU" b="1" baseline="30000" dirty="0">
                <a:solidFill>
                  <a:srgbClr val="FF0000"/>
                </a:solidFill>
              </a:rPr>
              <a:t>1/2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9700" name="Текст 4"/>
          <p:cNvSpPr>
            <a:spLocks noGrp="1"/>
          </p:cNvSpPr>
          <p:nvPr>
            <p:ph type="body" sz="quarter" idx="3"/>
          </p:nvPr>
        </p:nvSpPr>
        <p:spPr>
          <a:xfrm>
            <a:off x="4427984" y="4797152"/>
            <a:ext cx="4608512" cy="1511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000" dirty="0">
                <a:latin typeface="+mj-lt"/>
                <a:cs typeface="Times New Roman" pitchFamily="18" charset="0"/>
              </a:rPr>
              <a:t>Микротрещины, распространяются от плоскости раздела </a:t>
            </a:r>
            <a:r>
              <a:rPr lang="ru-RU" sz="2000" dirty="0">
                <a:cs typeface="Times New Roman" pitchFamily="18" charset="0"/>
              </a:rPr>
              <a:t>кварц – полев</a:t>
            </a:r>
            <a:r>
              <a:rPr lang="ru-RU" sz="2000" dirty="0"/>
              <a:t>ой шпат</a:t>
            </a:r>
            <a:r>
              <a:rPr lang="ru-RU" sz="2000" dirty="0"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ru-RU" sz="2000" dirty="0">
                <a:cs typeface="Times New Roman" pitchFamily="18" charset="0"/>
              </a:rPr>
              <a:t>внутрь зерна кварца</a:t>
            </a:r>
          </a:p>
          <a:p>
            <a:pPr>
              <a:defRPr/>
            </a:pPr>
            <a:r>
              <a:rPr lang="ru-RU" sz="2000" dirty="0">
                <a:cs typeface="Times New Roman" pitchFamily="18" charset="0"/>
              </a:rPr>
              <a:t> (</a:t>
            </a:r>
            <a:r>
              <a:rPr lang="en-US" sz="2000" dirty="0" err="1">
                <a:effectLst/>
              </a:rPr>
              <a:t>Kranz</a:t>
            </a:r>
            <a:r>
              <a:rPr lang="en-US" sz="2000" dirty="0">
                <a:effectLst/>
              </a:rPr>
              <a:t> R.L.</a:t>
            </a:r>
            <a:r>
              <a:rPr lang="ru-RU" sz="2000" dirty="0">
                <a:effectLst/>
              </a:rPr>
              <a:t>, 1983)</a:t>
            </a:r>
            <a:r>
              <a:rPr lang="en-US" sz="2000" dirty="0">
                <a:effectLst/>
              </a:rPr>
              <a:t> </a:t>
            </a:r>
            <a:endParaRPr lang="ru-RU" sz="2000" dirty="0"/>
          </a:p>
        </p:txBody>
      </p:sp>
      <p:sp>
        <p:nvSpPr>
          <p:cNvPr id="7174" name="Номер слайда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fld id="{1D67C24D-8C85-4E97-A9EB-4A6010CE3AE2}" type="slidenum">
              <a:rPr lang="ru-RU" altLang="ru-RU" sz="1400" smtClean="0">
                <a:latin typeface="Times New Roman" pitchFamily="18" charset="0"/>
              </a:rPr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t>4</a:t>
            </a:fld>
            <a:endParaRPr lang="ru-RU" altLang="ru-RU" sz="1400">
              <a:latin typeface="Times New Roman" pitchFamily="18" charset="0"/>
            </a:endParaRPr>
          </a:p>
        </p:txBody>
      </p:sp>
      <p:pic>
        <p:nvPicPr>
          <p:cNvPr id="7175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1268760"/>
            <a:ext cx="4536504" cy="3399235"/>
          </a:xfrm>
        </p:spPr>
      </p:pic>
    </p:spTree>
    <p:extLst>
      <p:ext uri="{BB962C8B-B14F-4D97-AF65-F5344CB8AC3E}">
        <p14:creationId xmlns:p14="http://schemas.microsoft.com/office/powerpoint/2010/main" val="1904188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>
            <a:extLst>
              <a:ext uri="{FF2B5EF4-FFF2-40B4-BE49-F238E27FC236}">
                <a16:creationId xmlns:a16="http://schemas.microsoft.com/office/drawing/2014/main" id="{90994494-7AB0-48E2-BF1A-4CDEBA34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1600200"/>
          </a:xfrm>
        </p:spPr>
        <p:txBody>
          <a:bodyPr/>
          <a:lstStyle/>
          <a:p>
            <a:r>
              <a:rPr lang="ru-RU" altLang="ru-RU" sz="2800" b="1">
                <a:latin typeface="Times New Roman" panose="02020603050405020304" pitchFamily="18" charset="0"/>
              </a:rPr>
              <a:t>МЕТОДИКА ИССЛЕДОВАНИЙ ИСПОЛЬЗОВАНИЕМ   «АМПУЛ СОХРАНЕНИЯ»</a:t>
            </a:r>
          </a:p>
        </p:txBody>
      </p:sp>
      <p:pic>
        <p:nvPicPr>
          <p:cNvPr id="56323" name="Рисунок 5" descr="C:\Users\user\Pictures\2008-11-22 Сводная\Сводная 183.JPG">
            <a:extLst>
              <a:ext uri="{FF2B5EF4-FFF2-40B4-BE49-F238E27FC236}">
                <a16:creationId xmlns:a16="http://schemas.microsoft.com/office/drawing/2014/main" id="{CC7AA6F9-86D8-4541-98F7-AB82E812C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157788"/>
            <a:ext cx="1611312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6324" name="Object 10">
            <a:extLst>
              <a:ext uri="{FF2B5EF4-FFF2-40B4-BE49-F238E27FC236}">
                <a16:creationId xmlns:a16="http://schemas.microsoft.com/office/drawing/2014/main" id="{8B5518A9-CDFA-44FF-A2B9-59B309792A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1484313"/>
          <a:ext cx="2736850" cy="270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Фотография Photo Editor" r:id="rId4" imgW="5135238" imgH="5082981" progId="">
                  <p:embed/>
                </p:oleObj>
              </mc:Choice>
              <mc:Fallback>
                <p:oleObj name="Фотография Photo Editor" r:id="rId4" imgW="5135238" imgH="5082981" progId="">
                  <p:embed/>
                  <p:pic>
                    <p:nvPicPr>
                      <p:cNvPr id="56324" name="Object 10">
                        <a:extLst>
                          <a:ext uri="{FF2B5EF4-FFF2-40B4-BE49-F238E27FC236}">
                            <a16:creationId xmlns:a16="http://schemas.microsoft.com/office/drawing/2014/main" id="{8B5518A9-CDFA-44FF-A2B9-59B309792A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484313"/>
                        <a:ext cx="2736850" cy="270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Дата 1">
            <a:extLst>
              <a:ext uri="{FF2B5EF4-FFF2-40B4-BE49-F238E27FC236}">
                <a16:creationId xmlns:a16="http://schemas.microsoft.com/office/drawing/2014/main" id="{28255DA3-3D2A-41BE-964F-E37BE988809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6326" name="Номер слайда 2">
            <a:extLst>
              <a:ext uri="{FF2B5EF4-FFF2-40B4-BE49-F238E27FC236}">
                <a16:creationId xmlns:a16="http://schemas.microsoft.com/office/drawing/2014/main" id="{7EAE3ACF-CC05-4BB6-9499-3219D432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50FE4B-C64F-442A-A91F-003ED6EDCD21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56327" name="Picture 6" descr="C:\Users\user\Pictures\2008-12-27\003.JPG">
            <a:extLst>
              <a:ext uri="{FF2B5EF4-FFF2-40B4-BE49-F238E27FC236}">
                <a16:creationId xmlns:a16="http://schemas.microsoft.com/office/drawing/2014/main" id="{4BE89AE2-B760-4FEF-8B9D-7E88BD15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557338"/>
            <a:ext cx="2906713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5" descr="C:\Users\user\Pictures\2008-12-27\024.JPG">
            <a:extLst>
              <a:ext uri="{FF2B5EF4-FFF2-40B4-BE49-F238E27FC236}">
                <a16:creationId xmlns:a16="http://schemas.microsoft.com/office/drawing/2014/main" id="{A132FC95-FE22-485C-8313-FF4886DDA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221163"/>
            <a:ext cx="29289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Прямоугольник 8">
            <a:extLst>
              <a:ext uri="{FF2B5EF4-FFF2-40B4-BE49-F238E27FC236}">
                <a16:creationId xmlns:a16="http://schemas.microsoft.com/office/drawing/2014/main" id="{6FEEB014-3832-49F8-80F3-78AF7AA82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1628775"/>
            <a:ext cx="23034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 ВВ  ρ=1,59 кг/см</a:t>
            </a:r>
            <a:r>
              <a:rPr lang="ru-RU" altLang="ru-RU" sz="1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 скорость детонации 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=6940 м/с, давление Р= 18,4 ГПа, время действия импульса 3-5 мкс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CA043-581A-4007-93B9-82848FED37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ЭЛЕКТРОННАЯ МИКРОСКОПИЯ</a:t>
            </a:r>
          </a:p>
        </p:txBody>
      </p:sp>
      <p:pic>
        <p:nvPicPr>
          <p:cNvPr id="10243" name="Рисунок 2" descr="C:\Users\user\Pictures\2008-11-22 Сводная\Сводная 049.JPG">
            <a:extLst>
              <a:ext uri="{FF2B5EF4-FFF2-40B4-BE49-F238E27FC236}">
                <a16:creationId xmlns:a16="http://schemas.microsoft.com/office/drawing/2014/main" id="{667F1DE6-56E7-4141-B9FC-3DA77A020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928813"/>
            <a:ext cx="4238625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C:\Users\user\Pictures\2008-11-22 Сводная\Сводная 045.JPG">
            <a:extLst>
              <a:ext uri="{FF2B5EF4-FFF2-40B4-BE49-F238E27FC236}">
                <a16:creationId xmlns:a16="http://schemas.microsoft.com/office/drawing/2014/main" id="{345AD316-FD9A-4A20-B979-B1887C56F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928813"/>
            <a:ext cx="39497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5">
            <a:extLst>
              <a:ext uri="{FF2B5EF4-FFF2-40B4-BE49-F238E27FC236}">
                <a16:creationId xmlns:a16="http://schemas.microsoft.com/office/drawing/2014/main" id="{838C6004-98DA-4306-ACE3-5D2EE101D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3" y="5643563"/>
            <a:ext cx="7566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tx2"/>
                </a:solidFill>
                <a:cs typeface="Arial" panose="020B0604020202020204" pitchFamily="34" charset="0"/>
              </a:rPr>
              <a:t>Сканирующий электронный микроскоп </a:t>
            </a:r>
            <a:r>
              <a:rPr lang="en-US" altLang="ru-RU" sz="2400">
                <a:solidFill>
                  <a:schemeClr val="tx2"/>
                </a:solidFill>
                <a:cs typeface="Arial" panose="020B0604020202020204" pitchFamily="34" charset="0"/>
              </a:rPr>
              <a:t>JEOL-JSM 5910LV</a:t>
            </a:r>
            <a:endParaRPr lang="ru-RU" altLang="ru-RU" sz="240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B3E388-87FB-40C5-B364-999B31341D0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47" name="Номер слайда 3">
            <a:extLst>
              <a:ext uri="{FF2B5EF4-FFF2-40B4-BE49-F238E27FC236}">
                <a16:creationId xmlns:a16="http://schemas.microsoft.com/office/drawing/2014/main" id="{144C8448-A4D3-4408-AE0C-B1D5031294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10E81B-CFA7-49A0-AEDB-542133F4A96B}" type="slidenum">
              <a:rPr lang="ru-RU" altLang="ru-RU" sz="1200" smtClean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476250"/>
            <a:ext cx="8851900" cy="1143000"/>
          </a:xfrm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МИКРОТРЕЩИН В КВАРЦИТЕ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ПЕСЧАНИКЕ</a:t>
            </a:r>
          </a:p>
        </p:txBody>
      </p:sp>
      <p:pic>
        <p:nvPicPr>
          <p:cNvPr id="13316" name="Picture 4" descr="E:\Изв. РАН-14\2-20000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163" y="1814512"/>
            <a:ext cx="4198938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E:\Изв. РАН-14\2-25000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11337"/>
            <a:ext cx="431165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438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288" y="274638"/>
            <a:ext cx="8291512" cy="1354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МИКРОТРЕЩИН В ГРАНИТЕ ПРИ РАЗЛИЧНОМ УВЕЛИЧЕНИИ ПОСЛЕ ВЗРЫВНОГО ВОЗДЕЙСТВИЯ</a:t>
            </a:r>
          </a:p>
        </p:txBody>
      </p:sp>
      <p:pic>
        <p:nvPicPr>
          <p:cNvPr id="5123" name="Рисунок 19" descr="Granit-1-4-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82" y="1850752"/>
            <a:ext cx="274161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20" descr="Granit-1-4-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72" y="1832769"/>
            <a:ext cx="280987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21" descr="Granit-1-4-1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7" y="4133304"/>
            <a:ext cx="2808288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22" descr="Granit-1-4-10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80" y="4095204"/>
            <a:ext cx="2881313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802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МИКРОТРЕЩИНА В ГРАНИТЕ И УГЛЕ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339218" cy="316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40F88F-C817-4A18-B3B0-64F73AC9770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3960440" cy="31675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4313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 2">
    <a:majorFont>
      <a:latin typeface="Calibri"/>
      <a:ea typeface=""/>
      <a:cs typeface=""/>
      <a:font script="Jpan" typeface="HGｺﾞｼｯｸM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mbria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Горизонт">
    <a:fillStyleLst>
      <a:solidFill>
        <a:schemeClr val="phClr"/>
      </a:solidFill>
      <a:gradFill rotWithShape="1">
        <a:gsLst>
          <a:gs pos="0">
            <a:schemeClr val="phClr">
              <a:tint val="83000"/>
              <a:shade val="100000"/>
              <a:satMod val="100000"/>
            </a:schemeClr>
          </a:gs>
          <a:gs pos="100000">
            <a:schemeClr val="phClr">
              <a:tint val="61000"/>
              <a:alpha val="100000"/>
              <a:satMod val="2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shade val="85000"/>
            </a:schemeClr>
          </a:gs>
          <a:gs pos="100000">
            <a:schemeClr val="phClr">
              <a:tint val="90000"/>
              <a:alpha val="100000"/>
              <a:satMod val="2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5240" cap="flat" cmpd="sng" algn="ctr">
        <a:solidFill>
          <a:schemeClr val="phClr">
            <a:tint val="25000"/>
            <a:alpha val="25000"/>
          </a:schemeClr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42924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prstMaterial="flat">
          <a:bevelT w="34925" h="47625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648</Words>
  <Application>Microsoft Office PowerPoint</Application>
  <PresentationFormat>Экран (4:3)</PresentationFormat>
  <Paragraphs>113</Paragraphs>
  <Slides>30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6</vt:i4>
      </vt:variant>
      <vt:variant>
        <vt:lpstr>Заголовки слайдов</vt:lpstr>
      </vt:variant>
      <vt:variant>
        <vt:i4>30</vt:i4>
      </vt:variant>
    </vt:vector>
  </HeadingPairs>
  <TitlesOfParts>
    <vt:vector size="42" baseType="lpstr">
      <vt:lpstr>Arial</vt:lpstr>
      <vt:lpstr>Calibri</vt:lpstr>
      <vt:lpstr>Tahoma</vt:lpstr>
      <vt:lpstr>Times New Roman</vt:lpstr>
      <vt:lpstr>Wingdings</vt:lpstr>
      <vt:lpstr>Тема Office</vt:lpstr>
      <vt:lpstr>Рисунок</vt:lpstr>
      <vt:lpstr>Диаграмма</vt:lpstr>
      <vt:lpstr>Формула</vt:lpstr>
      <vt:lpstr>Equation.3</vt:lpstr>
      <vt:lpstr>Фотография Photo Editor</vt:lpstr>
      <vt:lpstr>Chart</vt:lpstr>
      <vt:lpstr>  РАЗВИТИЕ ТРЕЩИН НА РАЗНОМ МАСШТАБНОМ УРОВНЕ  ПРИ ДИНАМИЧЕСКОМ ВОЗДЕЙСТВИИ НА ГОРНЫЕ ПОРОДЫ </vt:lpstr>
      <vt:lpstr>НАУЧНЫЕ ОСНОВЫ БЕЗОПАСНОСТИ  ГОРНЫХ РАБОТ</vt:lpstr>
      <vt:lpstr> КИНЕТИЧЕСКИE ПРЕДСТАВЛЕНИЯ О РАЗРУШЕНИИ МАТЕРИАЛОВ И ГОРНЫХ ПОРОД   </vt:lpstr>
      <vt:lpstr>МИКРОТРЕЩИНЫ  ГОРНЫХ ПОРОД</vt:lpstr>
      <vt:lpstr>МЕТОДИКА ИССЛЕДОВАНИЙ ИСПОЛЬЗОВАНИЕМ   «АМПУЛ СОХРАНЕНИЯ»</vt:lpstr>
      <vt:lpstr>ЭЛЕКТРОННАЯ МИКРОСКОПИЯ</vt:lpstr>
      <vt:lpstr>ВИД МИКРОТРЕЩИН В КВАРЦИТЕ  И ПЕСЧАНИКЕ</vt:lpstr>
      <vt:lpstr>ВИД МИКРОТРЕЩИН В ГРАНИТЕ ПРИ РАЗЛИЧНОМ УВЕЛИЧЕНИИ ПОСЛЕ ВЗРЫВНОГО ВОЗДЕЙСТВИЯ</vt:lpstr>
      <vt:lpstr>МИКРОТРЕЩИНА В ГРАНИТЕ И УГЛЕ</vt:lpstr>
      <vt:lpstr>ЛАБОРАТОРНЫХ ИСПЫТАНИЙ ОБРАЗЦОВ ГОРНЫХ ПОРОД </vt:lpstr>
      <vt:lpstr>ДИНАМИКА ИЗМЕНЕНИЯ СКОРОСТИ ПРОДОЛЬНЫХ ВОЛН С ТЕЧЕНИЕМ ВРЕМЕНИ В ПЕСЧАНИКЕ ПО ДАННЫМ УЛЬТРАЗВУКОВЫХ НАБЛЮДЕНИЙ</vt:lpstr>
      <vt:lpstr>ДИНАМИКА ИЗМЕНЕНИЯ СКОРОСТИ ПРОДОЛЬНЫХ ВОЛН С ТЕЧЕНИЕМ ВРЕМЕНИ В МРАМОРЕ ПО ДАННЫМ УЛЬТРАЗВУКОВЫХ НАБЛЮДЕНИЙ</vt:lpstr>
      <vt:lpstr>ИЗМЕНЕНИЕ СКОРОСТИ ПРОДОЛЬНЫХ ВОЛН С РАССТОЯНИЕМ ОТ ЗАРЯДА</vt:lpstr>
      <vt:lpstr>Распределение значений  прочности на растяжение в образце песчаника после взрыва</vt:lpstr>
      <vt:lpstr>Распределение значений  прочности на растяжение в образце песчаника после взрыва</vt:lpstr>
      <vt:lpstr>Динамика изменений скорости продольных волн в образце песчаника до и после взрывного воздействия</vt:lpstr>
      <vt:lpstr>ПЕТРОГРАФИЧЕСКОЕ ОПИСАНИЕ ГРАНИТА</vt:lpstr>
      <vt:lpstr>СОДЕРЖАНИЕ МИНЕРАЛЬНЫХ ЗЕРЕН, ИМЕЮЩИЕ МИКРОТРЕЩИНЫ (%), ПО РЕЗУЛЬТАТАМ ИССЛЕДОВАНИЙ ШЛИФОВ ГРАНИТА С ПОМОЩЬЮ ОПТИЧЕСКОЙ МИКРОСКОПИИ </vt:lpstr>
      <vt:lpstr>ИССЛЕДОВАНИЕ СТРУКТУРНЫХ ХАРАКТЕРИСТИК (МИКРОТРЕЩИН) ГОРНЫХ ПОРОД МЕТОДОМ РЕНТГЕНОВСКОЙ КОМПЬЮТЕРНОЙ МИКРОТОМОГРАФИИ  (Совместно с «Инжиниринговым центром МФТИ по трудноизвлекаемым полезным ископаемым») </vt:lpstr>
      <vt:lpstr>ВИД МИКРОТРЕЩИН В ГРАНИТЕ  </vt:lpstr>
      <vt:lpstr>ОЦЕНКА ВЕЛИЧИНЫ РАСКРЫТИЯ МИКРОТРЕЩИНЫ</vt:lpstr>
      <vt:lpstr>Трехмерное изображение микродефекта   </vt:lpstr>
      <vt:lpstr>АНАЛИЗ ПОРИСТОСТИ ГРАНИТА МЕТОДОМ РЕНТГЕНОВСКОЙ КОМПЬЮТЕРНОЙ МИКРОТОМОГРАФИИ И ЭЛЕКТРОННОЙ МИКРОСКОПИИ </vt:lpstr>
      <vt:lpstr>ИССЛЕДОВАНИЕ СТРУКТУРЫ МАКРОТРЕЩИН В ОБРАЗЦЕ ГРАНИТА ПОСЛЕ ДИНАМИЧЕСКОГО ВОЗДЕЙСТВИЯ</vt:lpstr>
      <vt:lpstr>ОБРАЗЕЦ ГРАНИТА ПОСЛЕ ВЗРЫВНОГО ВОЗДЕЙСТВИЯ</vt:lpstr>
      <vt:lpstr>ФРАГМЕНТ ТРЕЩИНЫ В ГРАНИТЕ ПОСЛЕ ВЗРЫВА и природной трещины в обсидиане </vt:lpstr>
      <vt:lpstr> Вид фрагмента трещины и ее поверхности по данным электронной микроскопии при увеличении  95х (а) и 400х (б) </vt:lpstr>
      <vt:lpstr>Скорость роста трещин по данным литературных источников (Комир В.М., 1974)</vt:lpstr>
      <vt:lpstr>Скорость движения стенки камуфлетной полости в рамках модели академика Е.И. Шемякина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МИКРОТРЕЩИНЫ В ГОРНЫХ ПОРОДАХ И ИХ РАЗВИТИЕ ПРИ ДИНАМИЧЕСКОМ РАЗРУШЕНИИ</dc:title>
  <dc:creator>PC</dc:creator>
  <cp:lastModifiedBy>Алексей Кочанов</cp:lastModifiedBy>
  <cp:revision>78</cp:revision>
  <dcterms:created xsi:type="dcterms:W3CDTF">2016-06-11T12:04:35Z</dcterms:created>
  <dcterms:modified xsi:type="dcterms:W3CDTF">2019-06-05T08:33:45Z</dcterms:modified>
</cp:coreProperties>
</file>