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notesMasterIdLst>
    <p:notesMasterId r:id="rId14"/>
  </p:notesMasterIdLst>
  <p:sldIdLst>
    <p:sldId id="256" r:id="rId2"/>
    <p:sldId id="260" r:id="rId3"/>
    <p:sldId id="262" r:id="rId4"/>
    <p:sldId id="360" r:id="rId5"/>
    <p:sldId id="263" r:id="rId6"/>
    <p:sldId id="268" r:id="rId7"/>
    <p:sldId id="361" r:id="rId8"/>
    <p:sldId id="358" r:id="rId9"/>
    <p:sldId id="359" r:id="rId10"/>
    <p:sldId id="267" r:id="rId11"/>
    <p:sldId id="266" r:id="rId12"/>
    <p:sldId id="30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8847" autoAdjust="0"/>
  </p:normalViewPr>
  <p:slideViewPr>
    <p:cSldViewPr snapToGrid="0">
      <p:cViewPr>
        <p:scale>
          <a:sx n="95" d="100"/>
          <a:sy n="95" d="100"/>
        </p:scale>
        <p:origin x="-168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810A31-CD04-4D3D-AD8C-D22BF99EF9C5}" type="datetimeFigureOut">
              <a:rPr lang="ru-RU" smtClean="0"/>
              <a:t>02.06.2019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67FFD-DF04-4AAF-94C5-85EE622915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455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FA69-C64D-4932-9524-D50E814C4878}" type="datetimeFigureOut">
              <a:rPr lang="ru-RU" smtClean="0"/>
              <a:t>02.06.2019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6D82-05F0-48F0-A79D-63BA7161D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223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FA69-C64D-4932-9524-D50E814C4878}" type="datetimeFigureOut">
              <a:rPr lang="ru-RU" smtClean="0"/>
              <a:t>02.06.2019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6D82-05F0-48F0-A79D-63BA7161D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739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FA69-C64D-4932-9524-D50E814C4878}" type="datetimeFigureOut">
              <a:rPr lang="ru-RU" smtClean="0"/>
              <a:t>02.06.2019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6D82-05F0-48F0-A79D-63BA7161D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737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FA69-C64D-4932-9524-D50E814C4878}" type="datetimeFigureOut">
              <a:rPr lang="ru-RU" smtClean="0"/>
              <a:t>02.06.2019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6D82-05F0-48F0-A79D-63BA7161D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002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FA69-C64D-4932-9524-D50E814C4878}" type="datetimeFigureOut">
              <a:rPr lang="ru-RU" smtClean="0"/>
              <a:t>02.06.2019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6D82-05F0-48F0-A79D-63BA7161D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002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FA69-C64D-4932-9524-D50E814C4878}" type="datetimeFigureOut">
              <a:rPr lang="ru-RU" smtClean="0"/>
              <a:t>02.06.2019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6D82-05F0-48F0-A79D-63BA7161D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254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FA69-C64D-4932-9524-D50E814C4878}" type="datetimeFigureOut">
              <a:rPr lang="ru-RU" smtClean="0"/>
              <a:t>02.06.2019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6D82-05F0-48F0-A79D-63BA7161D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581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FA69-C64D-4932-9524-D50E814C4878}" type="datetimeFigureOut">
              <a:rPr lang="ru-RU" smtClean="0"/>
              <a:t>02.06.2019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6D82-05F0-48F0-A79D-63BA7161D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119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FA69-C64D-4932-9524-D50E814C4878}" type="datetimeFigureOut">
              <a:rPr lang="ru-RU" smtClean="0"/>
              <a:t>02.06.2019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6D82-05F0-48F0-A79D-63BA7161D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513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FA69-C64D-4932-9524-D50E814C4878}" type="datetimeFigureOut">
              <a:rPr lang="ru-RU" smtClean="0"/>
              <a:t>02.06.2019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6D82-05F0-48F0-A79D-63BA7161D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407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FA69-C64D-4932-9524-D50E814C4878}" type="datetimeFigureOut">
              <a:rPr lang="ru-RU" smtClean="0"/>
              <a:t>02.06.2019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6D82-05F0-48F0-A79D-63BA7161D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553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EFA69-C64D-4932-9524-D50E814C4878}" type="datetimeFigureOut">
              <a:rPr lang="ru-RU" smtClean="0"/>
              <a:t>02.06.2019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86D82-05F0-48F0-A79D-63BA7161D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303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tiff"/><Relationship Id="rId3" Type="http://schemas.openxmlformats.org/officeDocument/2006/relationships/image" Target="../media/image28.tiff"/><Relationship Id="rId7" Type="http://schemas.openxmlformats.org/officeDocument/2006/relationships/image" Target="../media/image30.tif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9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9.wmf"/><Relationship Id="rId3" Type="http://schemas.openxmlformats.org/officeDocument/2006/relationships/image" Target="../media/image11.tiff"/><Relationship Id="rId7" Type="http://schemas.openxmlformats.org/officeDocument/2006/relationships/image" Target="../media/image6.wmf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8.wmf"/><Relationship Id="rId5" Type="http://schemas.openxmlformats.org/officeDocument/2006/relationships/image" Target="../media/image13.tiff"/><Relationship Id="rId15" Type="http://schemas.openxmlformats.org/officeDocument/2006/relationships/image" Target="../media/image10.wmf"/><Relationship Id="rId10" Type="http://schemas.openxmlformats.org/officeDocument/2006/relationships/oleObject" Target="../embeddings/oleObject3.bin"/><Relationship Id="rId4" Type="http://schemas.openxmlformats.org/officeDocument/2006/relationships/image" Target="../media/image12.tiff"/><Relationship Id="rId9" Type="http://schemas.openxmlformats.org/officeDocument/2006/relationships/image" Target="../media/image7.wmf"/><Relationship Id="rId1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tiff"/><Relationship Id="rId4" Type="http://schemas.openxmlformats.org/officeDocument/2006/relationships/image" Target="../media/image16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tiff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84200" y="558662"/>
            <a:ext cx="7933485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3600" b="1" cap="small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Влияние многократных слабых ударных воздействий на эволюцию напряжений и деформаций </a:t>
            </a:r>
            <a:r>
              <a:rPr lang="ru-RU" altLang="ru-RU" sz="3600" b="1" cap="small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геоматериалов</a:t>
            </a:r>
            <a:endParaRPr lang="ru-RU" altLang="ru-RU" sz="3600" b="1" cap="small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84200" y="5785194"/>
            <a:ext cx="7632700" cy="425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2000" b="1" cap="small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Новосибирск 2019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50835" y="2929612"/>
            <a:ext cx="289942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ru-RU"/>
            </a:defPPr>
            <a:lvl1pPr eaLnBrk="1" hangingPunct="1">
              <a:buFontTx/>
              <a:buNone/>
              <a:tabLst>
                <a:tab pos="685800" algn="l"/>
              </a:tabLst>
              <a:defRPr sz="2000" b="1" cap="small"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685800" algn="l"/>
              </a:tabLst>
              <a:defRPr sz="2800"/>
            </a:lvl2pPr>
            <a:lvl3pPr marL="1143000" indent="-228600">
              <a:spcBef>
                <a:spcPct val="20000"/>
              </a:spcBef>
              <a:buChar char="•"/>
              <a:tabLst>
                <a:tab pos="685800" algn="l"/>
              </a:tabLst>
              <a:defRPr sz="2400"/>
            </a:lvl3pPr>
            <a:lvl4pPr marL="1600200" indent="-228600">
              <a:spcBef>
                <a:spcPct val="20000"/>
              </a:spcBef>
              <a:buChar char="–"/>
              <a:tabLst>
                <a:tab pos="685800" algn="l"/>
              </a:tabLst>
              <a:defRPr sz="2000"/>
            </a:lvl4pPr>
            <a:lvl5pPr marL="2057400" indent="-228600">
              <a:spcBef>
                <a:spcPct val="20000"/>
              </a:spcBef>
              <a:buChar char="»"/>
              <a:tabLst>
                <a:tab pos="685800" algn="l"/>
              </a:tabLst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/>
            </a:lvl9pPr>
          </a:lstStyle>
          <a:p>
            <a:pPr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к.т.н. В.П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Косых</a:t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ИГД СО РАН</a:t>
            </a:r>
          </a:p>
        </p:txBody>
      </p:sp>
    </p:spTree>
    <p:extLst>
      <p:ext uri="{BB962C8B-B14F-4D97-AF65-F5344CB8AC3E}">
        <p14:creationId xmlns:p14="http://schemas.microsoft.com/office/powerpoint/2010/main" val="385771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993" y="4436943"/>
            <a:ext cx="2766060" cy="2191385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928" y="2126584"/>
            <a:ext cx="2778125" cy="2200910"/>
          </a:xfrm>
          <a:prstGeom prst="rect">
            <a:avLst/>
          </a:prstGeom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8948542"/>
              </p:ext>
            </p:extLst>
          </p:nvPr>
        </p:nvGraphicFramePr>
        <p:xfrm>
          <a:off x="5961997" y="1475545"/>
          <a:ext cx="1500407" cy="5256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0" name="Equation" r:id="rId5" imgW="622030" imgH="228501" progId="Equation.DSMT4">
                  <p:embed/>
                </p:oleObj>
              </mc:Choice>
              <mc:Fallback>
                <p:oleObj name="Equation" r:id="rId5" imgW="622030" imgH="228501" progId="Equation.DSMT4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1997" y="1475545"/>
                        <a:ext cx="1500407" cy="5256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>
          <a:xfrm>
            <a:off x="342669" y="292050"/>
            <a:ext cx="8167255" cy="702738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 smtClean="0"/>
              <a:t>Диссипация энергии</a:t>
            </a:r>
            <a:endParaRPr lang="ru-RU" sz="3600" dirty="0"/>
          </a:p>
        </p:txBody>
      </p:sp>
      <p:grpSp>
        <p:nvGrpSpPr>
          <p:cNvPr id="3" name="Группа 2"/>
          <p:cNvGrpSpPr/>
          <p:nvPr/>
        </p:nvGrpSpPr>
        <p:grpSpPr>
          <a:xfrm flipH="1">
            <a:off x="3908583" y="1784333"/>
            <a:ext cx="1326833" cy="4190161"/>
            <a:chOff x="6531329" y="2440810"/>
            <a:chExt cx="814367" cy="2405002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5989762" y="3489877"/>
              <a:ext cx="1897502" cy="814367"/>
            </a:xfrm>
            <a:prstGeom prst="rect">
              <a:avLst/>
            </a:prstGeom>
          </p:spPr>
        </p:pic>
        <p:cxnSp>
          <p:nvCxnSpPr>
            <p:cNvPr id="21" name="Прямая со стрелкой 20"/>
            <p:cNvCxnSpPr/>
            <p:nvPr/>
          </p:nvCxnSpPr>
          <p:spPr>
            <a:xfrm>
              <a:off x="6938513" y="2440810"/>
              <a:ext cx="9660" cy="387131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 rot="16200000" flipH="1">
            <a:off x="3834296" y="1586607"/>
            <a:ext cx="1242968" cy="501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Удары</a:t>
            </a:r>
            <a:endParaRPr lang="ru-RU" sz="1400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76" y="2252205"/>
            <a:ext cx="2722073" cy="284184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7950" y="14288"/>
            <a:ext cx="697627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7200" b="1" dirty="0">
                <a:solidFill>
                  <a:srgbClr val="BBE0E3">
                    <a:lumMod val="9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7200" b="1" dirty="0">
              <a:solidFill>
                <a:srgbClr val="BBE0E3">
                  <a:lumMod val="9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07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472272" y="1107747"/>
            <a:ext cx="8037651" cy="5561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Образец из эквивалентного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геоматериала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нагруженный статической сжимающей нагрузкой под влиянием многократных слабых ударов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постепенно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сжимается. Сжатие происходит неравномерно во времени и по длине. На фоне постепенного увеличения общей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деформации,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участок образца, примыкающий к точке нанесения ударов, будучи первоначально сжатым, распрямляется, при этом величина сжатия остальной части образца увеличивается.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algn="just"/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Изменение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деформации образца 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 времени происходит немонотонно, а в виде колебаний относительно тренда. </a:t>
            </a:r>
            <a:r>
              <a:rPr lang="ru-RU" alt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ействие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слабых ударов инициирует прохождение по нему медленной волны деформации со скоростью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~1.2·10</a:t>
            </a:r>
            <a:r>
              <a:rPr kumimoji="0" lang="ru-RU" altLang="ru-RU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-6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м/удар (8.8 мм</a:t>
            </a:r>
            <a:r>
              <a:rPr lang="en-US" alt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ru-RU" alt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час).</a:t>
            </a:r>
            <a:r>
              <a:rPr lang="ru-RU" altLang="ru-RU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ru-RU" altLang="ru-RU" dirty="0" smtClean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alt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Начальное сжимающее напряжение образа уменьшается с течением времени немонотонно. Обнаруживаются отдельные участки роста и уменьшения напряжения. Образец периодически аккумулирует и высвобождает упругую </a:t>
            </a:r>
            <a:r>
              <a:rPr lang="ru-RU" altLang="ru-RU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энергию.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endParaRPr lang="ru-RU" sz="1400" spc="-10" dirty="0" smtClean="0">
              <a:ea typeface="Times New Roman" panose="02020603050405020304" pitchFamily="18" charset="0"/>
            </a:endParaRPr>
          </a:p>
          <a:p>
            <a:pPr algn="just"/>
            <a:endParaRPr lang="ru-RU" altLang="ru-RU" sz="1400" dirty="0"/>
          </a:p>
          <a:p>
            <a:pPr lvl="0" algn="just"/>
            <a:endParaRPr lang="ru-RU" alt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42669" y="292050"/>
            <a:ext cx="8167255" cy="702738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 smtClean="0"/>
              <a:t>Выводы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07950" y="14288"/>
            <a:ext cx="1210588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7200" b="1" dirty="0" smtClean="0">
                <a:solidFill>
                  <a:srgbClr val="BBE0E3">
                    <a:lumMod val="9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7200" b="1" dirty="0">
              <a:solidFill>
                <a:srgbClr val="BBE0E3">
                  <a:lumMod val="9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76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68313" y="249237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smtClean="0">
                <a:solidFill>
                  <a:srgbClr val="C00000"/>
                </a:solidFill>
                <a:latin typeface="Calibri" panose="020F0502020204030204" pitchFamily="34" charset="0"/>
              </a:rPr>
              <a:t>Спасибо за внимание!</a:t>
            </a:r>
            <a:endParaRPr lang="ru-RU" altLang="ru-RU" b="1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11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950" y="14288"/>
            <a:ext cx="696913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7200" b="1" dirty="0">
                <a:solidFill>
                  <a:srgbClr val="BBE0E3">
                    <a:lumMod val="9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Прямоугольник 1"/>
          <p:cNvSpPr>
            <a:spLocks noChangeArrowheads="1"/>
          </p:cNvSpPr>
          <p:nvPr/>
        </p:nvSpPr>
        <p:spPr bwMode="auto">
          <a:xfrm>
            <a:off x="395288" y="311728"/>
            <a:ext cx="8249948" cy="590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sz="1600" dirty="0"/>
              <a:t>В естественных условиях на фоне статических напряжений горные массивы подвергаются циклическим и динамическим </a:t>
            </a:r>
            <a:r>
              <a:rPr lang="ru-RU" sz="1600" dirty="0" smtClean="0"/>
              <a:t>нагрузкам</a:t>
            </a:r>
            <a:r>
              <a:rPr lang="en-US" sz="1600" dirty="0" smtClean="0"/>
              <a:t> </a:t>
            </a:r>
            <a:r>
              <a:rPr lang="ru-RU" sz="1600" dirty="0" smtClean="0"/>
              <a:t>различной интенсивности и продолжительности. </a:t>
            </a:r>
            <a:endParaRPr lang="ru-RU" sz="1600" dirty="0"/>
          </a:p>
          <a:p>
            <a:pPr algn="just"/>
            <a:r>
              <a:rPr lang="ru-RU" sz="1600" dirty="0" smtClean="0"/>
              <a:t>Циклическое </a:t>
            </a:r>
            <a:r>
              <a:rPr lang="ru-RU" sz="1600" dirty="0"/>
              <a:t>изменение напряжений, действующих достаточно долго, вызывает усталостное разрушение </a:t>
            </a:r>
            <a:r>
              <a:rPr lang="ru-RU" sz="1600" dirty="0" err="1" smtClean="0"/>
              <a:t>геоматериалов</a:t>
            </a:r>
            <a:r>
              <a:rPr lang="ru-RU" sz="1600" dirty="0" smtClean="0"/>
              <a:t>. Взрывные воздействия </a:t>
            </a:r>
            <a:r>
              <a:rPr lang="ru-RU" sz="1600" dirty="0"/>
              <a:t>на горные породы сопровождаются их знакопеременной </a:t>
            </a:r>
            <a:r>
              <a:rPr lang="ru-RU" sz="1600" dirty="0" smtClean="0"/>
              <a:t>реакцией. </a:t>
            </a:r>
            <a:r>
              <a:rPr lang="ru-RU" sz="1600" dirty="0"/>
              <a:t>Слабые вибрации оказывают влияние на характер пластических деформаций, а также вызывают эффекты, предопределяющие разрушение – концентрацию и релаксацию напряжений на </a:t>
            </a:r>
            <a:r>
              <a:rPr lang="ru-RU" sz="1600" dirty="0" smtClean="0"/>
              <a:t>неоднородностях. </a:t>
            </a:r>
            <a:r>
              <a:rPr lang="ru-RU" sz="1600" dirty="0"/>
              <a:t>Микросейсмические колебания оказывают триггерное воздействие на сейсмические </a:t>
            </a:r>
            <a:r>
              <a:rPr lang="ru-RU" sz="1600" dirty="0" smtClean="0"/>
              <a:t>процессы.</a:t>
            </a:r>
          </a:p>
          <a:p>
            <a:pPr algn="just"/>
            <a:r>
              <a:rPr lang="ru-RU" sz="1600" dirty="0" smtClean="0"/>
              <a:t>В </a:t>
            </a:r>
            <a:r>
              <a:rPr lang="ru-RU" sz="1600" dirty="0"/>
              <a:t>определенных условиях </a:t>
            </a:r>
            <a:r>
              <a:rPr lang="ru-RU" sz="1600" dirty="0" err="1"/>
              <a:t>нагружения</a:t>
            </a:r>
            <a:r>
              <a:rPr lang="ru-RU" sz="1600" dirty="0"/>
              <a:t> </a:t>
            </a:r>
            <a:r>
              <a:rPr lang="ru-RU" sz="1600" dirty="0" err="1"/>
              <a:t>геоматериалы</a:t>
            </a:r>
            <a:r>
              <a:rPr lang="ru-RU" sz="1600" dirty="0"/>
              <a:t> могут аккумулировать и высвобождать упругую энергию, что обусловливается внутренней </a:t>
            </a:r>
            <a:r>
              <a:rPr lang="ru-RU" sz="1600" dirty="0" err="1"/>
              <a:t>блочно-зеренной</a:t>
            </a:r>
            <a:r>
              <a:rPr lang="ru-RU" sz="1600" dirty="0"/>
              <a:t> структурой, упругостью блоков и их </a:t>
            </a:r>
            <a:r>
              <a:rPr lang="ru-RU" sz="1600" dirty="0" smtClean="0"/>
              <a:t>относительным проскальзыванием. Слабые динамические нагрузки, действующие длительное время на раздробленные </a:t>
            </a:r>
            <a:r>
              <a:rPr lang="ru-RU" sz="1600" dirty="0" err="1" smtClean="0"/>
              <a:t>геоматериалы</a:t>
            </a:r>
            <a:r>
              <a:rPr lang="ru-RU" sz="1600" dirty="0" smtClean="0"/>
              <a:t> могут вызывать в них необратимые деформации. Внутреннее трение </a:t>
            </a:r>
            <a:r>
              <a:rPr lang="ru-RU" sz="1600" dirty="0"/>
              <a:t>способствует накоплению энергии, а внешние воздействия эту энергию высвобождают, либо наоборот, энергия подобных воздействий аккумулируется в </a:t>
            </a:r>
            <a:r>
              <a:rPr lang="ru-RU" sz="1600" dirty="0" smtClean="0"/>
              <a:t>массиве. </a:t>
            </a:r>
            <a:r>
              <a:rPr lang="ru-RU" sz="1600" dirty="0"/>
              <a:t>Среда эволюционирует от одного равновесного состояния к другому. </a:t>
            </a:r>
          </a:p>
          <a:p>
            <a:pPr algn="just"/>
            <a:r>
              <a:rPr lang="ru-RU" sz="1600" dirty="0" smtClean="0">
                <a:solidFill>
                  <a:srgbClr val="0070C0"/>
                </a:solidFill>
              </a:rPr>
              <a:t>В настоящей работе исследовано накопление и высвобождение упругой энергии образцами из эквивалентных </a:t>
            </a:r>
            <a:r>
              <a:rPr lang="ru-RU" sz="1600" dirty="0" err="1" smtClean="0">
                <a:solidFill>
                  <a:srgbClr val="0070C0"/>
                </a:solidFill>
              </a:rPr>
              <a:t>геоматериалов</a:t>
            </a:r>
            <a:r>
              <a:rPr lang="ru-RU" sz="1600" dirty="0" smtClean="0">
                <a:solidFill>
                  <a:srgbClr val="0070C0"/>
                </a:solidFill>
              </a:rPr>
              <a:t> со сцеплением, нагруженных статическими сжимающими </a:t>
            </a:r>
            <a:r>
              <a:rPr lang="ru-RU" sz="1600" dirty="0">
                <a:solidFill>
                  <a:srgbClr val="0070C0"/>
                </a:solidFill>
              </a:rPr>
              <a:t>напряжениями и действующими на их фоне длительными слабыми ударами</a:t>
            </a:r>
            <a:r>
              <a:rPr lang="ru-RU" sz="1600" dirty="0"/>
              <a:t>. </a:t>
            </a:r>
          </a:p>
          <a:p>
            <a:pPr algn="just" fontAlgn="base"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ru-RU" altLang="ru-RU" sz="160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93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550718" y="287482"/>
            <a:ext cx="8167255" cy="1295400"/>
          </a:xfrm>
        </p:spPr>
        <p:txBody>
          <a:bodyPr rtlCol="0">
            <a:noAutofit/>
          </a:bodyPr>
          <a:lstStyle/>
          <a:p>
            <a:pPr algn="ctr"/>
            <a:r>
              <a:rPr lang="ru-RU" sz="3600" dirty="0"/>
              <a:t>Стенд для исследования статических и динамических деформаций </a:t>
            </a:r>
            <a:r>
              <a:rPr lang="ru-RU" sz="3600" dirty="0" err="1" smtClean="0"/>
              <a:t>геоматериалов</a:t>
            </a:r>
            <a:endParaRPr lang="ru-RU" sz="3600" dirty="0"/>
          </a:p>
        </p:txBody>
      </p:sp>
      <p:pic>
        <p:nvPicPr>
          <p:cNvPr id="13" name="Рисунок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61" y="2016532"/>
            <a:ext cx="4892674" cy="300297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32315" y="5019504"/>
            <a:ext cx="379087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69875" indent="450215" algn="just">
              <a:spcAft>
                <a:spcPts val="0"/>
              </a:spcAft>
              <a:tabLst>
                <a:tab pos="180340" algn="l"/>
                <a:tab pos="270510" algn="l"/>
              </a:tabLst>
            </a:pP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подвижный зажим;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мембрана;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образец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геоматериала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правый зажим; 5 — нагружающий винт; 6 — основание.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Объект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272" y="1859973"/>
            <a:ext cx="3396021" cy="1738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635" y="3993972"/>
            <a:ext cx="3442448" cy="25102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950" y="14288"/>
            <a:ext cx="697627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7200" b="1" dirty="0" smtClean="0">
                <a:solidFill>
                  <a:srgbClr val="BBE0E3">
                    <a:lumMod val="9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7200" b="1" dirty="0">
              <a:solidFill>
                <a:srgbClr val="BBE0E3">
                  <a:lumMod val="9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6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557044" y="235527"/>
            <a:ext cx="8167255" cy="1219200"/>
          </a:xfrm>
        </p:spPr>
        <p:txBody>
          <a:bodyPr rtlCol="0">
            <a:noAutofit/>
          </a:bodyPr>
          <a:lstStyle/>
          <a:p>
            <a:pPr algn="ctr"/>
            <a:r>
              <a:rPr lang="ru-RU" sz="3600" dirty="0" smtClean="0"/>
              <a:t>Образец для испытаний и его свойства</a:t>
            </a:r>
            <a:endParaRPr lang="ru-RU" sz="36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4" y="1433947"/>
            <a:ext cx="4039354" cy="173360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92" y="3659603"/>
            <a:ext cx="2392057" cy="22454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50692" y="6062088"/>
            <a:ext cx="2971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Диаграмма сжатия образца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005944" y="1597891"/>
            <a:ext cx="27016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Состав образца:</a:t>
            </a:r>
          </a:p>
          <a:p>
            <a:r>
              <a:rPr lang="ru-RU" dirty="0" err="1" smtClean="0"/>
              <a:t>Экорезин</a:t>
            </a:r>
            <a:r>
              <a:rPr lang="ru-RU" dirty="0" smtClean="0"/>
              <a:t> – 100</a:t>
            </a:r>
          </a:p>
          <a:p>
            <a:r>
              <a:rPr lang="ru-RU" dirty="0" smtClean="0"/>
              <a:t>Кварцевый песок – 100</a:t>
            </a:r>
          </a:p>
          <a:p>
            <a:r>
              <a:rPr lang="ru-RU" dirty="0" smtClean="0"/>
              <a:t>Вода - 28</a:t>
            </a:r>
          </a:p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836730" y="4608185"/>
            <a:ext cx="1963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 = 5.8..6.2  ГПа</a:t>
            </a:r>
          </a:p>
          <a:p>
            <a:r>
              <a:rPr lang="ru-RU" dirty="0" err="1" smtClean="0"/>
              <a:t>Ϭсж</a:t>
            </a:r>
            <a:r>
              <a:rPr lang="ru-RU" dirty="0" smtClean="0"/>
              <a:t> = 12..14 МПа 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964382" y="3038525"/>
            <a:ext cx="2784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Размеры образца:</a:t>
            </a:r>
          </a:p>
          <a:p>
            <a:pPr algn="ctr"/>
            <a:r>
              <a:rPr lang="en-US" dirty="0" smtClean="0"/>
              <a:t>D = 37 </a:t>
            </a:r>
            <a:r>
              <a:rPr lang="ru-RU" dirty="0" smtClean="0"/>
              <a:t>мм</a:t>
            </a:r>
          </a:p>
          <a:p>
            <a:pPr algn="ctr"/>
            <a:r>
              <a:rPr lang="en-US" dirty="0"/>
              <a:t>d</a:t>
            </a:r>
            <a:r>
              <a:rPr lang="en-US" dirty="0" smtClean="0"/>
              <a:t> = 15.4 </a:t>
            </a:r>
            <a:r>
              <a:rPr lang="ru-RU" dirty="0" smtClean="0"/>
              <a:t>мм</a:t>
            </a:r>
          </a:p>
          <a:p>
            <a:pPr algn="ctr"/>
            <a:r>
              <a:rPr lang="en-US" dirty="0" smtClean="0"/>
              <a:t>L = 120 </a:t>
            </a:r>
            <a:r>
              <a:rPr lang="ru-RU" dirty="0" smtClean="0"/>
              <a:t>мм</a:t>
            </a:r>
          </a:p>
          <a:p>
            <a:pPr algn="ctr"/>
            <a:r>
              <a:rPr lang="en-US" dirty="0" smtClean="0"/>
              <a:t>L</a:t>
            </a:r>
            <a:r>
              <a:rPr lang="ru-RU" dirty="0" smtClean="0"/>
              <a:t>р = 95 мм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117537" y="5138758"/>
            <a:ext cx="2386551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 smtClean="0"/>
              <a:t>Тензорезисторы</a:t>
            </a:r>
            <a:r>
              <a:rPr lang="ru-RU" sz="2400" dirty="0" smtClean="0"/>
              <a:t>:</a:t>
            </a:r>
          </a:p>
          <a:p>
            <a:r>
              <a:rPr lang="en-US" dirty="0" smtClean="0"/>
              <a:t>BF</a:t>
            </a:r>
            <a:r>
              <a:rPr lang="ru-RU" dirty="0"/>
              <a:t>100-3</a:t>
            </a:r>
            <a:r>
              <a:rPr lang="en-US" dirty="0" smtClean="0"/>
              <a:t>AA</a:t>
            </a:r>
            <a:endParaRPr lang="ru-RU" dirty="0" smtClean="0"/>
          </a:p>
          <a:p>
            <a:r>
              <a:rPr lang="en-US" dirty="0" smtClean="0"/>
              <a:t>HU-101B</a:t>
            </a:r>
            <a:r>
              <a:rPr lang="ru-RU" dirty="0" smtClean="0"/>
              <a:t>-350</a:t>
            </a:r>
            <a:endParaRPr lang="en-US" dirty="0"/>
          </a:p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3006"/>
            <a:ext cx="697627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7200" b="1" dirty="0">
                <a:solidFill>
                  <a:srgbClr val="BBE0E3">
                    <a:lumMod val="9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7200" b="1" dirty="0">
              <a:solidFill>
                <a:srgbClr val="BBE0E3">
                  <a:lumMod val="9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529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492" y="4322620"/>
            <a:ext cx="4555897" cy="22363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820" y="1761081"/>
            <a:ext cx="4478924" cy="2410443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08" y="1861565"/>
            <a:ext cx="2616835" cy="960755"/>
          </a:xfrm>
          <a:prstGeom prst="rect">
            <a:avLst/>
          </a:prstGeom>
        </p:spPr>
      </p:pic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2208644"/>
              </p:ext>
            </p:extLst>
          </p:nvPr>
        </p:nvGraphicFramePr>
        <p:xfrm>
          <a:off x="927080" y="3172415"/>
          <a:ext cx="1251781" cy="56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56" name="Equation" r:id="rId6" imgW="634725" imgH="342751" progId="Equation.DSMT4">
                  <p:embed/>
                </p:oleObj>
              </mc:Choice>
              <mc:Fallback>
                <p:oleObj name="Equation" r:id="rId6" imgW="634725" imgH="342751" progId="Equation.DSMT4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080" y="3172415"/>
                        <a:ext cx="1251781" cy="560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5715212"/>
              </p:ext>
            </p:extLst>
          </p:nvPr>
        </p:nvGraphicFramePr>
        <p:xfrm>
          <a:off x="322118" y="4272008"/>
          <a:ext cx="2802554" cy="755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57" name="Equation" r:id="rId8" imgW="1727200" imgH="457200" progId="Equation.DSMT4">
                  <p:embed/>
                </p:oleObj>
              </mc:Choice>
              <mc:Fallback>
                <p:oleObj name="Equation" r:id="rId8" imgW="1727200" imgH="457200" progId="Equation.DSMT4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118" y="4272008"/>
                        <a:ext cx="2802554" cy="7554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066268"/>
              </p:ext>
            </p:extLst>
          </p:nvPr>
        </p:nvGraphicFramePr>
        <p:xfrm>
          <a:off x="2247815" y="5638458"/>
          <a:ext cx="689675" cy="498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58" name="Equation" r:id="rId10" imgW="545863" imgH="393529" progId="Equation.DSMT4">
                  <p:embed/>
                </p:oleObj>
              </mc:Choice>
              <mc:Fallback>
                <p:oleObj name="Equation" r:id="rId10" imgW="545863" imgH="393529" progId="Equation.DSMT4">
                  <p:embed/>
                  <p:pic>
                    <p:nvPicPr>
                      <p:cNvPr id="0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7815" y="5638458"/>
                        <a:ext cx="689675" cy="498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1969473"/>
              </p:ext>
            </p:extLst>
          </p:nvPr>
        </p:nvGraphicFramePr>
        <p:xfrm>
          <a:off x="1044331" y="5606708"/>
          <a:ext cx="1080359" cy="580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59" name="Equation" r:id="rId12" imgW="748975" imgH="393529" progId="Equation.DSMT4">
                  <p:embed/>
                </p:oleObj>
              </mc:Choice>
              <mc:Fallback>
                <p:oleObj name="Equation" r:id="rId12" imgW="748975" imgH="393529" progId="Equation.DSMT4">
                  <p:embed/>
                  <p:pic>
                    <p:nvPicPr>
                      <p:cNvPr id="0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331" y="5606708"/>
                        <a:ext cx="1080359" cy="5800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3916383"/>
              </p:ext>
            </p:extLst>
          </p:nvPr>
        </p:nvGraphicFramePr>
        <p:xfrm>
          <a:off x="256598" y="5605121"/>
          <a:ext cx="621904" cy="584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0" name="Equation" r:id="rId14" imgW="444307" imgH="431613" progId="Equation.DSMT4">
                  <p:embed/>
                </p:oleObj>
              </mc:Choice>
              <mc:Fallback>
                <p:oleObj name="Equation" r:id="rId14" imgW="444307" imgH="431613" progId="Equation.DSMT4">
                  <p:embed/>
                  <p:pic>
                    <p:nvPicPr>
                      <p:cNvPr id="0" name="Объект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98" y="5605121"/>
                        <a:ext cx="621904" cy="5840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503443" y="121227"/>
            <a:ext cx="8167255" cy="813955"/>
          </a:xfrm>
        </p:spPr>
        <p:txBody>
          <a:bodyPr rtlCol="0">
            <a:noAutofit/>
          </a:bodyPr>
          <a:lstStyle/>
          <a:p>
            <a:pPr algn="ctr"/>
            <a:r>
              <a:rPr lang="ru-RU" sz="3600" dirty="0" smtClean="0"/>
              <a:t>Схема </a:t>
            </a:r>
            <a:r>
              <a:rPr lang="ru-RU" sz="3600" dirty="0" err="1" smtClean="0"/>
              <a:t>нагружения</a:t>
            </a:r>
            <a:r>
              <a:rPr lang="ru-RU" sz="3600" dirty="0" smtClean="0"/>
              <a:t> образца</a:t>
            </a:r>
            <a:endParaRPr lang="ru-RU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322118" y="1029607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Статическое </a:t>
            </a:r>
            <a:r>
              <a:rPr lang="ru-RU" sz="2400" dirty="0" err="1" smtClean="0"/>
              <a:t>нагружение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502727" y="1029608"/>
            <a:ext cx="3872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Динамическое </a:t>
            </a:r>
            <a:r>
              <a:rPr lang="ru-RU" sz="2400" dirty="0" err="1" smtClean="0"/>
              <a:t>нагружение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5922818" y="1662545"/>
            <a:ext cx="2695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Частота ударов – 2 Гц</a:t>
            </a:r>
          </a:p>
          <a:p>
            <a:r>
              <a:rPr lang="ru-RU" dirty="0" smtClean="0"/>
              <a:t>Энергия ударов – 0.08 Дж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07950" y="14288"/>
            <a:ext cx="697627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7200" b="1" dirty="0" smtClean="0">
                <a:solidFill>
                  <a:srgbClr val="BBE0E3">
                    <a:lumMod val="9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7200" b="1" dirty="0">
              <a:solidFill>
                <a:srgbClr val="BBE0E3">
                  <a:lumMod val="9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2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94" y="1402915"/>
            <a:ext cx="2478553" cy="2339644"/>
          </a:xfrm>
          <a:prstGeom prst="rect">
            <a:avLst/>
          </a:prstGeom>
        </p:spPr>
      </p:pic>
      <p:pic>
        <p:nvPicPr>
          <p:cNvPr id="14" name="Рисунок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07" y="4353526"/>
            <a:ext cx="2507432" cy="2127738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503443" y="121227"/>
            <a:ext cx="8167255" cy="813955"/>
          </a:xfrm>
        </p:spPr>
        <p:txBody>
          <a:bodyPr rtlCol="0">
            <a:noAutofit/>
          </a:bodyPr>
          <a:lstStyle/>
          <a:p>
            <a:pPr algn="ctr"/>
            <a:r>
              <a:rPr lang="ru-RU" sz="3600" dirty="0" smtClean="0"/>
              <a:t>Изменение </a:t>
            </a:r>
            <a:r>
              <a:rPr lang="ru-RU" sz="3600" dirty="0" smtClean="0"/>
              <a:t>деформаций </a:t>
            </a:r>
            <a:r>
              <a:rPr lang="ru-RU" sz="3600" dirty="0" smtClean="0"/>
              <a:t>образца</a:t>
            </a:r>
            <a:endParaRPr lang="ru-RU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735117" y="941250"/>
            <a:ext cx="3093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Средняя деформация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853354" y="987417"/>
            <a:ext cx="417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Неоднородность деформации</a:t>
            </a:r>
            <a:endParaRPr lang="ru-RU" sz="24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646958"/>
            <a:ext cx="2154186" cy="2033457"/>
          </a:xfrm>
          <a:prstGeom prst="rect">
            <a:avLst/>
          </a:prstGeom>
        </p:spPr>
      </p:pic>
      <p:pic>
        <p:nvPicPr>
          <p:cNvPr id="15" name="Рисунок 1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041" y="4378015"/>
            <a:ext cx="2734495" cy="23084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21652" y="3888710"/>
            <a:ext cx="4672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Неравномерность деформации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07950" y="14288"/>
            <a:ext cx="697627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7200" b="1" dirty="0">
                <a:solidFill>
                  <a:srgbClr val="BBE0E3">
                    <a:lumMod val="9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7200" b="1" dirty="0">
              <a:solidFill>
                <a:srgbClr val="BBE0E3">
                  <a:lumMod val="9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61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503443" y="121227"/>
            <a:ext cx="8167255" cy="813955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 smtClean="0"/>
              <a:t>Неравномерность деформаций образца</a:t>
            </a:r>
            <a:endParaRPr lang="ru-RU" sz="3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05" y="1187829"/>
            <a:ext cx="3595183" cy="21217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05" y="4316112"/>
            <a:ext cx="3755956" cy="22728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333" y="3493021"/>
            <a:ext cx="2552419" cy="2492078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5084465" y="935182"/>
            <a:ext cx="3275765" cy="1469621"/>
            <a:chOff x="5295479" y="1286747"/>
            <a:chExt cx="3275765" cy="1469621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0795" y="1942001"/>
              <a:ext cx="1897502" cy="814367"/>
            </a:xfrm>
            <a:prstGeom prst="rect">
              <a:avLst/>
            </a:prstGeom>
          </p:spPr>
        </p:pic>
        <p:cxnSp>
          <p:nvCxnSpPr>
            <p:cNvPr id="11" name="Прямая со стрелкой 10"/>
            <p:cNvCxnSpPr/>
            <p:nvPr/>
          </p:nvCxnSpPr>
          <p:spPr>
            <a:xfrm flipH="1">
              <a:off x="7033846" y="1748413"/>
              <a:ext cx="964642" cy="0"/>
            </a:xfrm>
            <a:prstGeom prst="straightConnector1">
              <a:avLst/>
            </a:prstGeom>
            <a:ln w="222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722348" y="1286747"/>
              <a:ext cx="18488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/>
                <a:t>Волна деформации</a:t>
              </a:r>
              <a:endParaRPr lang="ru-RU" sz="1400" dirty="0"/>
            </a:p>
          </p:txBody>
        </p:sp>
        <p:cxnSp>
          <p:nvCxnSpPr>
            <p:cNvPr id="15" name="Прямая со стрелкой 14"/>
            <p:cNvCxnSpPr/>
            <p:nvPr/>
          </p:nvCxnSpPr>
          <p:spPr>
            <a:xfrm>
              <a:off x="5390940" y="2349184"/>
              <a:ext cx="813917" cy="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5295479" y="1944604"/>
              <a:ext cx="8038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/>
                <a:t>Удары</a:t>
              </a:r>
              <a:endParaRPr lang="ru-RU" sz="1400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07950" y="14288"/>
            <a:ext cx="697627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7200" b="1" dirty="0" smtClean="0">
                <a:solidFill>
                  <a:srgbClr val="BBE0E3">
                    <a:lumMod val="9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7200" b="1" dirty="0">
              <a:solidFill>
                <a:srgbClr val="BBE0E3">
                  <a:lumMod val="9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935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82" y="1299186"/>
            <a:ext cx="2718289" cy="2428752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503443" y="121228"/>
            <a:ext cx="8167255" cy="702738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 smtClean="0"/>
              <a:t>Изменение напряжений</a:t>
            </a:r>
            <a:endParaRPr lang="ru-RU" sz="3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940" y="1299186"/>
            <a:ext cx="2833225" cy="25906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122" y="4026446"/>
            <a:ext cx="2663591" cy="253527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7950" y="14288"/>
            <a:ext cx="697627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7200" b="1" dirty="0" smtClean="0">
                <a:solidFill>
                  <a:srgbClr val="BBE0E3">
                    <a:lumMod val="9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7200" b="1" dirty="0">
              <a:solidFill>
                <a:srgbClr val="BBE0E3">
                  <a:lumMod val="9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829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145" y="2754018"/>
            <a:ext cx="2973422" cy="28230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35" y="2216626"/>
            <a:ext cx="2737302" cy="2803098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503443" y="241808"/>
            <a:ext cx="8167255" cy="1084574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 smtClean="0"/>
              <a:t>Колебание средней деформации образца и напряжения</a:t>
            </a:r>
            <a:endParaRPr lang="ru-RU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107950" y="14288"/>
            <a:ext cx="697627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7200" b="1" dirty="0" smtClean="0">
                <a:solidFill>
                  <a:srgbClr val="BBE0E3">
                    <a:lumMod val="9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7200" b="1" dirty="0">
              <a:solidFill>
                <a:srgbClr val="BBE0E3">
                  <a:lumMod val="9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1029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3802</TotalTime>
  <Words>476</Words>
  <Application>Microsoft Office PowerPoint</Application>
  <PresentationFormat>Экран (4:3)</PresentationFormat>
  <Paragraphs>60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Office Theme</vt:lpstr>
      <vt:lpstr>Equation</vt:lpstr>
      <vt:lpstr>Презентация PowerPoint</vt:lpstr>
      <vt:lpstr>Презентация PowerPoint</vt:lpstr>
      <vt:lpstr>Стенд для исследования статических и динамических деформаций геоматериалов</vt:lpstr>
      <vt:lpstr>Образец для испытаний и его свойства</vt:lpstr>
      <vt:lpstr>Схема нагружения образца</vt:lpstr>
      <vt:lpstr>Изменение деформаций образца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 В. Клишин</dc:creator>
  <cp:lastModifiedBy>Пользователь Windows</cp:lastModifiedBy>
  <cp:revision>107</cp:revision>
  <dcterms:created xsi:type="dcterms:W3CDTF">2019-02-08T05:36:30Z</dcterms:created>
  <dcterms:modified xsi:type="dcterms:W3CDTF">2019-06-02T14:46:20Z</dcterms:modified>
</cp:coreProperties>
</file>