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7" r:id="rId1"/>
  </p:sldMasterIdLst>
  <p:notesMasterIdLst>
    <p:notesMasterId r:id="rId24"/>
  </p:notesMasterIdLst>
  <p:sldIdLst>
    <p:sldId id="256" r:id="rId2"/>
    <p:sldId id="334" r:id="rId3"/>
    <p:sldId id="336" r:id="rId4"/>
    <p:sldId id="337" r:id="rId5"/>
    <p:sldId id="338" r:id="rId6"/>
    <p:sldId id="322" r:id="rId7"/>
    <p:sldId id="340" r:id="rId8"/>
    <p:sldId id="323" r:id="rId9"/>
    <p:sldId id="342" r:id="rId10"/>
    <p:sldId id="341" r:id="rId11"/>
    <p:sldId id="343" r:id="rId12"/>
    <p:sldId id="344" r:id="rId13"/>
    <p:sldId id="324" r:id="rId14"/>
    <p:sldId id="325" r:id="rId15"/>
    <p:sldId id="326" r:id="rId16"/>
    <p:sldId id="327" r:id="rId17"/>
    <p:sldId id="345" r:id="rId18"/>
    <p:sldId id="332" r:id="rId19"/>
    <p:sldId id="346" r:id="rId20"/>
    <p:sldId id="347" r:id="rId21"/>
    <p:sldId id="348" r:id="rId22"/>
    <p:sldId id="33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6EEF9-7E64-4539-AB01-7AD2A78152C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040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6EEF9-7E64-4539-AB01-7AD2A78152C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935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6EEF9-7E64-4539-AB01-7AD2A78152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411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6EEF9-7E64-4539-AB01-7AD2A78152C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062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6EEF9-7E64-4539-AB01-7AD2A78152C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587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6EEF9-7E64-4539-AB01-7AD2A78152C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871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6EEF9-7E64-4539-AB01-7AD2A78152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120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6EEF9-7E64-4539-AB01-7AD2A78152C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326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6EEF9-7E64-4539-AB01-7AD2A78152C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781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6EEF9-7E64-4539-AB01-7AD2A78152C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371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6EEF9-7E64-4539-AB01-7AD2A78152C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023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6EEF9-7E64-4539-AB01-7AD2A78152C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3593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6EEF9-7E64-4539-AB01-7AD2A78152C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524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6EEF9-7E64-4539-AB01-7AD2A78152C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072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6EEF9-7E64-4539-AB01-7AD2A78152C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423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6EEF9-7E64-4539-AB01-7AD2A78152C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893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6EEF9-7E64-4539-AB01-7AD2A78152C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580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6EEF9-7E64-4539-AB01-7AD2A78152C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423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6EEF9-7E64-4539-AB01-7AD2A78152C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981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6EEF9-7E64-4539-AB01-7AD2A78152C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984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6EEF9-7E64-4539-AB01-7AD2A78152C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088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0862-7E2B-4060-AC84-0D985B37431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9704-4CCC-46C2-A5D8-021911B32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894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0862-7E2B-4060-AC84-0D985B37431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9704-4CCC-46C2-A5D8-021911B32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524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0862-7E2B-4060-AC84-0D985B37431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9704-4CCC-46C2-A5D8-021911B32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075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0862-7E2B-4060-AC84-0D985B37431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9704-4CCC-46C2-A5D8-021911B32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672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0862-7E2B-4060-AC84-0D985B37431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9704-4CCC-46C2-A5D8-021911B32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600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0862-7E2B-4060-AC84-0D985B37431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9704-4CCC-46C2-A5D8-021911B32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4130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0862-7E2B-4060-AC84-0D985B37431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9704-4CCC-46C2-A5D8-021911B32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5575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0862-7E2B-4060-AC84-0D985B37431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9704-4CCC-46C2-A5D8-021911B32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2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0862-7E2B-4060-AC84-0D985B37431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9704-4CCC-46C2-A5D8-021911B32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559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0862-7E2B-4060-AC84-0D985B37431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9704-4CCC-46C2-A5D8-021911B32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656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50862-7E2B-4060-AC84-0D985B37431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9704-4CCC-46C2-A5D8-021911B32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94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50862-7E2B-4060-AC84-0D985B37431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89704-4CCC-46C2-A5D8-021911B32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829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4183" y="497574"/>
            <a:ext cx="871563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Эффекты воздействия </a:t>
            </a:r>
            <a:r>
              <a:rPr lang="ru-RU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реактивных </a:t>
            </a:r>
            <a:r>
              <a:rPr lang="ru-RU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двигателей кораблей </a:t>
            </a:r>
            <a:r>
              <a:rPr lang="ru-RU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"</a:t>
            </a:r>
            <a:r>
              <a:rPr lang="ru-RU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Прогресс" на ионосферу по </a:t>
            </a:r>
            <a:r>
              <a:rPr lang="ru-RU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данным </a:t>
            </a:r>
            <a:r>
              <a:rPr lang="ru-RU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GPS приемников </a:t>
            </a:r>
            <a:r>
              <a:rPr lang="ru-RU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японской </a:t>
            </a:r>
            <a:r>
              <a:rPr lang="ru-RU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сети GEONET</a:t>
            </a:r>
            <a:endParaRPr lang="ru-RU" sz="4000" b="1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71533" y="3792206"/>
            <a:ext cx="540093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Ишин Артем Борисович</a:t>
            </a:r>
            <a:r>
              <a:rPr lang="ru-RU" sz="2800" baseline="300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r>
              <a:rPr lang="ru-RU" sz="2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ru-RU" sz="2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Воейков С.В.</a:t>
            </a:r>
            <a:r>
              <a:rPr lang="ru-RU" sz="3200" baseline="300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ru-RU" sz="2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280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Хахинов</a:t>
            </a:r>
            <a:r>
              <a:rPr lang="ru-RU" sz="2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В.В.</a:t>
            </a:r>
            <a:r>
              <a:rPr lang="ru-RU" sz="2800" baseline="300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ru-RU" sz="2800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48640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</a:rPr>
              <a:t>1 – Иркутский </a:t>
            </a:r>
            <a:r>
              <a:rPr lang="ru-RU" sz="2000" dirty="0" smtClean="0">
                <a:ln w="0"/>
              </a:rPr>
              <a:t>национальный исследовательский технический университет</a:t>
            </a:r>
          </a:p>
          <a:p>
            <a:pPr algn="ctr"/>
            <a:r>
              <a:rPr lang="ru-RU" sz="2000" dirty="0" smtClean="0">
                <a:ln w="0"/>
              </a:rPr>
              <a:t>2 – Институт солнечно-земной физики Сибирского отделения РАН</a:t>
            </a:r>
          </a:p>
        </p:txBody>
      </p:sp>
    </p:spTree>
    <p:extLst>
      <p:ext uri="{BB962C8B-B14F-4D97-AF65-F5344CB8AC3E}">
        <p14:creationId xmlns:p14="http://schemas.microsoft.com/office/powerpoint/2010/main" val="315091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327900" y="6413500"/>
            <a:ext cx="1816100" cy="444501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Слайд № </a:t>
            </a:r>
            <a:fld id="{24789704-4CCC-46C2-A5D8-021911B32638}" type="slidenum">
              <a:rPr lang="ru-RU" sz="1800" b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fld>
            <a:endParaRPr lang="ru-RU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Результаты по станции </a:t>
            </a:r>
            <a:r>
              <a:rPr lang="en-US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IRKT</a:t>
            </a:r>
            <a:endParaRPr lang="ru-RU" altLang="ru-RU" sz="2800" b="1" i="1" u="sng" dirty="0" smtClean="0">
              <a:solidFill>
                <a:srgbClr val="002A0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24" y="726777"/>
            <a:ext cx="8735552" cy="4175066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64444" y="5057507"/>
            <a:ext cx="872555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В ближайшие несколько минут после работы двигателей было два пересечения области воздействия траекторией ионосферных точек. Спутники </a:t>
            </a:r>
            <a:r>
              <a:rPr lang="en-US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GPS: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PRN14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и </a:t>
            </a:r>
            <a:r>
              <a:rPr lang="en-US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PRN25.</a:t>
            </a:r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9886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327900" y="6413500"/>
            <a:ext cx="1816100" cy="444501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Слайд № </a:t>
            </a:r>
            <a:fld id="{24789704-4CCC-46C2-A5D8-021911B32638}" type="slidenum">
              <a:rPr lang="ru-RU" sz="1800" b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fld>
            <a:endParaRPr lang="ru-RU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Результаты по трем станциям и модель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85238"/>
            <a:ext cx="5994400" cy="572969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299200" y="876301"/>
            <a:ext cx="2743200" cy="512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Схожие эффекты наблюдались по трем иркутским станциям: </a:t>
            </a:r>
            <a:r>
              <a:rPr lang="en-US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IRKT, IRM, IRKJ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  <a:p>
            <a:pPr>
              <a:spcBef>
                <a:spcPts val="550"/>
              </a:spcBef>
              <a:defRPr/>
            </a:pPr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ts val="550"/>
              </a:spcBef>
              <a:defRPr/>
            </a:pP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Модель </a:t>
            </a:r>
            <a:r>
              <a:rPr lang="ru-RU" alt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гауссового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отрицательного возмущения подбиралась по «среднему» отклику. </a:t>
            </a:r>
          </a:p>
        </p:txBody>
      </p:sp>
    </p:spTree>
    <p:extLst>
      <p:ext uri="{BB962C8B-B14F-4D97-AF65-F5344CB8AC3E}">
        <p14:creationId xmlns:p14="http://schemas.microsoft.com/office/powerpoint/2010/main" val="247520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327900" y="6413500"/>
            <a:ext cx="1816100" cy="444501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Слайд № </a:t>
            </a:r>
            <a:fld id="{24789704-4CCC-46C2-A5D8-021911B32638}" type="slidenum">
              <a:rPr lang="ru-RU" sz="1800" b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fld>
            <a:endParaRPr lang="ru-RU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Результаты моделирования 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01625" y="853002"/>
            <a:ext cx="8750300" cy="306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В результате моделирования были оценены характеристики отрицательного возмущения ПЭС:</a:t>
            </a:r>
          </a:p>
          <a:p>
            <a:pPr marL="457200" indent="-457200">
              <a:spcBef>
                <a:spcPts val="550"/>
              </a:spcBef>
              <a:buAutoNum type="arabicParenR"/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Отклонения в ПЭС </a:t>
            </a:r>
            <a:r>
              <a:rPr lang="ru-RU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0,0</a:t>
            </a:r>
            <a:r>
              <a:rPr lang="en-US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3-0,05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TECU</a:t>
            </a:r>
          </a:p>
          <a:p>
            <a:pPr marL="457200" indent="-457200">
              <a:spcBef>
                <a:spcPts val="550"/>
              </a:spcBef>
              <a:buAutoNum type="arabicParenR"/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Длительность </a:t>
            </a:r>
            <a:r>
              <a:rPr lang="ru-RU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 – 4,5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мин.</a:t>
            </a:r>
          </a:p>
          <a:p>
            <a:pPr marL="457200" indent="-457200">
              <a:spcBef>
                <a:spcPts val="550"/>
              </a:spcBef>
              <a:buAutoNum type="arabicParenR"/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Поперечный размер </a:t>
            </a:r>
            <a:r>
              <a:rPr lang="en-US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15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– </a:t>
            </a:r>
            <a:r>
              <a:rPr lang="en-US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20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км</a:t>
            </a:r>
          </a:p>
          <a:p>
            <a:pPr>
              <a:spcBef>
                <a:spcPts val="550"/>
              </a:spcBef>
              <a:defRPr/>
            </a:pPr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ts val="550"/>
              </a:spcBef>
              <a:defRPr/>
            </a:pPr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6947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327900" y="6413500"/>
            <a:ext cx="1816100" cy="444501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Слайд № </a:t>
            </a:r>
            <a:fld id="{24789704-4CCC-46C2-A5D8-021911B32638}" type="slidenum">
              <a:rPr lang="ru-RU" sz="1800" b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fld>
            <a:endParaRPr lang="ru-RU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518275" y="1321742"/>
            <a:ext cx="236855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ts val="550"/>
              </a:spcBef>
              <a:defRPr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О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трицательное возмущение в области воздействия?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693091"/>
            <a:ext cx="5797550" cy="5797550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H="1">
            <a:off x="3721101" y="1778000"/>
            <a:ext cx="2908299" cy="127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Отклик по данным японской сети станций</a:t>
            </a:r>
          </a:p>
        </p:txBody>
      </p:sp>
    </p:spTree>
    <p:extLst>
      <p:ext uri="{BB962C8B-B14F-4D97-AF65-F5344CB8AC3E}">
        <p14:creationId xmlns:p14="http://schemas.microsoft.com/office/powerpoint/2010/main" val="219501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327900" y="6413500"/>
            <a:ext cx="1816100" cy="444501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Слайд № </a:t>
            </a:r>
            <a:fld id="{24789704-4CCC-46C2-A5D8-021911B32638}" type="slidenum">
              <a:rPr lang="ru-RU" sz="1800" b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fld>
            <a:endParaRPr lang="ru-RU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Отличия в фильтрации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284210" y="3708399"/>
            <a:ext cx="2368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10-20 минут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705" y="731510"/>
            <a:ext cx="2976890" cy="29768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690" y="731510"/>
            <a:ext cx="2976890" cy="2976890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324600" y="3699038"/>
            <a:ext cx="2368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2-10 минут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31510"/>
            <a:ext cx="2976890" cy="2976890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52425" y="3708399"/>
            <a:ext cx="2368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20-30 минут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55574" y="4607655"/>
            <a:ext cx="88906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Различные периоды фильтрации дают разный результат. </a:t>
            </a:r>
          </a:p>
        </p:txBody>
      </p:sp>
    </p:spTree>
    <p:extLst>
      <p:ext uri="{BB962C8B-B14F-4D97-AF65-F5344CB8AC3E}">
        <p14:creationId xmlns:p14="http://schemas.microsoft.com/office/powerpoint/2010/main" val="171197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327900" y="6413500"/>
            <a:ext cx="1816100" cy="444501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Слайд № </a:t>
            </a:r>
            <a:fld id="{24789704-4CCC-46C2-A5D8-021911B32638}" type="slidenum">
              <a:rPr lang="ru-RU" sz="1800" b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fld>
            <a:endParaRPr lang="ru-RU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Развитие возмущения во времени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55574" y="4607655"/>
            <a:ext cx="889060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Как мы можем видеть, наблюдаются возмущения, которые исчезают спустя 5 минут. Фильтрация в данном случае 0,5-5 минут.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841189"/>
            <a:ext cx="8902700" cy="29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9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327900" y="6413500"/>
            <a:ext cx="1816100" cy="444501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Слайд № </a:t>
            </a:r>
            <a:fld id="{24789704-4CCC-46C2-A5D8-021911B32638}" type="slidenum">
              <a:rPr lang="ru-RU" sz="1800" b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fld>
            <a:endParaRPr lang="ru-RU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Вариации ПЭС для соответствующих рядов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018375" y="3395515"/>
            <a:ext cx="40099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Как мы можем видеть, наблюдаются возмущения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01020"/>
            <a:ext cx="4712224" cy="58902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75" y="701020"/>
            <a:ext cx="4009974" cy="222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4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327900" y="6413500"/>
            <a:ext cx="1816100" cy="444501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Слайд № </a:t>
            </a:r>
            <a:fld id="{24789704-4CCC-46C2-A5D8-021911B32638}" type="slidenum">
              <a:rPr lang="ru-RU" sz="1800" b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fld>
            <a:endParaRPr lang="ru-RU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Почему отличаются амплитуды?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57863" y="5929282"/>
            <a:ext cx="84282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ts val="550"/>
              </a:spcBef>
              <a:defRPr/>
            </a:pPr>
            <a:r>
              <a:rPr lang="ru-RU" alt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Ракурсный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эффект. Длительность и амплитуда зависят от геометрии наблюдения.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59" y="523220"/>
            <a:ext cx="6234882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3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107093" y="718751"/>
            <a:ext cx="914400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altLang="ru-RU" sz="6000" b="1" i="1" dirty="0" smtClean="0"/>
              <a:t>Спасибо </a:t>
            </a:r>
          </a:p>
          <a:p>
            <a:pPr algn="ctr" eaLnBrk="1" hangingPunct="1">
              <a:defRPr/>
            </a:pPr>
            <a:r>
              <a:rPr lang="ru-RU" altLang="ru-RU" sz="6000" b="1" i="1" dirty="0" smtClean="0"/>
              <a:t>за внимание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88043" y="4111541"/>
            <a:ext cx="3696244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Ишин Артем Борисович</a:t>
            </a:r>
          </a:p>
        </p:txBody>
      </p:sp>
    </p:spTree>
    <p:extLst>
      <p:ext uri="{BB962C8B-B14F-4D97-AF65-F5344CB8AC3E}">
        <p14:creationId xmlns:p14="http://schemas.microsoft.com/office/powerpoint/2010/main" val="377335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327900" y="6413500"/>
            <a:ext cx="1816100" cy="444501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Слайд № </a:t>
            </a:r>
            <a:fld id="{24789704-4CCC-46C2-A5D8-021911B32638}" type="slidenum">
              <a:rPr lang="ru-RU" sz="1800" b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fld>
            <a:endParaRPr lang="ru-RU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76200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Моделирование неоднородности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57019" y="5416441"/>
            <a:ext cx="85742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Параметры неоднородности, определённые при просвечивании «вдоль».</a:t>
            </a:r>
          </a:p>
        </p:txBody>
      </p:sp>
      <p:pic>
        <p:nvPicPr>
          <p:cNvPr id="9" name="Picture 11" descr="1 приемник (вытянутая)_sm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971" y="661208"/>
            <a:ext cx="4811289" cy="461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62189" y="3410103"/>
            <a:ext cx="3956093" cy="171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127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924" tIns="32462" rIns="64924" bIns="32462"/>
          <a:lstStyle>
            <a:lvl1pPr defTabSz="21574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21574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21574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21574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21574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2157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2157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2157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2157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max</a:t>
            </a:r>
            <a:r>
              <a:rPr lang="ru-R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ru-RU" altLang="zh-CN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ru-RU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Ne)= - </a:t>
            </a:r>
            <a:r>
              <a:rPr lang="ru-RU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3,28·10</a:t>
            </a:r>
            <a:r>
              <a:rPr lang="ru-RU" altLang="zh-CN" sz="2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эл/см</a:t>
            </a:r>
            <a:r>
              <a:rPr lang="ru-RU" altLang="zh-CN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t=</a:t>
            </a:r>
            <a:r>
              <a:rPr lang="ru-R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мин,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D=12 </a:t>
            </a:r>
            <a:r>
              <a:rPr lang="ru-R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км.</a:t>
            </a:r>
            <a:r>
              <a:rPr lang="ru-RU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Picture 12" descr="Неоднородность вдоль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89" y="1284314"/>
            <a:ext cx="3956093" cy="18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32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327900" y="6413500"/>
            <a:ext cx="1816100" cy="444501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Слайд № </a:t>
            </a:r>
            <a:fld id="{24789704-4CCC-46C2-A5D8-021911B32638}" type="slidenum">
              <a:rPr lang="ru-RU" sz="1800" b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fld>
            <a:endParaRPr lang="ru-RU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36606" y="704452"/>
            <a:ext cx="8270788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550"/>
              </a:spcBef>
              <a:defRPr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Ионосферные неоднородности и вариации изучаются очень давно.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Полученные при этом данные могут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иметь как практическое значение (например прогнозы состояния </a:t>
            </a:r>
            <a:r>
              <a:rPr lang="ru-RU" alt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радиотрактов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а, следовательно, и стабильности космической связи), так и фундаментальное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  <a:p>
            <a:pPr>
              <a:spcBef>
                <a:spcPts val="550"/>
              </a:spcBef>
              <a:defRPr/>
            </a:pPr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Чаще всего проводятся исследования реакции ионосферы на те или иные естественные воздействия:</a:t>
            </a:r>
          </a:p>
          <a:p>
            <a:pPr marL="342900" indent="-342900">
              <a:spcBef>
                <a:spcPts val="55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Солнечный терминатор</a:t>
            </a:r>
          </a:p>
          <a:p>
            <a:pPr marL="342900" indent="-342900">
              <a:spcBef>
                <a:spcPts val="55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Экваториальная аномалия</a:t>
            </a:r>
          </a:p>
          <a:p>
            <a:pPr marL="342900" indent="-342900">
              <a:spcBef>
                <a:spcPts val="55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Магнитные буры, авроральные высыпания</a:t>
            </a:r>
          </a:p>
          <a:p>
            <a:pPr marL="342900" indent="-342900">
              <a:spcBef>
                <a:spcPts val="55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Землетрясения </a:t>
            </a:r>
          </a:p>
          <a:p>
            <a:pPr marL="342900" indent="-342900">
              <a:spcBef>
                <a:spcPts val="55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Болиды, метеоры</a:t>
            </a:r>
          </a:p>
          <a:p>
            <a:pPr marL="342900" indent="-342900">
              <a:spcBef>
                <a:spcPts val="55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Затмения и т.д. 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Изучение ионосферы. Зачем и чем?</a:t>
            </a:r>
          </a:p>
        </p:txBody>
      </p:sp>
    </p:spTree>
    <p:extLst>
      <p:ext uri="{BB962C8B-B14F-4D97-AF65-F5344CB8AC3E}">
        <p14:creationId xmlns:p14="http://schemas.microsoft.com/office/powerpoint/2010/main" val="20948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327900" y="6413500"/>
            <a:ext cx="1816100" cy="444501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Слайд № </a:t>
            </a:r>
            <a:fld id="{24789704-4CCC-46C2-A5D8-021911B32638}" type="slidenum">
              <a:rPr lang="ru-RU" sz="1800" b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fld>
            <a:endParaRPr lang="ru-RU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76200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Моделирование неоднородности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57019" y="5416441"/>
            <a:ext cx="85742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Параметры неоднородности, определяемые при просвечивании «поперёк».</a:t>
            </a:r>
          </a:p>
        </p:txBody>
      </p:sp>
      <p:pic>
        <p:nvPicPr>
          <p:cNvPr id="11" name="Picture 11" descr="Поперё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89" y="1284314"/>
            <a:ext cx="3956093" cy="183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2 приемник (вытянутая)_cor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983" y="1041401"/>
            <a:ext cx="4820360" cy="417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62189" y="3285090"/>
            <a:ext cx="3956093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127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924" tIns="32462" rIns="64924" bIns="32462"/>
          <a:lstStyle>
            <a:lvl1pPr defTabSz="21574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21574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21574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21574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21574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2157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2157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2157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2157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max</a:t>
            </a:r>
            <a:r>
              <a:rPr lang="ru-RU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ru-RU" altLang="zh-CN" sz="1800" dirty="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ru-RU" altLang="zh-CN" sz="18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Ne)= - </a:t>
            </a:r>
            <a:r>
              <a:rPr lang="ru-RU" altLang="zh-CN" sz="2400" dirty="0">
                <a:latin typeface="Times New Roman" panose="02020603050405020304" pitchFamily="18" charset="0"/>
              </a:rPr>
              <a:t>3,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77</a:t>
            </a:r>
            <a:r>
              <a:rPr lang="ru-RU" altLang="zh-CN" sz="2400" dirty="0">
                <a:latin typeface="Times New Roman" panose="02020603050405020304" pitchFamily="18" charset="0"/>
              </a:rPr>
              <a:t>·10</a:t>
            </a:r>
            <a:r>
              <a:rPr lang="en-US" altLang="zh-CN" sz="2400" baseline="30000" dirty="0"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r>
              <a:rPr lang="ru-RU" altLang="zh-CN" sz="2400" dirty="0">
                <a:latin typeface="Times New Roman" panose="02020603050405020304" pitchFamily="18" charset="0"/>
              </a:rPr>
              <a:t> эл/см</a:t>
            </a:r>
            <a:r>
              <a:rPr lang="ru-RU" altLang="zh-CN" sz="2400" baseline="30000" dirty="0">
                <a:latin typeface="Times New Roman" panose="02020603050405020304" pitchFamily="18" charset="0"/>
              </a:rPr>
              <a:t>3</a:t>
            </a:r>
            <a:r>
              <a:rPr lang="ru-RU" altLang="zh-CN" sz="2400" dirty="0">
                <a:latin typeface="Times New Roman" panose="02020603050405020304" pitchFamily="18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zh-CN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t=</a:t>
            </a:r>
            <a:r>
              <a:rPr lang="ru-RU" altLang="zh-CN" sz="2400" dirty="0">
                <a:latin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9</a:t>
            </a:r>
            <a:r>
              <a:rPr lang="ru-RU" altLang="zh-CN" sz="2400" dirty="0">
                <a:latin typeface="Times New Roman" panose="02020603050405020304" pitchFamily="18" charset="0"/>
              </a:rPr>
              <a:t> мин,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D=42 </a:t>
            </a:r>
            <a:r>
              <a:rPr lang="ru-RU" altLang="zh-CN" sz="2400" dirty="0">
                <a:latin typeface="Times New Roman" panose="02020603050405020304" pitchFamily="18" charset="0"/>
              </a:rPr>
              <a:t>км.</a:t>
            </a:r>
            <a:r>
              <a:rPr lang="ru-RU" altLang="zh-CN" sz="2600" dirty="0"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050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327900" y="6413500"/>
            <a:ext cx="1816100" cy="444501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Слайд № </a:t>
            </a:r>
            <a:fld id="{24789704-4CCC-46C2-A5D8-021911B32638}" type="slidenum">
              <a:rPr lang="ru-RU" sz="1800" b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fld>
            <a:endParaRPr lang="ru-RU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Региональная Японская сеть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7644" y="5919142"/>
            <a:ext cx="85821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Сеть в Японии насчитывает более 1200 геодезических станций.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6" y="523221"/>
            <a:ext cx="8623544" cy="53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GPS </a:t>
            </a:r>
            <a:r>
              <a:rPr lang="ru-RU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ГЛОНАСС сканирование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4" y="1010909"/>
            <a:ext cx="8593692" cy="535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1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327900" y="6413500"/>
            <a:ext cx="1816100" cy="444501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Слайд № </a:t>
            </a:r>
            <a:fld id="{24789704-4CCC-46C2-A5D8-021911B32638}" type="slidenum">
              <a:rPr lang="ru-RU" sz="1800" b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fld>
            <a:endParaRPr lang="ru-RU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36606" y="646787"/>
            <a:ext cx="849321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Однако, среди источников ионосферных возмущений есть и антропогенные:</a:t>
            </a:r>
          </a:p>
          <a:p>
            <a:pPr>
              <a:spcBef>
                <a:spcPts val="550"/>
              </a:spcBef>
              <a:defRPr/>
            </a:pPr>
            <a:endParaRPr lang="ru-RU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342900" indent="-342900">
              <a:spcBef>
                <a:spcPts val="55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Нагревные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стенды (например СУРА)</a:t>
            </a:r>
          </a:p>
          <a:p>
            <a:pPr marL="342900" indent="-342900">
              <a:spcBef>
                <a:spcPts val="55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Запуски ракет (в первую очередь тяжелых ракет-носителей)</a:t>
            </a:r>
          </a:p>
          <a:p>
            <a:pPr marL="342900" indent="-342900">
              <a:spcBef>
                <a:spcPts val="55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Взрывы (наземные и высотные)</a:t>
            </a:r>
          </a:p>
          <a:p>
            <a:pPr marL="342900" indent="-342900">
              <a:spcBef>
                <a:spcPts val="55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Сейсмовибраторы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	и др.</a:t>
            </a:r>
          </a:p>
          <a:p>
            <a:pPr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Эти источники можно регулировать/калибровать по интенсивности.</a:t>
            </a: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Особое место занимают воздействия реактивных струй космических аппаратов непосредственно на ионосферную плазму. 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Изучение ионосферы. Зачем и чем?</a:t>
            </a:r>
          </a:p>
        </p:txBody>
      </p:sp>
    </p:spTree>
    <p:extLst>
      <p:ext uri="{BB962C8B-B14F-4D97-AF65-F5344CB8AC3E}">
        <p14:creationId xmlns:p14="http://schemas.microsoft.com/office/powerpoint/2010/main" val="216999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327900" y="6413500"/>
            <a:ext cx="1816100" cy="444501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Слайд № </a:t>
            </a:r>
            <a:fld id="{24789704-4CCC-46C2-A5D8-021911B32638}" type="slidenum">
              <a:rPr lang="ru-RU" sz="1800" b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fld>
            <a:endParaRPr lang="ru-RU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36606" y="646787"/>
            <a:ext cx="84932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Эксперименты Радар-Прогресс и Плазма-Прогресс проводились в ИСЗФ СО РАН в течение ряда лет.</a:t>
            </a:r>
            <a:endParaRPr lang="en-US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Радар-Прогресс: пример эксперимента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796" y="1601351"/>
            <a:ext cx="6724408" cy="468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6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327900" y="6413500"/>
            <a:ext cx="1816100" cy="444501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Слайд № </a:t>
            </a:r>
            <a:fld id="{24789704-4CCC-46C2-A5D8-021911B32638}" type="slidenum">
              <a:rPr lang="ru-RU" sz="1800" b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fld>
            <a:endParaRPr lang="ru-RU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41300" y="646787"/>
            <a:ext cx="3891557" cy="312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На разных инструментах были получены разные интересные результаты.</a:t>
            </a:r>
          </a:p>
          <a:p>
            <a:pPr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В частности по данным сети приемников ГНСС зарегистрированы отрицательные отклики в ПЭС. </a:t>
            </a:r>
            <a:endParaRPr lang="en-US" alt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Радар-Прогресс. Отклик в ГНСС. </a:t>
            </a:r>
          </a:p>
        </p:txBody>
      </p: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630166" y="4286639"/>
            <a:ext cx="6404335" cy="2399109"/>
            <a:chOff x="2720" y="2352"/>
            <a:chExt cx="2928" cy="1129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0" y="2352"/>
              <a:ext cx="2928" cy="112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  <p:grpSp>
          <p:nvGrpSpPr>
            <p:cNvPr id="11" name="Group 15"/>
            <p:cNvGrpSpPr>
              <a:grpSpLocks/>
            </p:cNvGrpSpPr>
            <p:nvPr/>
          </p:nvGrpSpPr>
          <p:grpSpPr bwMode="auto">
            <a:xfrm>
              <a:off x="3072" y="3024"/>
              <a:ext cx="769" cy="296"/>
              <a:chOff x="2901" y="3049"/>
              <a:chExt cx="769" cy="296"/>
            </a:xfrm>
          </p:grpSpPr>
          <p:sp>
            <p:nvSpPr>
              <p:cNvPr id="13" name="Text Box 9"/>
              <p:cNvSpPr txBox="1">
                <a:spLocks noChangeArrowheads="1"/>
              </p:cNvSpPr>
              <p:nvPr/>
            </p:nvSpPr>
            <p:spPr bwMode="auto">
              <a:xfrm>
                <a:off x="2901" y="3241"/>
                <a:ext cx="672" cy="10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r">
                  <a:lnSpc>
                    <a:spcPct val="90000"/>
                  </a:lnSpc>
                </a:pPr>
                <a:r>
                  <a:rPr lang="ru-RU" sz="1200" b="1">
                    <a:latin typeface="Times New Roman" pitchFamily="18" charset="0"/>
                  </a:rPr>
                  <a:t>Включение ДУ</a:t>
                </a:r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 flipV="1">
                <a:off x="3382" y="3049"/>
                <a:ext cx="288" cy="192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 type="stealth" w="med" len="lg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858" y="646786"/>
            <a:ext cx="4804902" cy="35162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852" y="4660730"/>
            <a:ext cx="1049137" cy="1650926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 flipV="1">
            <a:off x="3530600" y="2311400"/>
            <a:ext cx="602257" cy="10160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1066800" y="3639810"/>
            <a:ext cx="635000" cy="64682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80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327900" y="6413500"/>
            <a:ext cx="1816100" cy="444501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Слайд № </a:t>
            </a:r>
            <a:fld id="{24789704-4CCC-46C2-A5D8-021911B32638}" type="slidenum">
              <a:rPr lang="ru-RU" sz="1800" b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fld>
            <a:endParaRPr lang="ru-RU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 что же плотные сети станций?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64444" y="5463657"/>
            <a:ext cx="85821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Сеть в Японии насчитывает более 1200 геодезических станций. По данным этой сети можно подробно наглядно исследовать ионосферные возмущения. Пример для землетрясения.   </a:t>
            </a:r>
          </a:p>
        </p:txBody>
      </p:sp>
      <p:pic>
        <p:nvPicPr>
          <p:cNvPr id="6" name="!!! E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004" y="678727"/>
            <a:ext cx="8443991" cy="478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1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327900" y="6413500"/>
            <a:ext cx="1816100" cy="444501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Слайд № </a:t>
            </a:r>
            <a:fld id="{24789704-4CCC-46C2-A5D8-021911B32638}" type="slidenum">
              <a:rPr lang="ru-RU" sz="1800" b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fld>
            <a:endParaRPr lang="ru-RU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" y="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Настоящее исследование посвящено исследованию возмущения по данным </a:t>
            </a:r>
            <a:r>
              <a:rPr lang="en-US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GEONET</a:t>
            </a:r>
            <a:endParaRPr lang="ru-RU" altLang="ru-RU" sz="2800" b="1" i="1" u="sng" dirty="0" smtClean="0">
              <a:solidFill>
                <a:srgbClr val="002A0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64444" y="5463657"/>
            <a:ext cx="872555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За время проведения экспериментов было несколько случаев длительной работы реактивных двигателей кораблей «Прогресс»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5" y="1067776"/>
            <a:ext cx="8083550" cy="439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6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327900" y="6413500"/>
            <a:ext cx="1816100" cy="444501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Слайд № </a:t>
            </a:r>
            <a:fld id="{24789704-4CCC-46C2-A5D8-021911B32638}" type="slidenum">
              <a:rPr lang="ru-RU" sz="1800" b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fld>
            <a:endParaRPr lang="ru-RU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Включение двигателей для подъема орбиты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92" y="909544"/>
            <a:ext cx="5705184" cy="5077048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197600" y="1016001"/>
            <a:ext cx="2844800" cy="460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Одно из таких воздействий протянулось от Байкала почти до Японии. </a:t>
            </a:r>
          </a:p>
          <a:p>
            <a:pPr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Это воздействие мы проанализировали по данным иркутских станций и по данным японской сети </a:t>
            </a:r>
            <a:r>
              <a:rPr lang="en-US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GEONET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958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327900" y="6413500"/>
            <a:ext cx="1816100" cy="444501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Слайд № </a:t>
            </a:r>
            <a:fld id="{24789704-4CCC-46C2-A5D8-021911B32638}" type="slidenum">
              <a:rPr lang="ru-RU" sz="1800" b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fld>
            <a:endParaRPr lang="ru-RU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Результаты по станции </a:t>
            </a:r>
            <a:r>
              <a:rPr lang="en-US" altLang="ru-RU" sz="2800" b="1" i="1" u="sng" dirty="0" smtClean="0">
                <a:solidFill>
                  <a:srgbClr val="002A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IRKT</a:t>
            </a:r>
            <a:endParaRPr lang="ru-RU" altLang="ru-RU" sz="2800" b="1" i="1" u="sng" dirty="0" smtClean="0">
              <a:solidFill>
                <a:srgbClr val="002A0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76" y="634999"/>
            <a:ext cx="4663824" cy="5989779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18376" y="1016001"/>
            <a:ext cx="3724024" cy="364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Геомагнитные условия в день эксперимента были средне возмущенные. </a:t>
            </a:r>
          </a:p>
          <a:p>
            <a:pPr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Индекс </a:t>
            </a:r>
            <a:r>
              <a:rPr lang="en-US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KP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достигал значения 5-. </a:t>
            </a:r>
          </a:p>
          <a:p>
            <a:pPr>
              <a:spcBef>
                <a:spcPts val="550"/>
              </a:spcBef>
              <a:defRPr/>
            </a:pP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ts val="550"/>
              </a:spcBef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Но главная фаза геомагнитной бури были позже воздействия. </a:t>
            </a:r>
          </a:p>
        </p:txBody>
      </p:sp>
    </p:spTree>
    <p:extLst>
      <p:ext uri="{BB962C8B-B14F-4D97-AF65-F5344CB8AC3E}">
        <p14:creationId xmlns:p14="http://schemas.microsoft.com/office/powerpoint/2010/main" val="288705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2573</TotalTime>
  <Words>642</Words>
  <Application>Microsoft Office PowerPoint</Application>
  <PresentationFormat>Экран (4:3)</PresentationFormat>
  <Paragraphs>124</Paragraphs>
  <Slides>22</Slides>
  <Notes>21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宋体</vt:lpstr>
      <vt:lpstr>Arial</vt:lpstr>
      <vt:lpstr>Calibri</vt:lpstr>
      <vt:lpstr>Calibri Light</vt:lpstr>
      <vt:lpstr>Symbol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GPS и ГЛОНАСС</dc:title>
  <dc:creator>Артём</dc:creator>
  <cp:lastModifiedBy>Art</cp:lastModifiedBy>
  <cp:revision>140</cp:revision>
  <dcterms:created xsi:type="dcterms:W3CDTF">2018-02-18T04:46:25Z</dcterms:created>
  <dcterms:modified xsi:type="dcterms:W3CDTF">2019-06-03T14:05:54Z</dcterms:modified>
</cp:coreProperties>
</file>