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80" r:id="rId4"/>
    <p:sldId id="298" r:id="rId5"/>
    <p:sldId id="309" r:id="rId6"/>
    <p:sldId id="297" r:id="rId7"/>
    <p:sldId id="301" r:id="rId8"/>
    <p:sldId id="296" r:id="rId9"/>
    <p:sldId id="299" r:id="rId10"/>
    <p:sldId id="300" r:id="rId11"/>
    <p:sldId id="303" r:id="rId12"/>
    <p:sldId id="304" r:id="rId13"/>
    <p:sldId id="305" r:id="rId14"/>
    <p:sldId id="306" r:id="rId15"/>
    <p:sldId id="308" r:id="rId16"/>
    <p:sldId id="302" r:id="rId17"/>
    <p:sldId id="307" r:id="rId18"/>
  </p:sldIdLst>
  <p:sldSz cx="9144000" cy="6858000" type="screen4x3"/>
  <p:notesSz cx="9874250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2" autoAdjust="0"/>
    <p:restoredTop sz="94621" autoAdjust="0"/>
  </p:normalViewPr>
  <p:slideViewPr>
    <p:cSldViewPr>
      <p:cViewPr>
        <p:scale>
          <a:sx n="70" d="100"/>
          <a:sy n="70" d="100"/>
        </p:scale>
        <p:origin x="-9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3125" y="0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DD3F9-117A-432F-B8A5-BD903F9473FF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3125" y="6456612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47940-A300-49C9-A754-EE0734C28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605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2764" y="1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2741B-1B3B-4F85-97CF-3B5B2F950E9A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426" y="3228976"/>
            <a:ext cx="789940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364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2764" y="6456364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884A2-C6D6-44B1-95DF-CEBE94887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963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884A2-C6D6-44B1-95DF-CEBE94887DF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63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9F7371-B472-420C-96A5-4B509B898CA8}" type="datetimeFigureOut">
              <a:rPr lang="ru-RU" smtClean="0"/>
              <a:pPr/>
              <a:t>03.06.2019</a:t>
            </a:fld>
            <a:endParaRPr lang="ru-RU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FD9B9-EA0F-4D7B-A391-D1C585349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F7371-B472-420C-96A5-4B509B898CA8}" type="datetimeFigureOut">
              <a:rPr lang="ru-RU" smtClean="0"/>
              <a:pPr/>
              <a:t>03.06.2019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FD9B9-EA0F-4D7B-A391-D1C585349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F7371-B472-420C-96A5-4B509B898CA8}" type="datetimeFigureOut">
              <a:rPr lang="ru-RU" smtClean="0"/>
              <a:pPr/>
              <a:t>03.06.2019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FD9B9-EA0F-4D7B-A391-D1C585349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F7371-B472-420C-96A5-4B509B898CA8}" type="datetimeFigureOut">
              <a:rPr lang="ru-RU" smtClean="0"/>
              <a:pPr/>
              <a:t>03.06.2019</a:t>
            </a:fld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FD9B9-EA0F-4D7B-A391-D1C585349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F7371-B472-420C-96A5-4B509B898CA8}" type="datetimeFigureOut">
              <a:rPr lang="ru-RU" smtClean="0"/>
              <a:pPr/>
              <a:t>03.06.2019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FD9B9-EA0F-4D7B-A391-D1C585349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F7371-B472-420C-96A5-4B509B898CA8}" type="datetimeFigureOut">
              <a:rPr lang="ru-RU" smtClean="0"/>
              <a:pPr/>
              <a:t>03.06.2019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FD9B9-EA0F-4D7B-A391-D1C585349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F7371-B472-420C-96A5-4B509B898CA8}" type="datetimeFigureOut">
              <a:rPr lang="ru-RU" smtClean="0"/>
              <a:pPr/>
              <a:t>03.06.2019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FD9B9-EA0F-4D7B-A391-D1C585349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F7371-B472-420C-96A5-4B509B898CA8}" type="datetimeFigureOut">
              <a:rPr lang="ru-RU" smtClean="0"/>
              <a:pPr/>
              <a:t>03.06.2019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FD9B9-EA0F-4D7B-A391-D1C585349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F7371-B472-420C-96A5-4B509B898CA8}" type="datetimeFigureOut">
              <a:rPr lang="ru-RU" smtClean="0"/>
              <a:pPr/>
              <a:t>03.06.2019</a:t>
            </a:fld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FD9B9-EA0F-4D7B-A391-D1C585349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F7371-B472-420C-96A5-4B509B898CA8}" type="datetimeFigureOut">
              <a:rPr lang="ru-RU" smtClean="0"/>
              <a:pPr/>
              <a:t>03.06.2019</a:t>
            </a:fld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FD9B9-EA0F-4D7B-A391-D1C585349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F7371-B472-420C-96A5-4B509B898CA8}" type="datetimeFigureOut">
              <a:rPr lang="ru-RU" smtClean="0"/>
              <a:pPr/>
              <a:t>03.06.2019</a:t>
            </a:fld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FD9B9-EA0F-4D7B-A391-D1C585349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F7371-B472-420C-96A5-4B509B898CA8}" type="datetimeFigureOut">
              <a:rPr lang="ru-RU" smtClean="0"/>
              <a:pPr/>
              <a:t>03.06.2019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FD9B9-EA0F-4D7B-A391-D1C585349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F7371-B472-420C-96A5-4B509B898CA8}" type="datetimeFigureOut">
              <a:rPr lang="ru-RU" smtClean="0"/>
              <a:pPr/>
              <a:t>03.06.2019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FD9B9-EA0F-4D7B-A391-D1C585349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075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076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8195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259F7371-B472-420C-96A5-4B509B898CA8}" type="datetimeFigureOut">
              <a:rPr lang="ru-RU" smtClean="0"/>
              <a:pPr/>
              <a:t>03.06.2019</a:t>
            </a:fld>
            <a:endParaRPr lang="ru-R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9DFD9B9-EA0F-4D7B-A391-D1C5853499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199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225"/>
            <a:ext cx="140335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060848"/>
            <a:ext cx="9144000" cy="1008112"/>
          </a:xfrm>
        </p:spPr>
        <p:txBody>
          <a:bodyPr/>
          <a:lstStyle/>
          <a:p>
            <a:pPr algn="ctr">
              <a:lnSpc>
                <a:spcPct val="110000"/>
              </a:lnSpc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ПРОСТРАНСТВЕННО-ВРЕМЕННЫЕ СТРУКТУРЫ АФТЕРШОКОВЫХ ПОСЛЕДОВАТЕЛЬНОСТЕЙ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95287" y="3428306"/>
            <a:ext cx="8497193" cy="2088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ru-RU" sz="2800" b="1" i="1" dirty="0" smtClean="0"/>
              <a:t>Завьялов </a:t>
            </a:r>
            <a:r>
              <a:rPr lang="ru-RU" sz="2800" b="1" i="1" dirty="0"/>
              <a:t>А.Д.</a:t>
            </a:r>
            <a:r>
              <a:rPr lang="ru-RU" sz="2800" b="1" baseline="30000" dirty="0"/>
              <a:t>1</a:t>
            </a:r>
            <a:r>
              <a:rPr lang="ru-RU" sz="2800" b="1" i="1" dirty="0" smtClean="0"/>
              <a:t>,</a:t>
            </a:r>
          </a:p>
          <a:p>
            <a:pPr algn="r"/>
            <a:r>
              <a:rPr lang="ru-RU" sz="2800" b="1" i="1" dirty="0" smtClean="0"/>
              <a:t>Зотов О.Д.</a:t>
            </a:r>
            <a:r>
              <a:rPr lang="ru-RU" sz="2800" b="1" baseline="30000" dirty="0" smtClean="0"/>
              <a:t>1,2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Клайн</a:t>
            </a:r>
            <a:r>
              <a:rPr lang="ru-RU" sz="2800" b="1" i="1" dirty="0" smtClean="0"/>
              <a:t> Б.И.</a:t>
            </a:r>
            <a:r>
              <a:rPr lang="ru-RU" sz="2800" b="1" baseline="30000" dirty="0" smtClean="0"/>
              <a:t>2</a:t>
            </a:r>
            <a:endParaRPr lang="ru-RU" sz="2800" b="1" dirty="0"/>
          </a:p>
          <a:p>
            <a:endParaRPr lang="ru-RU" sz="2000" baseline="30000" dirty="0" smtClean="0"/>
          </a:p>
          <a:p>
            <a:pPr algn="r"/>
            <a:r>
              <a:rPr lang="ru-RU" sz="2000" baseline="30000" dirty="0" smtClean="0"/>
              <a:t>1</a:t>
            </a:r>
            <a:r>
              <a:rPr lang="ru-RU" sz="2000" dirty="0" smtClean="0"/>
              <a:t> Институт физики Земли им. О.Ю. Шмидта РАН, г. Москва, Россия</a:t>
            </a:r>
          </a:p>
          <a:p>
            <a:pPr algn="r"/>
            <a:r>
              <a:rPr lang="ru-RU" sz="2000" baseline="30000" dirty="0" smtClean="0"/>
              <a:t>2</a:t>
            </a:r>
            <a:r>
              <a:rPr lang="ru-RU" sz="2000" dirty="0" smtClean="0"/>
              <a:t> </a:t>
            </a:r>
            <a:r>
              <a:rPr lang="ru-RU" sz="2000" dirty="0"/>
              <a:t>Геофизическая обсерватория «Борок» ИФЗ РАН, пос. Борок, Ярославская обл., </a:t>
            </a:r>
            <a:r>
              <a:rPr lang="ru-RU" sz="2000" dirty="0" smtClean="0"/>
              <a:t>Россия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491880" y="5934670"/>
            <a:ext cx="54005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Работа выполнена при финансовой поддержке гранта РФФИ, проект № </a:t>
            </a:r>
            <a:r>
              <a:rPr lang="ru-RU" i="1" dirty="0" smtClean="0"/>
              <a:t>18-05-00096; </a:t>
            </a:r>
            <a:r>
              <a:rPr lang="ru-RU" i="1" dirty="0"/>
              <a:t>программ государственных заданий </a:t>
            </a:r>
            <a:r>
              <a:rPr lang="ru-RU" i="1" dirty="0" smtClean="0"/>
              <a:t>ИФЗ РАН</a:t>
            </a:r>
            <a:endParaRPr lang="ru-RU" i="1" dirty="0"/>
          </a:p>
        </p:txBody>
      </p:sp>
      <p:pic>
        <p:nvPicPr>
          <p:cNvPr id="6" name="Рисунок 49" descr="Borok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518" y="22225"/>
            <a:ext cx="1467881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69257" y="4556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5-ая </a:t>
            </a:r>
            <a:r>
              <a:rPr lang="ru-RU" dirty="0"/>
              <a:t>Международная конференция </a:t>
            </a:r>
          </a:p>
          <a:p>
            <a:pPr algn="ctr"/>
            <a:r>
              <a:rPr lang="ru-RU" dirty="0"/>
              <a:t>«Триггерные эффекты в </a:t>
            </a:r>
            <a:r>
              <a:rPr lang="ru-RU" dirty="0" err="1"/>
              <a:t>геосистемах</a:t>
            </a:r>
            <a:r>
              <a:rPr lang="ru-RU" dirty="0"/>
              <a:t>» </a:t>
            </a:r>
          </a:p>
          <a:p>
            <a:pPr algn="ctr"/>
            <a:r>
              <a:rPr lang="ru-RU" dirty="0" smtClean="0"/>
              <a:t>Институт динамики геосфер РАН Москва</a:t>
            </a:r>
            <a:r>
              <a:rPr lang="ru-RU" dirty="0"/>
              <a:t>, </a:t>
            </a:r>
            <a:r>
              <a:rPr lang="ru-RU" dirty="0" smtClean="0"/>
              <a:t>Россия, </a:t>
            </a:r>
            <a:r>
              <a:rPr lang="ru-RU" dirty="0"/>
              <a:t>4-7 июня </a:t>
            </a:r>
            <a:r>
              <a:rPr lang="ru-RU" dirty="0" smtClean="0"/>
              <a:t>2019 г.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62064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Пространственно-временная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афтершоков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269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1052736"/>
            <a:ext cx="5915025" cy="27797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067569"/>
            <a:ext cx="288032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503" y="3984306"/>
            <a:ext cx="5913287" cy="272945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/>
          <a:p>
            <a:pPr algn="ctr"/>
            <a:r>
              <a:rPr lang="ru-RU" alt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Каталог </a:t>
            </a:r>
            <a:r>
              <a:rPr lang="en-US" alt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USGS </a:t>
            </a:r>
            <a:r>
              <a:rPr lang="ru-RU" alt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r>
              <a:rPr lang="en-US" alt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73-</a:t>
            </a:r>
            <a:r>
              <a:rPr lang="ru-RU" alt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en-US" alt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r>
              <a:rPr lang="ru-RU" alt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2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Мгл.т</a:t>
            </a:r>
            <a:r>
              <a:rPr lang="ru-RU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</a:t>
            </a:r>
            <a:r>
              <a:rPr lang="en-US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7.5 (</a:t>
            </a:r>
            <a:r>
              <a:rPr lang="en-US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N=190)</a:t>
            </a:r>
            <a:r>
              <a:rPr lang="ru-RU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ru-RU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≤</a:t>
            </a:r>
            <a:r>
              <a:rPr lang="en-US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sz="2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Мпов.т</a:t>
            </a:r>
            <a:r>
              <a:rPr lang="ru-RU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ru-RU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sz="2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Мгл.т</a:t>
            </a:r>
            <a:r>
              <a:rPr lang="ru-RU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(N=208)</a:t>
            </a:r>
            <a:endParaRPr lang="ru-RU" altLang="ru-RU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96136" y="3042826"/>
            <a:ext cx="34563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Здесь </a:t>
            </a:r>
            <a:r>
              <a:rPr lang="ru-RU" b="1" dirty="0" smtClean="0">
                <a:solidFill>
                  <a:srgbClr val="FF0000"/>
                </a:solidFill>
              </a:rPr>
              <a:t>мы </a:t>
            </a:r>
            <a:r>
              <a:rPr lang="ru-RU" b="1" dirty="0">
                <a:solidFill>
                  <a:srgbClr val="FF0000"/>
                </a:solidFill>
              </a:rPr>
              <a:t>не видим никакой структуры </a:t>
            </a:r>
            <a:r>
              <a:rPr lang="ru-RU" dirty="0"/>
              <a:t>во временной последовательности </a:t>
            </a:r>
            <a:r>
              <a:rPr lang="ru-RU" dirty="0" smtClean="0"/>
              <a:t>(верхняя панель) и </a:t>
            </a:r>
            <a:r>
              <a:rPr lang="ru-RU" dirty="0"/>
              <a:t>в пространственной </a:t>
            </a:r>
            <a:r>
              <a:rPr lang="ru-RU" dirty="0" smtClean="0"/>
              <a:t>последовательности (нижняя панель).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96136" y="4941168"/>
            <a:ext cx="34563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Но если одни и те же основные толчки и </a:t>
            </a:r>
            <a:r>
              <a:rPr lang="ru-RU" dirty="0" err="1"/>
              <a:t>афтершоки</a:t>
            </a:r>
            <a:r>
              <a:rPr lang="ru-RU" dirty="0"/>
              <a:t> расположены </a:t>
            </a:r>
            <a:r>
              <a:rPr lang="ru-RU" dirty="0" smtClean="0"/>
              <a:t>на плоскости </a:t>
            </a:r>
            <a:r>
              <a:rPr lang="ru-RU" b="1" dirty="0" smtClean="0">
                <a:solidFill>
                  <a:srgbClr val="FF0000"/>
                </a:solidFill>
              </a:rPr>
              <a:t>в координатах пространство-время</a:t>
            </a:r>
            <a:r>
              <a:rPr lang="ru-RU" dirty="0" smtClean="0"/>
              <a:t>, </a:t>
            </a:r>
            <a:r>
              <a:rPr lang="ru-RU" dirty="0"/>
              <a:t>то мы у</a:t>
            </a:r>
            <a:r>
              <a:rPr lang="ru-RU" dirty="0" smtClean="0"/>
              <a:t>видим </a:t>
            </a:r>
            <a:r>
              <a:rPr lang="ru-RU" dirty="0"/>
              <a:t>совершенно иную </a:t>
            </a:r>
            <a:r>
              <a:rPr lang="ru-RU" dirty="0" smtClean="0"/>
              <a:t>картину.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39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Пространственно-временная структура </a:t>
            </a:r>
            <a:r>
              <a:rPr lang="ru-RU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афтершоков</a:t>
            </a:r>
            <a:endParaRPr lang="ru-RU" sz="2800" dirty="0"/>
          </a:p>
        </p:txBody>
      </p:sp>
      <p:pic>
        <p:nvPicPr>
          <p:cNvPr id="4" name="Picture 2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6114" y="1484785"/>
            <a:ext cx="4916494" cy="482453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ine 16"/>
          <p:cNvSpPr>
            <a:spLocks noChangeShapeType="1"/>
          </p:cNvSpPr>
          <p:nvPr/>
        </p:nvSpPr>
        <p:spPr bwMode="auto">
          <a:xfrm flipH="1">
            <a:off x="5220445" y="4589539"/>
            <a:ext cx="1061602" cy="467519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Line 17"/>
          <p:cNvSpPr>
            <a:spLocks noChangeShapeType="1"/>
          </p:cNvSpPr>
          <p:nvPr/>
        </p:nvSpPr>
        <p:spPr bwMode="auto">
          <a:xfrm flipH="1">
            <a:off x="5220445" y="4120433"/>
            <a:ext cx="1061602" cy="504826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Line 18"/>
          <p:cNvSpPr>
            <a:spLocks noChangeShapeType="1"/>
          </p:cNvSpPr>
          <p:nvPr/>
        </p:nvSpPr>
        <p:spPr bwMode="auto">
          <a:xfrm flipH="1">
            <a:off x="5291881" y="3690220"/>
            <a:ext cx="990165" cy="4302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Line 19"/>
          <p:cNvSpPr>
            <a:spLocks noChangeShapeType="1"/>
          </p:cNvSpPr>
          <p:nvPr/>
        </p:nvSpPr>
        <p:spPr bwMode="auto">
          <a:xfrm flipH="1">
            <a:off x="5004545" y="2970199"/>
            <a:ext cx="1277502" cy="575559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Line 20"/>
          <p:cNvSpPr>
            <a:spLocks noChangeShapeType="1"/>
          </p:cNvSpPr>
          <p:nvPr/>
        </p:nvSpPr>
        <p:spPr bwMode="auto">
          <a:xfrm flipH="1">
            <a:off x="4931520" y="2190180"/>
            <a:ext cx="1332706" cy="634854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auto">
          <a:xfrm flipH="1">
            <a:off x="4428282" y="1772816"/>
            <a:ext cx="1835944" cy="834729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1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226" y="1511895"/>
            <a:ext cx="977611" cy="330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6084168" y="5085184"/>
            <a:ext cx="29726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А именно, </a:t>
            </a:r>
            <a:r>
              <a:rPr lang="ru-RU" b="1" dirty="0">
                <a:solidFill>
                  <a:srgbClr val="FF0000"/>
                </a:solidFill>
              </a:rPr>
              <a:t>мы видим пространственно-временную структуру</a:t>
            </a:r>
            <a:r>
              <a:rPr lang="ru-RU" dirty="0"/>
              <a:t>, формируемую сильными </a:t>
            </a:r>
            <a:r>
              <a:rPr lang="ru-RU" dirty="0" err="1"/>
              <a:t>афтершоками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823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179512" y="692696"/>
            <a:ext cx="5580110" cy="936104"/>
          </a:xfrm>
        </p:spPr>
        <p:txBody>
          <a:bodyPr/>
          <a:lstStyle/>
          <a:p>
            <a:pPr algn="ctr"/>
            <a:r>
              <a:rPr lang="ru-RU" alt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Каталог </a:t>
            </a:r>
            <a:r>
              <a:rPr lang="en-US" alt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USGS </a:t>
            </a:r>
            <a:r>
              <a:rPr lang="ru-RU" alt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r>
              <a:rPr lang="en-US" alt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73-</a:t>
            </a:r>
            <a:r>
              <a:rPr lang="ru-RU" alt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en-US" alt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r>
              <a:rPr lang="ru-RU" alt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20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Мгл.т</a:t>
            </a:r>
            <a:r>
              <a:rPr lang="ru-RU" altLang="ru-RU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ru-RU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</a:t>
            </a:r>
            <a:r>
              <a:rPr lang="en-US" altLang="ru-RU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7.5, </a:t>
            </a:r>
            <a:r>
              <a:rPr lang="ru-RU" altLang="ru-RU" sz="20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Мпов.т</a:t>
            </a:r>
            <a:r>
              <a:rPr lang="ru-RU" altLang="ru-RU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ru-RU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</a:t>
            </a:r>
            <a:r>
              <a:rPr lang="ru-RU" altLang="ru-RU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sz="20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Мгл.т</a:t>
            </a:r>
            <a:r>
              <a:rPr lang="ru-RU" altLang="ru-RU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</a:t>
            </a:r>
            <a:r>
              <a:rPr lang="en-US" altLang="ru-RU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= 5</a:t>
            </a:r>
            <a:r>
              <a:rPr lang="ru-RU" altLang="ru-RU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град</a:t>
            </a:r>
            <a:endParaRPr lang="ru-RU" altLang="ru-RU" sz="20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867440" y="1483037"/>
            <a:ext cx="3276559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Активность </a:t>
            </a:r>
            <a:r>
              <a:rPr lang="ru-RU" altLang="ru-RU" sz="2000" b="1" dirty="0" smtClean="0">
                <a:solidFill>
                  <a:srgbClr val="FF0000"/>
                </a:solidFill>
              </a:rPr>
              <a:t>А = 1</a:t>
            </a:r>
            <a:r>
              <a:rPr lang="ru-RU" altLang="ru-RU" sz="2000" dirty="0" smtClean="0"/>
              <a:t>, </a:t>
            </a:r>
            <a:r>
              <a:rPr lang="ru-RU" altLang="ru-RU" sz="2000" dirty="0"/>
              <a:t>если на данном расстоянии произошло хоть </a:t>
            </a:r>
            <a:r>
              <a:rPr lang="ru-RU" altLang="ru-RU" sz="2000" b="1" dirty="0" smtClean="0">
                <a:solidFill>
                  <a:srgbClr val="FF0000"/>
                </a:solidFill>
              </a:rPr>
              <a:t>один</a:t>
            </a:r>
            <a:r>
              <a:rPr lang="ru-RU" altLang="ru-RU" sz="2000" dirty="0" smtClean="0"/>
              <a:t> повторный толчок.</a:t>
            </a:r>
            <a:endParaRPr lang="ru-RU" altLang="ru-RU" sz="2000" dirty="0"/>
          </a:p>
          <a:p>
            <a:pPr>
              <a:spcBef>
                <a:spcPct val="50000"/>
              </a:spcBef>
            </a:pPr>
            <a:r>
              <a:rPr lang="ru-RU" altLang="ru-RU" sz="2000" dirty="0" smtClean="0"/>
              <a:t>Активность </a:t>
            </a:r>
            <a:r>
              <a:rPr lang="ru-RU" altLang="ru-RU" sz="2000" b="1" dirty="0" smtClean="0">
                <a:solidFill>
                  <a:srgbClr val="FF0000"/>
                </a:solidFill>
              </a:rPr>
              <a:t>А = 0</a:t>
            </a:r>
            <a:r>
              <a:rPr lang="ru-RU" altLang="ru-RU" sz="2000" dirty="0" smtClean="0"/>
              <a:t>, если повторных толчков </a:t>
            </a:r>
            <a:r>
              <a:rPr lang="ru-RU" altLang="ru-RU" sz="2000" b="1" dirty="0" smtClean="0">
                <a:solidFill>
                  <a:srgbClr val="FF0000"/>
                </a:solidFill>
              </a:rPr>
              <a:t>нет</a:t>
            </a:r>
            <a:r>
              <a:rPr lang="ru-RU" altLang="ru-RU" sz="2000" dirty="0" smtClean="0"/>
              <a:t>.</a:t>
            </a:r>
            <a:endParaRPr lang="ru-RU" altLang="ru-RU" sz="2000" dirty="0"/>
          </a:p>
          <a:p>
            <a:pPr>
              <a:spcBef>
                <a:spcPct val="50000"/>
              </a:spcBef>
            </a:pPr>
            <a:r>
              <a:rPr lang="ru-RU" altLang="ru-RU" sz="2000" dirty="0" smtClean="0"/>
              <a:t>Результаты не суммируются, кривые сглажены.</a:t>
            </a:r>
            <a:endParaRPr lang="ru-RU" altLang="ru-RU" sz="2000" dirty="0"/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5867440" y="4725144"/>
            <a:ext cx="327655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/>
              <a:t>Видно, как </a:t>
            </a:r>
            <a:r>
              <a:rPr lang="ru-RU" altLang="ru-RU" sz="2000" b="1" dirty="0">
                <a:solidFill>
                  <a:srgbClr val="FF0000"/>
                </a:solidFill>
              </a:rPr>
              <a:t>активность </a:t>
            </a:r>
            <a:r>
              <a:rPr lang="ru-RU" altLang="ru-RU" sz="2000" b="1" dirty="0" smtClean="0">
                <a:solidFill>
                  <a:srgbClr val="FF0000"/>
                </a:solidFill>
              </a:rPr>
              <a:t>повторных толчков </a:t>
            </a:r>
            <a:r>
              <a:rPr lang="ru-RU" altLang="ru-RU" sz="2000" dirty="0" smtClean="0"/>
              <a:t>с </a:t>
            </a:r>
            <a:r>
              <a:rPr lang="ru-RU" altLang="ru-RU" sz="2000" dirty="0"/>
              <a:t>течением времени захватывает </a:t>
            </a:r>
            <a:r>
              <a:rPr lang="ru-RU" altLang="ru-RU" sz="2000" b="1" dirty="0">
                <a:solidFill>
                  <a:srgbClr val="FF0000"/>
                </a:solidFill>
              </a:rPr>
              <a:t>все большую и большую </a:t>
            </a:r>
            <a:r>
              <a:rPr lang="ru-RU" altLang="ru-RU" sz="2000" dirty="0" smtClean="0"/>
              <a:t>площадь.</a:t>
            </a:r>
            <a:endParaRPr lang="ru-RU" alt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00683" y="44624"/>
            <a:ext cx="8964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скорости распространения возбуждения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15"/>
          <a:stretch/>
        </p:blipFill>
        <p:spPr>
          <a:xfrm>
            <a:off x="308642" y="1628800"/>
            <a:ext cx="5343478" cy="5162549"/>
          </a:xfrm>
        </p:spPr>
      </p:pic>
    </p:spTree>
    <p:extLst>
      <p:ext uri="{BB962C8B-B14F-4D97-AF65-F5344CB8AC3E}">
        <p14:creationId xmlns:p14="http://schemas.microsoft.com/office/powerpoint/2010/main" val="281867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504" y="1739379"/>
            <a:ext cx="4681538" cy="26257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900112" y="4437112"/>
            <a:ext cx="3671888" cy="64633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dirty="0" smtClean="0"/>
              <a:t>Эти графики построены по данным с предыдущего слайда.</a:t>
            </a:r>
            <a:endParaRPr lang="ru-RU" altLang="ru-RU" dirty="0"/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4295775"/>
            <a:ext cx="4500562" cy="25622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788024" y="1556792"/>
            <a:ext cx="45365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Эти результаты мы рассматриваем как </a:t>
            </a:r>
            <a:r>
              <a:rPr lang="ru-RU" altLang="ru-RU" sz="2000" b="1" dirty="0" smtClean="0">
                <a:solidFill>
                  <a:srgbClr val="FF0000"/>
                </a:solidFill>
              </a:rPr>
              <a:t>весьма предварительные, оценочные</a:t>
            </a:r>
            <a:r>
              <a:rPr lang="ru-RU" altLang="ru-RU" sz="2000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ru-RU" altLang="ru-RU" sz="2000" b="1" dirty="0" smtClean="0">
                <a:solidFill>
                  <a:srgbClr val="FF0000"/>
                </a:solidFill>
              </a:rPr>
              <a:t>Красную </a:t>
            </a:r>
            <a:r>
              <a:rPr lang="ru-RU" altLang="ru-RU" sz="2000" b="1" dirty="0">
                <a:solidFill>
                  <a:srgbClr val="FF0000"/>
                </a:solidFill>
              </a:rPr>
              <a:t>прямую </a:t>
            </a:r>
            <a:r>
              <a:rPr lang="ru-RU" altLang="ru-RU" sz="2000" dirty="0" smtClean="0"/>
              <a:t>(</a:t>
            </a:r>
            <a:r>
              <a:rPr lang="ru-RU" altLang="ru-RU" sz="2000" i="1" dirty="0" smtClean="0"/>
              <a:t>предыдущий слайд</a:t>
            </a:r>
            <a:r>
              <a:rPr lang="ru-RU" altLang="ru-RU" sz="2000" dirty="0" smtClean="0"/>
              <a:t>) можно </a:t>
            </a:r>
            <a:r>
              <a:rPr lang="ru-RU" altLang="ru-RU" sz="2000" dirty="0"/>
              <a:t>провести с разным наклоном при </a:t>
            </a:r>
            <a:r>
              <a:rPr lang="ru-RU" altLang="ru-RU" sz="2000" dirty="0" smtClean="0"/>
              <a:t>желании.</a:t>
            </a:r>
            <a:endParaRPr lang="ru-RU" altLang="ru-RU" sz="2000" dirty="0"/>
          </a:p>
          <a:p>
            <a:pPr>
              <a:spcBef>
                <a:spcPct val="50000"/>
              </a:spcBef>
            </a:pPr>
            <a:r>
              <a:rPr lang="ru-RU" altLang="ru-RU" sz="2000" dirty="0" smtClean="0"/>
              <a:t>Результат будет </a:t>
            </a:r>
            <a:r>
              <a:rPr lang="ru-RU" altLang="ru-RU" sz="2000" dirty="0"/>
              <a:t>дальше </a:t>
            </a:r>
            <a:r>
              <a:rPr lang="ru-RU" altLang="ru-RU" sz="2000" b="1" dirty="0" smtClean="0">
                <a:solidFill>
                  <a:srgbClr val="FF0000"/>
                </a:solidFill>
              </a:rPr>
              <a:t>уточняться</a:t>
            </a:r>
            <a:r>
              <a:rPr lang="ru-RU" altLang="ru-RU" sz="2000" dirty="0" smtClean="0"/>
              <a:t>.</a:t>
            </a:r>
            <a:endParaRPr lang="ru-RU" alt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00683" y="44624"/>
            <a:ext cx="8964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скорости распространения возбуждения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-36512" y="692696"/>
            <a:ext cx="558011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2800" b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Каталог </a:t>
            </a:r>
            <a:r>
              <a:rPr lang="en-US" altLang="ru-RU" sz="2800" b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USGS </a:t>
            </a:r>
            <a:r>
              <a:rPr lang="ru-RU" altLang="ru-RU" sz="2800" b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r>
              <a:rPr lang="en-US" altLang="ru-RU" sz="2800" b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73-</a:t>
            </a:r>
            <a:r>
              <a:rPr lang="ru-RU" altLang="ru-RU" sz="2800" b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en-US" altLang="ru-RU" sz="2800" b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r>
              <a:rPr lang="ru-RU" altLang="ru-RU" sz="3600" b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sz="3600" b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2000" b="1" i="1" kern="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Мгл.т</a:t>
            </a:r>
            <a:r>
              <a:rPr lang="ru-RU" altLang="ru-RU" sz="20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ru-RU" sz="20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sz="20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</a:t>
            </a:r>
            <a:r>
              <a:rPr lang="en-US" altLang="ru-RU" sz="20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sz="20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7.5, </a:t>
            </a:r>
            <a:r>
              <a:rPr lang="ru-RU" altLang="ru-RU" sz="2000" b="1" i="1" kern="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Мпов.т</a:t>
            </a:r>
            <a:r>
              <a:rPr lang="ru-RU" altLang="ru-RU" sz="20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ru-RU" sz="20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</a:t>
            </a:r>
            <a:r>
              <a:rPr lang="ru-RU" altLang="ru-RU" sz="20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sz="2000" b="1" i="1" kern="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Мгл.т</a:t>
            </a:r>
            <a:r>
              <a:rPr lang="ru-RU" altLang="ru-RU" sz="20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</a:t>
            </a:r>
            <a:r>
              <a:rPr lang="en-US" altLang="ru-RU" sz="20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= 5</a:t>
            </a:r>
            <a:r>
              <a:rPr lang="ru-RU" altLang="ru-RU" sz="20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град</a:t>
            </a:r>
            <a:endParaRPr lang="ru-RU" altLang="ru-RU" sz="2000" b="1" i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-36512" y="5229200"/>
            <a:ext cx="51125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Показано, что после главного удара в очаговой зоне возникает «волна» активизации, которая распространяется от эпицентра главного удара к периферии очаговой зоны.</a:t>
            </a:r>
          </a:p>
        </p:txBody>
      </p:sp>
    </p:spTree>
    <p:extLst>
      <p:ext uri="{BB962C8B-B14F-4D97-AF65-F5344CB8AC3E}">
        <p14:creationId xmlns:p14="http://schemas.microsoft.com/office/powerpoint/2010/main" val="171112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695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Возможная интерпретация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836712"/>
            <a:ext cx="89827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Мы показали, что в </a:t>
            </a:r>
            <a:r>
              <a:rPr lang="ru-RU" dirty="0"/>
              <a:t>процессе релаксации накопленных напряжений в очаговой зоне, ее «деактивации», в пространственно-временной эволюции </a:t>
            </a:r>
            <a:r>
              <a:rPr lang="ru-RU" dirty="0" err="1"/>
              <a:t>афтершоков</a:t>
            </a:r>
            <a:r>
              <a:rPr lang="ru-RU" dirty="0"/>
              <a:t> наблюдается подобие волновой структуры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Мы предлагаем описывать эволюцию </a:t>
            </a:r>
            <a:r>
              <a:rPr lang="ru-RU" dirty="0" err="1" smtClean="0"/>
              <a:t>афтершоков</a:t>
            </a:r>
            <a:r>
              <a:rPr lang="ru-RU" dirty="0" smtClean="0"/>
              <a:t> в виде дифференциального уравнения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39651" y="2132856"/>
                <a:ext cx="3516219" cy="53296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𝑑𝑛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ru-RU" sz="28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9651" y="2132856"/>
                <a:ext cx="3516219" cy="53296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07504" y="2780928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ru-RU" dirty="0"/>
              <a:t>Здесь</a:t>
            </a:r>
            <a:r>
              <a:rPr lang="en-US" dirty="0"/>
              <a:t> </a:t>
            </a:r>
            <a:r>
              <a:rPr lang="el-GR" i="1" dirty="0"/>
              <a:t>σ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 - </a:t>
            </a:r>
            <a:r>
              <a:rPr lang="ru-RU" altLang="ru-RU" dirty="0"/>
              <a:t>коэффициент деактивации очага землетрясения. </a:t>
            </a:r>
            <a:r>
              <a:rPr lang="ru-RU" altLang="ru-RU" dirty="0" smtClean="0"/>
              <a:t>Дадим  обобщение </a:t>
            </a:r>
            <a:r>
              <a:rPr lang="ru-RU" altLang="ru-RU" dirty="0"/>
              <a:t>этого </a:t>
            </a:r>
            <a:r>
              <a:rPr lang="ru-RU" altLang="ru-RU" dirty="0" smtClean="0"/>
              <a:t>уравнения путем введения дополнительного члена</a:t>
            </a:r>
            <a:r>
              <a:rPr lang="ru-RU" dirty="0" smtClean="0"/>
              <a:t>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55383" y="3501008"/>
                <a:ext cx="4484754" cy="53296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𝑑𝑛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ru-RU" sz="2800" b="0" i="1" smtClean="0">
                          <a:latin typeface="Cambria Math"/>
                        </a:rPr>
                        <m:t>=−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𝜎</m:t>
                      </m:r>
                      <m:d>
                        <m:dPr>
                          <m:ctrlPr>
                            <a:rPr lang="ru-RU" sz="280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d>
                      <m:sSup>
                        <m:sSup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𝑫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𝜵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𝒏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5383" y="3501008"/>
                <a:ext cx="4484754" cy="53296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42420" y="4219307"/>
            <a:ext cx="8424937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D </a:t>
            </a:r>
            <a:r>
              <a:rPr lang="en-US" dirty="0" smtClean="0"/>
              <a:t>- </a:t>
            </a:r>
            <a:r>
              <a:rPr lang="ru-RU" dirty="0"/>
              <a:t>параметр, имеющий физический смысл коэффициента диффузии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2420" y="4505052"/>
            <a:ext cx="89478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этом случае возникает ассоциация с известным в математике </a:t>
            </a:r>
            <a:r>
              <a:rPr lang="ru-RU" b="1" dirty="0">
                <a:solidFill>
                  <a:srgbClr val="FF0000"/>
                </a:solidFill>
              </a:rPr>
              <a:t>уравнением </a:t>
            </a:r>
            <a:r>
              <a:rPr lang="ru-RU" b="1" dirty="0" smtClean="0">
                <a:solidFill>
                  <a:srgbClr val="FF0000"/>
                </a:solidFill>
              </a:rPr>
              <a:t>Фишера-Колмогорова-Петровского-Пискунова (ФКПП)</a:t>
            </a:r>
            <a:r>
              <a:rPr lang="ru-RU" dirty="0" smtClean="0"/>
              <a:t>. </a:t>
            </a:r>
            <a:r>
              <a:rPr lang="ru-RU" dirty="0"/>
              <a:t>В контексте пространственно-временного распределения </a:t>
            </a:r>
            <a:r>
              <a:rPr lang="ru-RU" dirty="0" err="1"/>
              <a:t>афтершоков</a:t>
            </a:r>
            <a:r>
              <a:rPr lang="ru-RU" dirty="0"/>
              <a:t>, в котором возникают волновые структуры, обнаруженные нами эмпирически, оно интересно тем, что </a:t>
            </a:r>
            <a:r>
              <a:rPr lang="ru-RU" b="1" dirty="0">
                <a:solidFill>
                  <a:srgbClr val="FF0000"/>
                </a:solidFill>
              </a:rPr>
              <a:t>имеет автомодельные решения в виде распространяющихся нелинейных волн</a:t>
            </a:r>
            <a:r>
              <a:rPr lang="ru-RU" dirty="0"/>
              <a:t>. В двумерной модели уравнения ФКПП естественным образом получает объяснение иногда наблюдаемая </a:t>
            </a:r>
            <a:r>
              <a:rPr lang="ru-RU" b="1" dirty="0">
                <a:solidFill>
                  <a:srgbClr val="FF0000"/>
                </a:solidFill>
              </a:rPr>
              <a:t>переменная скорость распространения «волны» активизации </a:t>
            </a:r>
            <a:r>
              <a:rPr lang="ru-RU" dirty="0"/>
              <a:t>очаговой зоны.</a:t>
            </a:r>
          </a:p>
        </p:txBody>
      </p:sp>
    </p:spTree>
    <p:extLst>
      <p:ext uri="{BB962C8B-B14F-4D97-AF65-F5344CB8AC3E}">
        <p14:creationId xmlns:p14="http://schemas.microsoft.com/office/powerpoint/2010/main" val="75508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836712"/>
            <a:ext cx="892899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</a:pPr>
            <a:r>
              <a:rPr lang="ru-RU" sz="2000" dirty="0" smtClean="0"/>
              <a:t>Полученные </a:t>
            </a:r>
            <a:r>
              <a:rPr lang="ru-RU" sz="2000" dirty="0"/>
              <a:t>пространственные распределения </a:t>
            </a:r>
            <a:r>
              <a:rPr lang="ru-RU" sz="2000" dirty="0" err="1"/>
              <a:t>афтершоков</a:t>
            </a:r>
            <a:r>
              <a:rPr lang="ru-RU" sz="2000" dirty="0"/>
              <a:t> относительно эпицентра основного </a:t>
            </a:r>
            <a:r>
              <a:rPr lang="ru-RU" sz="2000" dirty="0" smtClean="0"/>
              <a:t>толчка </a:t>
            </a:r>
            <a:r>
              <a:rPr lang="ru-RU" sz="2000" dirty="0"/>
              <a:t>по своей форме </a:t>
            </a:r>
            <a:r>
              <a:rPr lang="ru-RU" sz="2000" b="1" dirty="0">
                <a:solidFill>
                  <a:srgbClr val="FF0000"/>
                </a:solidFill>
              </a:rPr>
              <a:t>напоминают закон </a:t>
            </a:r>
            <a:r>
              <a:rPr lang="ru-RU" sz="2000" b="1" dirty="0" err="1">
                <a:solidFill>
                  <a:srgbClr val="FF0000"/>
                </a:solidFill>
              </a:rPr>
              <a:t>Омори</a:t>
            </a:r>
            <a:r>
              <a:rPr lang="ru-RU" sz="2000" dirty="0" smtClean="0"/>
              <a:t>.</a:t>
            </a:r>
          </a:p>
          <a:p>
            <a:pPr marL="177800" indent="-177800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</a:pPr>
            <a:r>
              <a:rPr lang="ru-RU" sz="2000" dirty="0"/>
              <a:t>Для данной магнитуды (диапазона магнитуд) пространственное положение максимумов </a:t>
            </a:r>
            <a:r>
              <a:rPr lang="ru-RU" sz="2000" dirty="0" err="1"/>
              <a:t>афтершоковой</a:t>
            </a:r>
            <a:r>
              <a:rPr lang="ru-RU" sz="2000" dirty="0"/>
              <a:t> активности не зависит от времени после основного толчка</a:t>
            </a:r>
            <a:r>
              <a:rPr lang="ru-RU" sz="2000" dirty="0" smtClean="0"/>
              <a:t>. Оно </a:t>
            </a:r>
            <a:r>
              <a:rPr lang="ru-RU" altLang="ru-RU" sz="2000" b="1" dirty="0" smtClean="0">
                <a:solidFill>
                  <a:srgbClr val="FF0000"/>
                </a:solidFill>
              </a:rPr>
              <a:t>является </a:t>
            </a:r>
            <a:r>
              <a:rPr lang="ru-RU" altLang="ru-RU" sz="2000" b="1" dirty="0">
                <a:solidFill>
                  <a:srgbClr val="FF0000"/>
                </a:solidFill>
              </a:rPr>
              <a:t>стабильной пространственной характеристикой </a:t>
            </a:r>
            <a:r>
              <a:rPr lang="ru-RU" altLang="ru-RU" sz="2000" b="1" dirty="0" smtClean="0">
                <a:solidFill>
                  <a:srgbClr val="FF0000"/>
                </a:solidFill>
              </a:rPr>
              <a:t>очага, которая может быть положена в основу определения </a:t>
            </a:r>
            <a:r>
              <a:rPr lang="ru-RU" altLang="ru-RU" sz="2000" b="1" dirty="0">
                <a:solidFill>
                  <a:srgbClr val="FF0000"/>
                </a:solidFill>
              </a:rPr>
              <a:t>размера очаговой зоны.</a:t>
            </a:r>
            <a:r>
              <a:rPr lang="ru-RU" altLang="ru-RU" sz="2000" b="1" dirty="0">
                <a:solidFill>
                  <a:srgbClr val="0000FF"/>
                </a:solidFill>
              </a:rPr>
              <a:t> </a:t>
            </a:r>
            <a:endParaRPr lang="ru-RU" altLang="ru-RU" sz="2000" b="1" dirty="0"/>
          </a:p>
          <a:p>
            <a:pPr marL="177800" indent="-177800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</a:pPr>
            <a:r>
              <a:rPr lang="ru-RU" sz="2000" dirty="0"/>
              <a:t>Максимум количества </a:t>
            </a:r>
            <a:r>
              <a:rPr lang="ru-RU" sz="2000" dirty="0" err="1"/>
              <a:t>афтершоков</a:t>
            </a:r>
            <a:r>
              <a:rPr lang="ru-RU" sz="2000" dirty="0"/>
              <a:t> наблюдается на расстоянии от 10 до 40 км от эпицентра главного толчка, и это расстояние прямо пропорционально его магнитуде</a:t>
            </a:r>
            <a:r>
              <a:rPr lang="ru-RU" sz="2000" b="1" dirty="0">
                <a:solidFill>
                  <a:srgbClr val="FF0000"/>
                </a:solidFill>
              </a:rPr>
              <a:t>. Чем больше магнитуда основных толчков, тем больше расстояние максимума от главного толчка</a:t>
            </a:r>
            <a:r>
              <a:rPr lang="ru-RU" sz="2000" b="1" dirty="0" smtClean="0">
                <a:solidFill>
                  <a:srgbClr val="FF0000"/>
                </a:solidFill>
              </a:rPr>
              <a:t>.</a:t>
            </a:r>
            <a:endParaRPr lang="ru-RU" altLang="ru-RU" sz="2000" b="1" dirty="0" smtClean="0">
              <a:solidFill>
                <a:srgbClr val="FF0000"/>
              </a:solidFill>
            </a:endParaRPr>
          </a:p>
          <a:p>
            <a:pPr marL="177800" indent="-177800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</a:pPr>
            <a:r>
              <a:rPr lang="ru-RU" altLang="ru-RU" sz="2000" dirty="0" smtClean="0"/>
              <a:t>в </a:t>
            </a:r>
            <a:r>
              <a:rPr lang="ru-RU" altLang="ru-RU" sz="2000" dirty="0"/>
              <a:t>процессе релаксации накопленных напряжений в очаговой зоне, ее деактивации, в пространственно-временной эволюции </a:t>
            </a:r>
            <a:r>
              <a:rPr lang="ru-RU" altLang="ru-RU" sz="2000" dirty="0" err="1"/>
              <a:t>афтершоков</a:t>
            </a:r>
            <a:r>
              <a:rPr lang="ru-RU" altLang="ru-RU" sz="2000" dirty="0"/>
              <a:t> наблюдается </a:t>
            </a:r>
            <a:r>
              <a:rPr lang="ru-RU" altLang="ru-RU" sz="2000" b="1" dirty="0">
                <a:solidFill>
                  <a:srgbClr val="FF0000"/>
                </a:solidFill>
              </a:rPr>
              <a:t>подобие волновой </a:t>
            </a:r>
            <a:r>
              <a:rPr lang="ru-RU" altLang="ru-RU" sz="2000" b="1" dirty="0" smtClean="0">
                <a:solidFill>
                  <a:srgbClr val="FF0000"/>
                </a:solidFill>
              </a:rPr>
              <a:t>структуры.</a:t>
            </a:r>
            <a:endParaRPr lang="ru-RU" altLang="ru-RU" sz="2000" b="1" dirty="0">
              <a:solidFill>
                <a:srgbClr val="FF0000"/>
              </a:solidFill>
            </a:endParaRPr>
          </a:p>
          <a:p>
            <a:pPr marL="177800" indent="-177800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</a:pPr>
            <a:r>
              <a:rPr lang="ru-RU" altLang="ru-RU" sz="2000" dirty="0" smtClean="0"/>
              <a:t>после </a:t>
            </a:r>
            <a:r>
              <a:rPr lang="ru-RU" altLang="ru-RU" sz="2000" dirty="0"/>
              <a:t>главного удара в очаговой зоне возникает </a:t>
            </a:r>
            <a:r>
              <a:rPr lang="ru-RU" altLang="ru-RU" sz="2000" b="1" dirty="0">
                <a:solidFill>
                  <a:srgbClr val="FF0000"/>
                </a:solidFill>
              </a:rPr>
              <a:t>волна активизации</a:t>
            </a:r>
            <a:r>
              <a:rPr lang="ru-RU" altLang="ru-RU" sz="2000" dirty="0"/>
              <a:t>, которая распространяется от эпицентра главного удара к периферии очаговой зоны. 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494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Выводы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286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3626" y="2132856"/>
            <a:ext cx="8956747" cy="92333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Благодарю за внимание !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779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094522"/>
            <a:ext cx="9144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	</a:t>
            </a:r>
            <a:r>
              <a:rPr lang="ru-RU" sz="2200" b="1" dirty="0" err="1" smtClean="0">
                <a:solidFill>
                  <a:srgbClr val="FF0000"/>
                </a:solidFill>
              </a:rPr>
              <a:t>Афтершоки</a:t>
            </a:r>
            <a:r>
              <a:rPr lang="ru-RU" sz="2200" dirty="0" smtClean="0"/>
              <a:t> </a:t>
            </a:r>
            <a:r>
              <a:rPr lang="ru-RU" sz="2200" dirty="0"/>
              <a:t>представляют собой </a:t>
            </a:r>
            <a:r>
              <a:rPr lang="ru-RU" sz="2200" b="1" dirty="0">
                <a:solidFill>
                  <a:srgbClr val="FF0000"/>
                </a:solidFill>
              </a:rPr>
              <a:t>яркий пример </a:t>
            </a:r>
            <a:r>
              <a:rPr lang="ru-RU" sz="2200" dirty="0"/>
              <a:t>результата триггерного воздействия на литосферу. При этом в качестве </a:t>
            </a:r>
            <a:r>
              <a:rPr lang="ru-RU" sz="2200" b="1" dirty="0">
                <a:solidFill>
                  <a:srgbClr val="FF0000"/>
                </a:solidFill>
              </a:rPr>
              <a:t>явного триггера </a:t>
            </a:r>
            <a:r>
              <a:rPr lang="ru-RU" sz="2200" dirty="0"/>
              <a:t>выступает </a:t>
            </a:r>
            <a:r>
              <a:rPr lang="ru-RU" sz="2200" b="1" dirty="0">
                <a:solidFill>
                  <a:srgbClr val="FF0000"/>
                </a:solidFill>
              </a:rPr>
              <a:t>главный толчок</a:t>
            </a:r>
            <a:r>
              <a:rPr lang="ru-RU" sz="2200" dirty="0"/>
              <a:t>, запускающий процесс разрядки накопленных тектонических напряжений в локальной области очага, а </a:t>
            </a:r>
            <a:r>
              <a:rPr lang="ru-RU" sz="2200" dirty="0" err="1"/>
              <a:t>афтершоки</a:t>
            </a:r>
            <a:r>
              <a:rPr lang="ru-RU" sz="2200" dirty="0"/>
              <a:t> являются элементарными актами этого процесса. Мы исходим из </a:t>
            </a:r>
            <a:r>
              <a:rPr lang="ru-RU" sz="2200" b="1" dirty="0">
                <a:solidFill>
                  <a:srgbClr val="FF0000"/>
                </a:solidFill>
              </a:rPr>
              <a:t>концепции </a:t>
            </a:r>
            <a:r>
              <a:rPr lang="ru-RU" sz="2200" b="1" dirty="0" err="1">
                <a:solidFill>
                  <a:srgbClr val="FF0000"/>
                </a:solidFill>
              </a:rPr>
              <a:t>нестационарности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dirty="0"/>
              <a:t>горных пород в очаговой области, </a:t>
            </a:r>
            <a:r>
              <a:rPr lang="ru-RU" sz="2200" dirty="0" smtClean="0"/>
              <a:t>которая является </a:t>
            </a:r>
            <a:r>
              <a:rPr lang="ru-RU" sz="2200" dirty="0"/>
              <a:t>ее важнейшим свойством</a:t>
            </a:r>
            <a:r>
              <a:rPr lang="ru-RU" sz="2200" dirty="0" smtClean="0"/>
              <a:t>.</a:t>
            </a:r>
          </a:p>
          <a:p>
            <a:endParaRPr lang="ru-RU" sz="1400" dirty="0"/>
          </a:p>
          <a:p>
            <a:r>
              <a:rPr lang="ru-RU" sz="2200" dirty="0" smtClean="0"/>
              <a:t>	Представляемый </a:t>
            </a:r>
            <a:r>
              <a:rPr lang="ru-RU" sz="2200" dirty="0"/>
              <a:t>доклад посвящен результатам изучения особенностей реакции нелинейной динамической системы – очаговой зоны – на триггерное воздействие – главный толчок, и подбору эмпирических формул, описывающих пространственно-временную эволюцию </a:t>
            </a:r>
            <a:r>
              <a:rPr lang="ru-RU" sz="2200" dirty="0" err="1"/>
              <a:t>афтершоков</a:t>
            </a:r>
            <a:r>
              <a:rPr lang="ru-RU" sz="2200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99792" y="0"/>
            <a:ext cx="6408712" cy="193899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altLang="ru-RU" sz="2000" dirty="0"/>
              <a:t>Мы </a:t>
            </a:r>
            <a:r>
              <a:rPr lang="ru-RU" altLang="ru-RU" sz="2000" b="1" dirty="0">
                <a:solidFill>
                  <a:srgbClr val="FF0000"/>
                </a:solidFill>
              </a:rPr>
              <a:t>не ждем</a:t>
            </a:r>
            <a:r>
              <a:rPr lang="ru-RU" altLang="ru-RU" sz="2000" dirty="0"/>
              <a:t>, и странно было бы ожидать, что пространственно-волновые структуры, волны активизации наблюдаются всегда и везде, для любого главного удара. </a:t>
            </a:r>
            <a:r>
              <a:rPr lang="ru-RU" altLang="ru-RU" sz="2000" b="1" dirty="0">
                <a:solidFill>
                  <a:srgbClr val="FF0000"/>
                </a:solidFill>
              </a:rPr>
              <a:t>Эффект возможен </a:t>
            </a:r>
            <a:r>
              <a:rPr lang="ru-RU" altLang="ru-RU" sz="2000" dirty="0"/>
              <a:t>и </a:t>
            </a:r>
            <a:r>
              <a:rPr lang="ru-RU" altLang="ru-RU" sz="2000" dirty="0" smtClean="0"/>
              <a:t>зависит </a:t>
            </a:r>
            <a:r>
              <a:rPr lang="ru-RU" altLang="ru-RU" sz="2000" dirty="0"/>
              <a:t>от многих параметров и условий. </a:t>
            </a:r>
            <a:r>
              <a:rPr lang="ru-RU" altLang="ru-RU" sz="2000" dirty="0" smtClean="0"/>
              <a:t>Видимо, </a:t>
            </a:r>
            <a:r>
              <a:rPr lang="ru-RU" altLang="ru-RU" sz="2000" b="1" dirty="0" smtClean="0">
                <a:solidFill>
                  <a:srgbClr val="FF0000"/>
                </a:solidFill>
              </a:rPr>
              <a:t>состояние </a:t>
            </a:r>
            <a:r>
              <a:rPr lang="ru-RU" altLang="ru-RU" sz="2000" b="1" dirty="0">
                <a:solidFill>
                  <a:srgbClr val="FF0000"/>
                </a:solidFill>
              </a:rPr>
              <a:t>геологической среды определяет все</a:t>
            </a:r>
            <a:r>
              <a:rPr lang="ru-RU" altLang="ru-RU" sz="20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Использованные данные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8520" y="1242913"/>
            <a:ext cx="8927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>
              <a:spcAft>
                <a:spcPts val="600"/>
              </a:spcAft>
            </a:pPr>
            <a:r>
              <a:rPr lang="ru-RU" sz="2800" dirty="0" smtClean="0"/>
              <a:t>В процессе работы были использованы выборки главных толчков и их повторных толчков </a:t>
            </a:r>
            <a:r>
              <a:rPr lang="ru-RU" sz="2800" dirty="0"/>
              <a:t>из каталога </a:t>
            </a:r>
            <a:r>
              <a:rPr lang="ru-RU" sz="2800" b="1" dirty="0">
                <a:solidFill>
                  <a:srgbClr val="C00000"/>
                </a:solidFill>
              </a:rPr>
              <a:t>USGS/NEIC</a:t>
            </a:r>
            <a:r>
              <a:rPr lang="ru-RU" sz="2800" dirty="0"/>
              <a:t> за период 1973-2014 гг</a:t>
            </a:r>
            <a:r>
              <a:rPr lang="ru-RU" sz="2800" dirty="0" smtClean="0"/>
              <a:t>.</a:t>
            </a:r>
            <a:endParaRPr lang="ru-RU" sz="2800" dirty="0"/>
          </a:p>
          <a:p>
            <a:pPr indent="450850">
              <a:spcAft>
                <a:spcPts val="600"/>
              </a:spcAft>
            </a:pPr>
            <a:endParaRPr lang="ru-RU" dirty="0" smtClean="0"/>
          </a:p>
          <a:p>
            <a:pPr indent="450850">
              <a:spcAft>
                <a:spcPts val="600"/>
              </a:spcAft>
            </a:pPr>
            <a:r>
              <a:rPr lang="ru-RU" sz="2800" dirty="0" smtClean="0"/>
              <a:t>Мы </a:t>
            </a:r>
            <a:r>
              <a:rPr lang="ru-RU" sz="2800" dirty="0"/>
              <a:t>сосредоточили внимание на повторных толчках, которые возникали в </a:t>
            </a:r>
            <a:r>
              <a:rPr lang="ru-RU" sz="2800" b="1" dirty="0">
                <a:solidFill>
                  <a:srgbClr val="C00000"/>
                </a:solidFill>
              </a:rPr>
              <a:t>первые </a:t>
            </a:r>
            <a:r>
              <a:rPr lang="ru-RU" sz="2800" b="1" dirty="0" smtClean="0">
                <a:solidFill>
                  <a:srgbClr val="C00000"/>
                </a:solidFill>
              </a:rPr>
              <a:t>32 часа </a:t>
            </a:r>
            <a:r>
              <a:rPr lang="ru-RU" sz="2800" dirty="0"/>
              <a:t>после главного </a:t>
            </a:r>
            <a:r>
              <a:rPr lang="ru-RU" sz="2800" dirty="0" smtClean="0"/>
              <a:t>толчка в зоне радиусом </a:t>
            </a:r>
            <a:r>
              <a:rPr lang="en-US" sz="2800" b="1" i="1" dirty="0" smtClean="0">
                <a:solidFill>
                  <a:srgbClr val="FF0000"/>
                </a:solidFill>
              </a:rPr>
              <a:t>R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до  5</a:t>
            </a:r>
            <a:r>
              <a:rPr lang="en-US" sz="2800" b="1" dirty="0" smtClean="0">
                <a:solidFill>
                  <a:srgbClr val="FF0000"/>
                </a:solidFill>
              </a:rPr>
              <a:t>°</a:t>
            </a:r>
            <a:r>
              <a:rPr lang="en-US" sz="2800" dirty="0" smtClean="0"/>
              <a:t>(</a:t>
            </a:r>
            <a:r>
              <a:rPr lang="en-US" sz="2800" dirty="0" smtClean="0">
                <a:sym typeface="Symbol"/>
              </a:rPr>
              <a:t></a:t>
            </a:r>
            <a:r>
              <a:rPr lang="ru-RU" sz="2800" b="1" dirty="0" smtClean="0">
                <a:solidFill>
                  <a:srgbClr val="FF0000"/>
                </a:solidFill>
              </a:rPr>
              <a:t>500 км</a:t>
            </a:r>
            <a:r>
              <a:rPr lang="en-US" sz="2800" dirty="0" smtClean="0"/>
              <a:t>) </a:t>
            </a:r>
            <a:r>
              <a:rPr lang="ru-RU" sz="2800" dirty="0" smtClean="0"/>
              <a:t>от его эпицентра.</a:t>
            </a:r>
          </a:p>
          <a:p>
            <a:pPr indent="450850">
              <a:spcAft>
                <a:spcPts val="600"/>
              </a:spcAft>
            </a:pPr>
            <a:endParaRPr lang="ru-RU" dirty="0" smtClean="0"/>
          </a:p>
          <a:p>
            <a:pPr indent="450850">
              <a:spcAft>
                <a:spcPts val="600"/>
              </a:spcAft>
            </a:pPr>
            <a:r>
              <a:rPr lang="ru-RU" sz="2800" dirty="0" smtClean="0"/>
              <a:t>Во всех своих построениях мы использовали </a:t>
            </a:r>
            <a:r>
              <a:rPr lang="ru-RU" sz="2800" b="1" dirty="0" smtClean="0">
                <a:solidFill>
                  <a:srgbClr val="FF0000"/>
                </a:solidFill>
              </a:rPr>
              <a:t>метод наложения эпох.</a:t>
            </a:r>
            <a:r>
              <a:rPr lang="ru-RU" sz="2800" dirty="0" smtClean="0"/>
              <a:t> При этом главный толчок выполнял роль реперного события.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04514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Пространственная структура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афтершоков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422" y="2509023"/>
            <a:ext cx="6119877" cy="3615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835696" y="1998043"/>
            <a:ext cx="1152128" cy="523220"/>
          </a:xfrm>
          <a:prstGeom prst="rect">
            <a:avLst/>
          </a:prstGeom>
          <a:solidFill>
            <a:srgbClr val="FFFF0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1400" b="1" dirty="0"/>
              <a:t>Главный удар</a:t>
            </a: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699792" y="2509023"/>
            <a:ext cx="2664296" cy="1400826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71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03" y="1460684"/>
            <a:ext cx="4016654" cy="2647292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828001"/>
            <a:ext cx="87849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/>
              <a:t>Полученные пространственные распределения </a:t>
            </a:r>
            <a:r>
              <a:rPr lang="ru-RU" dirty="0" err="1" smtClean="0"/>
              <a:t>афтершоков</a:t>
            </a:r>
            <a:r>
              <a:rPr lang="ru-RU" dirty="0" smtClean="0"/>
              <a:t> относительно эпицентра основного толчка по </a:t>
            </a:r>
            <a:r>
              <a:rPr lang="ru-RU" dirty="0"/>
              <a:t>своей форме напоминают </a:t>
            </a:r>
            <a:r>
              <a:rPr lang="ru-RU" b="1" dirty="0">
                <a:solidFill>
                  <a:srgbClr val="FF0000"/>
                </a:solidFill>
              </a:rPr>
              <a:t>закон </a:t>
            </a:r>
            <a:r>
              <a:rPr lang="ru-RU" b="1" dirty="0" err="1">
                <a:solidFill>
                  <a:srgbClr val="FF0000"/>
                </a:solidFill>
              </a:rPr>
              <a:t>Омори</a:t>
            </a:r>
            <a:r>
              <a:rPr lang="ru-RU" dirty="0"/>
              <a:t>.</a:t>
            </a:r>
            <a:r>
              <a:rPr lang="ru-RU" sz="1600" dirty="0"/>
              <a:t> 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23528" y="-27384"/>
            <a:ext cx="842493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32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Каталог </a:t>
            </a:r>
            <a:r>
              <a:rPr lang="en-US" altLang="ru-RU" sz="32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USGS </a:t>
            </a:r>
            <a:r>
              <a:rPr lang="ru-RU" altLang="ru-RU" sz="32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r>
              <a:rPr lang="en-US" altLang="ru-RU" sz="32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73-</a:t>
            </a:r>
            <a:r>
              <a:rPr lang="ru-RU" altLang="ru-RU" sz="32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en-US" altLang="ru-RU" sz="32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br>
              <a:rPr lang="en-US" altLang="ru-RU" sz="32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1800" b="1" i="1" kern="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Мгл.т</a:t>
            </a:r>
            <a:r>
              <a:rPr lang="ru-RU" altLang="ru-RU" sz="18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ru-RU" sz="18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sz="18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</a:t>
            </a:r>
            <a:r>
              <a:rPr lang="en-US" altLang="ru-RU" sz="18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sz="18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7.0 (</a:t>
            </a:r>
            <a:r>
              <a:rPr lang="en-US" altLang="ru-RU" sz="18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N=</a:t>
            </a:r>
            <a:r>
              <a:rPr lang="ru-RU" altLang="ru-RU" sz="18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521</a:t>
            </a:r>
            <a:r>
              <a:rPr lang="en-US" altLang="ru-RU" sz="18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altLang="ru-RU" sz="18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altLang="ru-RU" sz="1800" b="1" i="1" kern="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Мпов.т</a:t>
            </a:r>
            <a:r>
              <a:rPr lang="ru-RU" altLang="ru-RU" sz="18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ru-RU" sz="18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ru-RU" altLang="ru-RU" sz="18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ru-RU" sz="18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ru-RU" altLang="ru-RU" sz="18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.0 (</a:t>
            </a:r>
            <a:r>
              <a:rPr lang="en-US" altLang="ru-RU" sz="18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N=</a:t>
            </a:r>
            <a:r>
              <a:rPr lang="ru-RU" altLang="ru-RU" sz="18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8348</a:t>
            </a:r>
            <a:r>
              <a:rPr lang="en-US" altLang="ru-RU" sz="18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altLang="ru-RU" sz="18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altLang="ru-RU" sz="18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</a:t>
            </a:r>
            <a:r>
              <a:rPr lang="en-US" altLang="ru-RU" sz="18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T=10 </a:t>
            </a:r>
            <a:r>
              <a:rPr lang="ru-RU" altLang="ru-RU" sz="1800" b="1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час</a:t>
            </a:r>
            <a:endParaRPr lang="ru-RU" sz="1800" kern="0" dirty="0">
              <a:solidFill>
                <a:srgbClr val="FF0000"/>
              </a:solidFill>
            </a:endParaRPr>
          </a:p>
        </p:txBody>
      </p:sp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5007" y="4229100"/>
            <a:ext cx="4066246" cy="26289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83769" y="1570108"/>
                <a:ext cx="3240753" cy="53694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𝒏</m:t>
                    </m:r>
                    <m:d>
                      <m:d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𝒓</m:t>
                        </m:r>
                      </m:e>
                    </m:d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𝟏𝟖𝟖𝟕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𝒓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𝟐𝟏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𝟎</m:t>
                        </m:r>
                      </m:den>
                    </m:f>
                  </m:oMath>
                </a14:m>
                <a:r>
                  <a:rPr lang="en-US" sz="2000" b="1" dirty="0" smtClean="0"/>
                  <a:t> </a:t>
                </a:r>
                <a:r>
                  <a:rPr lang="en-US" sz="1600" b="1" dirty="0" smtClean="0"/>
                  <a:t>- </a:t>
                </a:r>
                <a:r>
                  <a:rPr lang="ru-RU" sz="1600" b="1" dirty="0" smtClean="0"/>
                  <a:t>закон </a:t>
                </a:r>
                <a:r>
                  <a:rPr lang="ru-RU" sz="1600" b="1" dirty="0" err="1" smtClean="0"/>
                  <a:t>Омори</a:t>
                </a:r>
                <a:endParaRPr lang="ru-RU" sz="16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9" y="1570108"/>
                <a:ext cx="3240753" cy="53694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483769" y="2461808"/>
                <a:ext cx="4244577" cy="57682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/>
                      </a:rPr>
                      <m:t>𝒏</m:t>
                    </m:r>
                    <m:d>
                      <m:dPr>
                        <m:ctrlPr>
                          <a:rPr lang="en-US" sz="20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  <m:t>𝒓</m:t>
                        </m:r>
                      </m:e>
                    </m:d>
                    <m:r>
                      <a:rPr lang="en-US" sz="2000" b="1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  <m:t>𝟕𝟖𝟑𝟏𝟎𝟔</m:t>
                        </m:r>
                      </m:num>
                      <m:den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2000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2000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𝒓</m:t>
                            </m:r>
                            <m:r>
                              <a:rPr lang="ru-RU" sz="2000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ru-RU" sz="20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𝟏𝟗</m:t>
                            </m:r>
                            <m:r>
                              <a:rPr lang="ru-RU" sz="20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.</m:t>
                            </m:r>
                            <m:r>
                              <a:rPr lang="ru-RU" sz="20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ru-RU" sz="2000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ru-RU" sz="20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ru-RU" sz="20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ru-RU" sz="20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.</m:t>
                            </m:r>
                            <m:r>
                              <a:rPr lang="ru-RU" sz="20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:r>
                  <a:rPr lang="en-US" sz="1600" b="1" dirty="0" smtClean="0"/>
                  <a:t>- </a:t>
                </a:r>
                <a:r>
                  <a:rPr lang="ru-RU" sz="1600" b="1" dirty="0" smtClean="0"/>
                  <a:t>закон  </a:t>
                </a:r>
                <a:r>
                  <a:rPr lang="ru-RU" sz="1600" b="1" dirty="0" err="1" smtClean="0"/>
                  <a:t>Омори-Утсу</a:t>
                </a:r>
                <a:endParaRPr lang="ru-RU" sz="16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9" y="2461808"/>
                <a:ext cx="4244577" cy="576825"/>
              </a:xfrm>
              <a:prstGeom prst="rect">
                <a:avLst/>
              </a:prstGeom>
              <a:blipFill rotWithShape="1">
                <a:blip r:embed="rId6"/>
                <a:stretch>
                  <a:fillRect r="-2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923929" y="2124041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или</a:t>
            </a:r>
            <a:endParaRPr lang="ru-RU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483768" y="4365104"/>
                <a:ext cx="3231393" cy="53700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𝑵</m:t>
                    </m:r>
                    <m:d>
                      <m:d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𝒓</m:t>
                        </m:r>
                      </m:e>
                    </m:d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𝟏𝟑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𝒓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𝟐𝟕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b="1" dirty="0" smtClean="0"/>
                  <a:t> </a:t>
                </a:r>
                <a:r>
                  <a:rPr lang="en-US" sz="1600" b="1" dirty="0" smtClean="0"/>
                  <a:t>- </a:t>
                </a:r>
                <a:r>
                  <a:rPr lang="ru-RU" sz="1600" b="1" dirty="0" smtClean="0"/>
                  <a:t>закон </a:t>
                </a:r>
                <a:r>
                  <a:rPr lang="ru-RU" sz="1600" b="1" dirty="0" err="1" smtClean="0"/>
                  <a:t>Омори</a:t>
                </a:r>
                <a:endParaRPr lang="ru-RU" sz="16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4365104"/>
                <a:ext cx="3231393" cy="53700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483769" y="5256804"/>
                <a:ext cx="4268622" cy="57682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/>
                      </a:rPr>
                      <m:t>𝑵</m:t>
                    </m:r>
                    <m:d>
                      <m:dPr>
                        <m:ctrlPr>
                          <a:rPr lang="en-US" sz="20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  <m:t>𝒓</m:t>
                        </m:r>
                      </m:e>
                    </m:d>
                    <m:r>
                      <a:rPr lang="en-US" sz="2000" b="1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  <m:t>𝟒𝟏𝟎𝟒𝟎𝟔</m:t>
                        </m:r>
                      </m:num>
                      <m:den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2000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2000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𝒓</m:t>
                            </m:r>
                            <m:r>
                              <a:rPr lang="ru-RU" sz="2000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𝟏𝟏</m:t>
                            </m:r>
                            <m:r>
                              <a:rPr lang="en-US" sz="20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.</m:t>
                            </m:r>
                            <m:r>
                              <a:rPr lang="en-US" sz="20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𝟕</m:t>
                            </m:r>
                            <m:r>
                              <a:rPr lang="ru-RU" sz="2000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ru-RU" sz="20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𝟑</m:t>
                            </m:r>
                            <m:r>
                              <a:rPr lang="ru-RU" sz="20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.</m:t>
                            </m:r>
                            <m:r>
                              <a:rPr lang="en-US" sz="20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 smtClean="0"/>
                  <a:t> </a:t>
                </a:r>
                <a:r>
                  <a:rPr lang="en-US" sz="1600" b="1" dirty="0" smtClean="0"/>
                  <a:t>- </a:t>
                </a:r>
                <a:r>
                  <a:rPr lang="ru-RU" sz="1600" b="1" dirty="0" smtClean="0"/>
                  <a:t>закон  </a:t>
                </a:r>
                <a:r>
                  <a:rPr lang="ru-RU" sz="1600" b="1" dirty="0" err="1" smtClean="0"/>
                  <a:t>Омори-Утсу</a:t>
                </a:r>
                <a:endParaRPr lang="ru-RU" sz="16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9" y="5256804"/>
                <a:ext cx="4268622" cy="576825"/>
              </a:xfrm>
              <a:prstGeom prst="rect">
                <a:avLst/>
              </a:prstGeom>
              <a:blipFill rotWithShape="1">
                <a:blip r:embed="rId8"/>
                <a:stretch>
                  <a:fillRect r="-2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923928" y="4919037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или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32240" y="4160215"/>
            <a:ext cx="2350933" cy="2260371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32240" y="1570108"/>
            <a:ext cx="2369951" cy="2253503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315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ru-RU" alt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Каталог </a:t>
            </a:r>
            <a:r>
              <a:rPr lang="en-US" alt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USGS </a:t>
            </a:r>
            <a:r>
              <a:rPr lang="ru-RU" alt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r>
              <a:rPr lang="en-US" alt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73-</a:t>
            </a:r>
            <a:r>
              <a:rPr lang="ru-RU" alt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en-US" alt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44016" y="5890046"/>
            <a:ext cx="8820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Для данной магнитуды (диапазона магнитуд) </a:t>
            </a:r>
            <a:r>
              <a:rPr lang="ru-RU" b="1" dirty="0" smtClean="0">
                <a:solidFill>
                  <a:srgbClr val="FF0000"/>
                </a:solidFill>
              </a:rPr>
              <a:t>пространственное положение максимумов</a:t>
            </a:r>
            <a:r>
              <a:rPr lang="ru-RU" dirty="0" smtClean="0"/>
              <a:t> </a:t>
            </a:r>
            <a:r>
              <a:rPr lang="ru-RU" dirty="0" err="1" smtClean="0"/>
              <a:t>афтершоковой</a:t>
            </a:r>
            <a:r>
              <a:rPr lang="ru-RU" dirty="0" smtClean="0"/>
              <a:t> активности </a:t>
            </a:r>
            <a:r>
              <a:rPr lang="ru-RU" b="1" dirty="0" smtClean="0">
                <a:solidFill>
                  <a:srgbClr val="FF0000"/>
                </a:solidFill>
              </a:rPr>
              <a:t>не зависит от времени </a:t>
            </a:r>
            <a:r>
              <a:rPr lang="ru-RU" dirty="0" smtClean="0"/>
              <a:t>после основного толчка.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1196752"/>
            <a:ext cx="31023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ru-RU" alt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.5</a:t>
            </a:r>
            <a:r>
              <a:rPr lang="en-US" alt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≤</a:t>
            </a:r>
            <a:r>
              <a:rPr lang="en-US" alt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Мгл.т</a:t>
            </a:r>
            <a:r>
              <a:rPr lang="ru-RU" alt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ru-RU" alt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7.5</a:t>
            </a:r>
            <a:r>
              <a:rPr lang="en-US" alt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alt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N=</a:t>
            </a:r>
            <a:r>
              <a:rPr lang="ru-RU" alt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1427</a:t>
            </a:r>
            <a:r>
              <a:rPr lang="en-US" alt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altLang="ru-RU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altLang="ru-RU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Мпов.т</a:t>
            </a:r>
            <a:r>
              <a:rPr lang="ru-RU" alt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ru-RU" alt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6.5 (</a:t>
            </a:r>
            <a:r>
              <a:rPr lang="en-US" alt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N=10008</a:t>
            </a:r>
            <a:r>
              <a:rPr lang="ru-RU" alt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263530" y="1196752"/>
            <a:ext cx="26807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Мгл.т</a:t>
            </a:r>
            <a:r>
              <a:rPr lang="ru-RU" alt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</a:t>
            </a:r>
            <a:r>
              <a:rPr lang="en-US" alt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7.5 (</a:t>
            </a:r>
            <a:r>
              <a:rPr lang="en-US" alt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N=172)</a:t>
            </a:r>
          </a:p>
          <a:p>
            <a:pPr algn="ctr"/>
            <a:r>
              <a:rPr lang="ru-RU" altLang="ru-RU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Мпов.т</a:t>
            </a:r>
            <a:r>
              <a:rPr lang="ru-RU" alt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ru-RU" alt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ru-RU" alt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.5 (</a:t>
            </a:r>
            <a:r>
              <a:rPr lang="en-US" alt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N=5299)</a:t>
            </a:r>
            <a:endParaRPr lang="ru-RU" dirty="0"/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8" y="1901150"/>
            <a:ext cx="9037686" cy="404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5290018" y="1984608"/>
            <a:ext cx="0" cy="3218281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25396" y="1976122"/>
            <a:ext cx="0" cy="324094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99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pPr algn="ctr"/>
            <a:r>
              <a:rPr lang="ru-RU" alt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Каталог </a:t>
            </a:r>
            <a:r>
              <a:rPr lang="en-US" alt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USGS </a:t>
            </a:r>
            <a:r>
              <a:rPr lang="ru-RU" alt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r>
              <a:rPr lang="en-US" alt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73-</a:t>
            </a:r>
            <a:r>
              <a:rPr lang="ru-RU" alt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en-US" alt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br>
              <a:rPr lang="en-US" alt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24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Мгл.т</a:t>
            </a:r>
            <a:r>
              <a:rPr lang="ru-RU" alt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</a:t>
            </a:r>
            <a:r>
              <a:rPr lang="en-US" alt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7.0 </a:t>
            </a:r>
            <a:r>
              <a:rPr lang="ru-RU" alt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N=</a:t>
            </a:r>
            <a:r>
              <a:rPr lang="ru-RU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521</a:t>
            </a:r>
            <a:r>
              <a:rPr lang="en-US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altLang="ru-RU" sz="2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Мпов.т</a:t>
            </a:r>
            <a:r>
              <a:rPr lang="ru-RU" alt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ru-RU" alt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ru-RU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.0 </a:t>
            </a:r>
            <a:r>
              <a:rPr lang="ru-RU" alt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N=</a:t>
            </a:r>
            <a:r>
              <a:rPr lang="ru-RU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8547</a:t>
            </a:r>
            <a:r>
              <a:rPr lang="en-US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5" name="Picture 18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369" y="1701242"/>
            <a:ext cx="5703391" cy="439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Line 16"/>
          <p:cNvSpPr>
            <a:spLocks noChangeShapeType="1"/>
          </p:cNvSpPr>
          <p:nvPr/>
        </p:nvSpPr>
        <p:spPr bwMode="auto">
          <a:xfrm>
            <a:off x="3203848" y="3033098"/>
            <a:ext cx="792088" cy="1728341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pic>
        <p:nvPicPr>
          <p:cNvPr id="7" name="Picture 8"/>
          <p:cNvPicPr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693" y="2277343"/>
            <a:ext cx="57467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406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52"/>
          <a:stretch/>
        </p:blipFill>
        <p:spPr>
          <a:xfrm>
            <a:off x="238169" y="1466193"/>
            <a:ext cx="5200981" cy="383501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40966"/>
          </a:xfrm>
        </p:spPr>
        <p:txBody>
          <a:bodyPr/>
          <a:lstStyle/>
          <a:p>
            <a:pPr algn="ctr"/>
            <a:r>
              <a:rPr lang="ru-RU" alt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Каталог </a:t>
            </a:r>
            <a:r>
              <a:rPr lang="en-US" alt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USGS </a:t>
            </a:r>
            <a:r>
              <a:rPr lang="ru-RU" alt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r>
              <a:rPr lang="en-US" alt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73-</a:t>
            </a:r>
            <a:r>
              <a:rPr lang="ru-RU" alt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en-US" alt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br>
              <a:rPr lang="en-US" alt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24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Мпов.т</a:t>
            </a:r>
            <a:r>
              <a:rPr lang="ru-RU" alt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</a:t>
            </a:r>
            <a:r>
              <a:rPr lang="ru-RU" alt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sz="24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Мгл.т</a:t>
            </a:r>
            <a:endParaRPr lang="ru-RU" sz="2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1157038" y="1502270"/>
            <a:ext cx="379982" cy="2965163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51520" y="5301208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Максимум количества повторных толчков </a:t>
            </a:r>
            <a:r>
              <a:rPr lang="ru-RU" sz="2000" dirty="0"/>
              <a:t>наблюдается </a:t>
            </a:r>
            <a:r>
              <a:rPr lang="ru-RU" sz="2000" b="1" dirty="0">
                <a:solidFill>
                  <a:srgbClr val="FF0000"/>
                </a:solidFill>
              </a:rPr>
              <a:t>на расстоянии от 10 до 40 </a:t>
            </a:r>
            <a:r>
              <a:rPr lang="ru-RU" sz="2000" b="1" dirty="0" smtClean="0">
                <a:solidFill>
                  <a:srgbClr val="FF0000"/>
                </a:solidFill>
              </a:rPr>
              <a:t>км</a:t>
            </a:r>
            <a:r>
              <a:rPr lang="ru-RU" sz="2000" dirty="0" smtClean="0"/>
              <a:t> от эпицентра главного толчка, </a:t>
            </a:r>
            <a:r>
              <a:rPr lang="ru-RU" sz="2000" dirty="0"/>
              <a:t>и это расстояние </a:t>
            </a:r>
            <a:r>
              <a:rPr lang="ru-RU" sz="2000" dirty="0" smtClean="0"/>
              <a:t>прямо пропорционально его магнитуде. </a:t>
            </a:r>
            <a:r>
              <a:rPr lang="ru-RU" sz="2000" b="1" dirty="0">
                <a:solidFill>
                  <a:srgbClr val="FF0000"/>
                </a:solidFill>
              </a:rPr>
              <a:t>Чем больше магнитуда основных толчков, тем больше расстояние максимума от главного толчка.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428524"/>
              </p:ext>
            </p:extLst>
          </p:nvPr>
        </p:nvGraphicFramePr>
        <p:xfrm>
          <a:off x="5584280" y="1779632"/>
          <a:ext cx="2732136" cy="2017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595"/>
                <a:gridCol w="1104900"/>
                <a:gridCol w="619125"/>
                <a:gridCol w="7345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</a:rPr>
                        <a:t> п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Диапазон магнитуд главных толчков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Кол-во главных толчков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Кол-во повторных толчков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8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         </a:t>
                      </a:r>
                      <a:r>
                        <a:rPr lang="ru-RU" sz="1000" dirty="0" err="1" smtClean="0"/>
                        <a:t>Мгл.т</a:t>
                      </a:r>
                      <a:r>
                        <a:rPr lang="ru-RU" sz="1000" dirty="0" smtClean="0"/>
                        <a:t>.</a:t>
                      </a:r>
                      <a:r>
                        <a:rPr lang="en-US" sz="1000" dirty="0" smtClean="0"/>
                        <a:t> </a:t>
                      </a:r>
                      <a:r>
                        <a:rPr lang="ru-RU" sz="1000" dirty="0" smtClean="0"/>
                        <a:t>≥</a:t>
                      </a:r>
                      <a:r>
                        <a:rPr lang="en-US" sz="1000" dirty="0" smtClean="0"/>
                        <a:t> </a:t>
                      </a:r>
                      <a:r>
                        <a:rPr lang="ru-RU" sz="1000" dirty="0" smtClean="0"/>
                        <a:t>7.5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168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5020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57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7.0</a:t>
                      </a:r>
                      <a:r>
                        <a:rPr lang="en-US" sz="1000" dirty="0" smtClean="0"/>
                        <a:t> </a:t>
                      </a:r>
                      <a:r>
                        <a:rPr lang="ru-RU" sz="1000" dirty="0" smtClean="0"/>
                        <a:t>≤</a:t>
                      </a:r>
                      <a:r>
                        <a:rPr lang="en-US" sz="1000" dirty="0" smtClean="0"/>
                        <a:t> </a:t>
                      </a:r>
                      <a:r>
                        <a:rPr lang="ru-RU" sz="1000" dirty="0" err="1" smtClean="0"/>
                        <a:t>Мгл.т</a:t>
                      </a:r>
                      <a:r>
                        <a:rPr lang="en-US" sz="1000" dirty="0" smtClean="0"/>
                        <a:t>. &lt; 7.5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404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4613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5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6</a:t>
                      </a:r>
                      <a:r>
                        <a:rPr lang="ru-RU" sz="1000" dirty="0" smtClean="0"/>
                        <a:t>.</a:t>
                      </a:r>
                      <a:r>
                        <a:rPr lang="en-US" sz="1000" dirty="0" smtClean="0"/>
                        <a:t>5 </a:t>
                      </a:r>
                      <a:r>
                        <a:rPr lang="ru-RU" sz="1000" dirty="0" smtClean="0"/>
                        <a:t>≤</a:t>
                      </a:r>
                      <a:r>
                        <a:rPr lang="en-US" sz="1000" dirty="0" smtClean="0"/>
                        <a:t> </a:t>
                      </a:r>
                      <a:r>
                        <a:rPr lang="ru-RU" sz="1000" dirty="0" err="1" smtClean="0"/>
                        <a:t>Мгл.т</a:t>
                      </a:r>
                      <a:r>
                        <a:rPr lang="en-US" sz="1000" dirty="0" smtClean="0"/>
                        <a:t>. &lt; 7.0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1142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6362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9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6</a:t>
                      </a:r>
                      <a:r>
                        <a:rPr lang="ru-RU" sz="1000" dirty="0" smtClean="0"/>
                        <a:t>.0</a:t>
                      </a:r>
                      <a:r>
                        <a:rPr lang="en-US" sz="1000" dirty="0" smtClean="0"/>
                        <a:t> </a:t>
                      </a:r>
                      <a:r>
                        <a:rPr lang="ru-RU" sz="1000" dirty="0" smtClean="0"/>
                        <a:t>≤</a:t>
                      </a:r>
                      <a:r>
                        <a:rPr lang="en-US" sz="1000" dirty="0" smtClean="0"/>
                        <a:t> </a:t>
                      </a:r>
                      <a:r>
                        <a:rPr lang="ru-RU" sz="1000" dirty="0" err="1" smtClean="0"/>
                        <a:t>Мгл.т</a:t>
                      </a:r>
                      <a:r>
                        <a:rPr lang="en-US" sz="1000" dirty="0" smtClean="0"/>
                        <a:t>. &lt; 6.5</a:t>
                      </a:r>
                      <a:endParaRPr lang="ru-RU" sz="1000" dirty="0" smtClean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2972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8388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5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5</a:t>
                      </a:r>
                      <a:r>
                        <a:rPr lang="ru-RU" sz="1000" dirty="0" smtClean="0"/>
                        <a:t>.</a:t>
                      </a:r>
                      <a:r>
                        <a:rPr lang="en-US" sz="1000" dirty="0" smtClean="0"/>
                        <a:t>5 </a:t>
                      </a:r>
                      <a:r>
                        <a:rPr lang="ru-RU" sz="1000" dirty="0" smtClean="0"/>
                        <a:t>≤</a:t>
                      </a:r>
                      <a:r>
                        <a:rPr lang="en-US" sz="1000" dirty="0" smtClean="0"/>
                        <a:t> </a:t>
                      </a:r>
                      <a:r>
                        <a:rPr lang="ru-RU" sz="1000" dirty="0" err="1" smtClean="0"/>
                        <a:t>Мгл.т</a:t>
                      </a:r>
                      <a:r>
                        <a:rPr lang="en-US" sz="1000" dirty="0" smtClean="0"/>
                        <a:t>. &lt; 6.0</a:t>
                      </a:r>
                      <a:endParaRPr lang="ru-RU" sz="1000" dirty="0" smtClean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5862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7026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6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5</a:t>
                      </a:r>
                      <a:r>
                        <a:rPr lang="ru-RU" sz="1000" dirty="0" smtClean="0"/>
                        <a:t>.0</a:t>
                      </a:r>
                      <a:r>
                        <a:rPr lang="en-US" sz="1000" dirty="0" smtClean="0"/>
                        <a:t> </a:t>
                      </a:r>
                      <a:r>
                        <a:rPr lang="ru-RU" sz="1000" dirty="0" smtClean="0"/>
                        <a:t>≤</a:t>
                      </a:r>
                      <a:r>
                        <a:rPr lang="en-US" sz="1000" dirty="0" smtClean="0"/>
                        <a:t> </a:t>
                      </a:r>
                      <a:r>
                        <a:rPr lang="ru-RU" sz="1000" dirty="0" err="1" smtClean="0"/>
                        <a:t>Мгл.т</a:t>
                      </a:r>
                      <a:r>
                        <a:rPr lang="en-US" sz="1000" dirty="0" smtClean="0"/>
                        <a:t>. &lt; 5.5</a:t>
                      </a:r>
                      <a:endParaRPr lang="ru-RU" sz="1000" dirty="0" smtClean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3487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1477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37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895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размере очаговой зоны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197549"/>
            <a:ext cx="8784976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dirty="0" smtClean="0">
                <a:solidFill>
                  <a:srgbClr val="FF0000"/>
                </a:solidFill>
              </a:rPr>
              <a:t>Положение максимума </a:t>
            </a:r>
            <a:r>
              <a:rPr lang="ru-RU" altLang="ru-RU" b="1" dirty="0">
                <a:solidFill>
                  <a:srgbClr val="FF0000"/>
                </a:solidFill>
              </a:rPr>
              <a:t>числа </a:t>
            </a:r>
            <a:r>
              <a:rPr lang="ru-RU" altLang="ru-RU" b="1" dirty="0" err="1">
                <a:solidFill>
                  <a:srgbClr val="FF0000"/>
                </a:solidFill>
              </a:rPr>
              <a:t>афтершоков</a:t>
            </a:r>
            <a:r>
              <a:rPr lang="ru-RU" altLang="ru-RU" b="1" dirty="0">
                <a:solidFill>
                  <a:srgbClr val="FF0000"/>
                </a:solidFill>
              </a:rPr>
              <a:t> </a:t>
            </a:r>
            <a:r>
              <a:rPr lang="ru-RU" altLang="ru-RU" b="1" dirty="0" smtClean="0">
                <a:solidFill>
                  <a:srgbClr val="FF0000"/>
                </a:solidFill>
              </a:rPr>
              <a:t>в пространстве</a:t>
            </a:r>
            <a:r>
              <a:rPr lang="ru-RU" altLang="ru-RU" b="1" dirty="0" smtClean="0"/>
              <a:t>, зависящее от магнитуды основного толчка и не зависящее от времени после основного толчка, </a:t>
            </a:r>
            <a:r>
              <a:rPr lang="ru-RU" altLang="ru-RU" b="1" dirty="0" smtClean="0">
                <a:solidFill>
                  <a:srgbClr val="FF0000"/>
                </a:solidFill>
              </a:rPr>
              <a:t>является стабильной пространственной характеристикой очага</a:t>
            </a:r>
            <a:r>
              <a:rPr lang="ru-RU" altLang="ru-RU" b="1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ru-RU" altLang="ru-RU" b="1" dirty="0" smtClean="0"/>
              <a:t>И мы приходим к выводу, что эта характеристика может служить еще одним способом </a:t>
            </a:r>
            <a:r>
              <a:rPr lang="ru-RU" altLang="ru-RU" b="1" dirty="0" smtClean="0">
                <a:solidFill>
                  <a:srgbClr val="FF0000"/>
                </a:solidFill>
              </a:rPr>
              <a:t>определения </a:t>
            </a:r>
            <a:r>
              <a:rPr lang="ru-RU" altLang="ru-RU" b="1" dirty="0">
                <a:solidFill>
                  <a:srgbClr val="FF0000"/>
                </a:solidFill>
              </a:rPr>
              <a:t>размера очаговой </a:t>
            </a:r>
            <a:r>
              <a:rPr lang="ru-RU" altLang="ru-RU" b="1" dirty="0" smtClean="0">
                <a:solidFill>
                  <a:srgbClr val="FF0000"/>
                </a:solidFill>
              </a:rPr>
              <a:t>зоны.</a:t>
            </a:r>
            <a:r>
              <a:rPr lang="ru-RU" altLang="ru-RU" b="1" dirty="0" smtClean="0">
                <a:solidFill>
                  <a:srgbClr val="0000FF"/>
                </a:solidFill>
              </a:rPr>
              <a:t> </a:t>
            </a:r>
            <a:endParaRPr lang="ru-RU" dirty="0"/>
          </a:p>
        </p:txBody>
      </p:sp>
      <p:pic>
        <p:nvPicPr>
          <p:cNvPr id="5" name="Picture 1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284"/>
          <a:stretch/>
        </p:blipFill>
        <p:spPr bwMode="auto">
          <a:xfrm>
            <a:off x="418566" y="980728"/>
            <a:ext cx="2671476" cy="378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16"/>
          <p:cNvSpPr txBox="1">
            <a:spLocks noChangeArrowheads="1"/>
          </p:cNvSpPr>
          <p:nvPr/>
        </p:nvSpPr>
        <p:spPr bwMode="auto">
          <a:xfrm rot="5400000">
            <a:off x="-366135" y="1885499"/>
            <a:ext cx="1232544" cy="36933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b="1" dirty="0"/>
              <a:t>10 </a:t>
            </a:r>
            <a:r>
              <a:rPr lang="ru-RU" altLang="ru-RU" b="1" dirty="0"/>
              <a:t>часов </a:t>
            </a:r>
          </a:p>
        </p:txBody>
      </p:sp>
      <p:pic>
        <p:nvPicPr>
          <p:cNvPr id="7" name="Picture 1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10708" y="891282"/>
            <a:ext cx="3125788" cy="28257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168276" y="1331476"/>
            <a:ext cx="2940228" cy="36933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r>
              <a:rPr lang="ru-RU" altLang="ru-RU" b="1" dirty="0" err="1" smtClean="0"/>
              <a:t>Lg</a:t>
            </a:r>
            <a:r>
              <a:rPr lang="ru-RU" altLang="ru-RU" b="1" dirty="0" smtClean="0"/>
              <a:t> L[км] = </a:t>
            </a:r>
            <a:r>
              <a:rPr lang="ru-RU" altLang="ru-RU" b="1" dirty="0"/>
              <a:t>0.425*M – </a:t>
            </a:r>
            <a:r>
              <a:rPr lang="ru-RU" altLang="ru-RU" b="1" dirty="0" smtClean="0"/>
              <a:t>1.57</a:t>
            </a:r>
            <a:endParaRPr lang="ru-RU" alt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26085" y="3802975"/>
            <a:ext cx="5110411" cy="135421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0070C0"/>
                </a:solidFill>
              </a:rPr>
              <a:t>Для сравнения:</a:t>
            </a:r>
          </a:p>
          <a:p>
            <a:r>
              <a:rPr lang="ru-RU" altLang="ru-RU" sz="1600" b="1" dirty="0" smtClean="0"/>
              <a:t>Ю.В. Ризниченко</a:t>
            </a:r>
            <a:r>
              <a:rPr lang="en-US" altLang="ru-RU" sz="1600" b="1" dirty="0" smtClean="0"/>
              <a:t> (1976)</a:t>
            </a:r>
            <a:endParaRPr lang="ru-RU" altLang="ru-RU" sz="1600" b="1" dirty="0"/>
          </a:p>
          <a:p>
            <a:pPr algn="ctr"/>
            <a:r>
              <a:rPr lang="en-US" altLang="ru-RU" sz="1600" b="1" dirty="0" smtClean="0"/>
              <a:t>L</a:t>
            </a:r>
            <a:r>
              <a:rPr lang="ru-RU" altLang="ru-RU" sz="1600" b="1" dirty="0" smtClean="0"/>
              <a:t>g </a:t>
            </a:r>
            <a:r>
              <a:rPr lang="ru-RU" altLang="ru-RU" sz="1600" b="1" dirty="0"/>
              <a:t>L[км] = </a:t>
            </a:r>
            <a:r>
              <a:rPr lang="ru-RU" altLang="ru-RU" sz="1600" b="1" dirty="0" smtClean="0"/>
              <a:t>0.44</a:t>
            </a:r>
            <a:r>
              <a:rPr lang="en-US" altLang="ru-RU" sz="1600" b="1" dirty="0" smtClean="0"/>
              <a:t>0</a:t>
            </a:r>
            <a:r>
              <a:rPr lang="ru-RU" altLang="ru-RU" sz="1600" b="1" dirty="0" smtClean="0"/>
              <a:t>*M</a:t>
            </a:r>
            <a:r>
              <a:rPr lang="ru-RU" altLang="ru-RU" sz="1600" b="1" dirty="0"/>
              <a:t> – </a:t>
            </a:r>
            <a:r>
              <a:rPr lang="ru-RU" altLang="ru-RU" sz="1600" b="1" dirty="0" smtClean="0"/>
              <a:t>1.2</a:t>
            </a:r>
            <a:r>
              <a:rPr lang="en-US" altLang="ru-RU" sz="1600" b="1" smtClean="0"/>
              <a:t>89</a:t>
            </a:r>
            <a:endParaRPr lang="ru-RU" altLang="ru-RU" sz="1600" b="1" dirty="0" smtClean="0"/>
          </a:p>
          <a:p>
            <a:r>
              <a:rPr lang="en-US" altLang="ru-RU" sz="1600" b="1" dirty="0" smtClean="0"/>
              <a:t>Wells &amp; Coppersmith (1994)</a:t>
            </a:r>
          </a:p>
          <a:p>
            <a:pPr algn="ctr"/>
            <a:r>
              <a:rPr lang="en-US" altLang="ru-RU" sz="1600" b="1" dirty="0" err="1" smtClean="0"/>
              <a:t>Lg</a:t>
            </a:r>
            <a:r>
              <a:rPr lang="en-US" altLang="ru-RU" sz="1600" b="1" dirty="0" smtClean="0"/>
              <a:t> L[</a:t>
            </a:r>
            <a:r>
              <a:rPr lang="ru-RU" altLang="ru-RU" sz="1600" b="1" dirty="0" smtClean="0"/>
              <a:t>км</a:t>
            </a:r>
            <a:r>
              <a:rPr lang="en-US" altLang="ru-RU" sz="1600" b="1" dirty="0" smtClean="0"/>
              <a:t>] = 0.671*M </a:t>
            </a:r>
            <a:r>
              <a:rPr lang="ru-RU" altLang="ru-RU" sz="1600" b="1" dirty="0"/>
              <a:t>–</a:t>
            </a:r>
            <a:r>
              <a:rPr lang="en-US" altLang="ru-RU" sz="1600" b="1" dirty="0" smtClean="0"/>
              <a:t> 2.939</a:t>
            </a:r>
            <a:endParaRPr lang="ru-RU" altLang="ru-RU" sz="16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463538"/>
              </p:ext>
            </p:extLst>
          </p:nvPr>
        </p:nvGraphicFramePr>
        <p:xfrm>
          <a:off x="3059832" y="1189206"/>
          <a:ext cx="2577438" cy="2311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38"/>
                <a:gridCol w="1104900"/>
                <a:gridCol w="609600"/>
                <a:gridCol w="571500"/>
              </a:tblGrid>
              <a:tr h="516556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</a:rPr>
                        <a:t> п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Диапазон магнитуд главных толчков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Кол-во главных толчков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Кол-во </a:t>
                      </a: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повт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толчков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3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        </a:t>
                      </a:r>
                      <a:r>
                        <a:rPr lang="en-US" sz="1000" dirty="0" smtClean="0"/>
                        <a:t> </a:t>
                      </a:r>
                      <a:r>
                        <a:rPr lang="ru-RU" sz="1000" dirty="0" err="1" smtClean="0"/>
                        <a:t>Мгл.т</a:t>
                      </a:r>
                      <a:r>
                        <a:rPr lang="ru-RU" sz="1000" dirty="0" smtClean="0"/>
                        <a:t>.</a:t>
                      </a:r>
                      <a:r>
                        <a:rPr lang="en-US" sz="1000" dirty="0" smtClean="0"/>
                        <a:t> </a:t>
                      </a:r>
                      <a:r>
                        <a:rPr lang="ru-RU" sz="1000" dirty="0" smtClean="0"/>
                        <a:t>≥</a:t>
                      </a:r>
                      <a:r>
                        <a:rPr lang="en-US" sz="1000" dirty="0" smtClean="0"/>
                        <a:t> </a:t>
                      </a:r>
                      <a:r>
                        <a:rPr lang="ru-RU" sz="1000" dirty="0" smtClean="0"/>
                        <a:t>8.5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721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8.0</a:t>
                      </a:r>
                      <a:r>
                        <a:rPr lang="en-US" sz="1000" dirty="0" smtClean="0"/>
                        <a:t> </a:t>
                      </a:r>
                      <a:r>
                        <a:rPr lang="ru-RU" sz="1000" dirty="0" smtClean="0"/>
                        <a:t>≤</a:t>
                      </a:r>
                      <a:r>
                        <a:rPr lang="en-US" sz="1000" dirty="0" smtClean="0"/>
                        <a:t> </a:t>
                      </a:r>
                      <a:r>
                        <a:rPr lang="ru-RU" sz="1000" dirty="0" err="1" smtClean="0"/>
                        <a:t>Мгл.т</a:t>
                      </a:r>
                      <a:r>
                        <a:rPr lang="en-US" sz="1000" dirty="0" smtClean="0"/>
                        <a:t>. &lt; </a:t>
                      </a:r>
                      <a:r>
                        <a:rPr lang="ru-RU" sz="1000" dirty="0" smtClean="0"/>
                        <a:t>8</a:t>
                      </a:r>
                      <a:r>
                        <a:rPr lang="en-US" sz="1000" dirty="0" smtClean="0"/>
                        <a:t>.5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26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1309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19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7.5</a:t>
                      </a:r>
                      <a:r>
                        <a:rPr lang="en-US" sz="1000" dirty="0" smtClean="0"/>
                        <a:t> </a:t>
                      </a:r>
                      <a:r>
                        <a:rPr lang="ru-RU" sz="1000" dirty="0" smtClean="0"/>
                        <a:t>≤</a:t>
                      </a:r>
                      <a:r>
                        <a:rPr lang="en-US" sz="1000" dirty="0" smtClean="0"/>
                        <a:t> </a:t>
                      </a:r>
                      <a:r>
                        <a:rPr lang="ru-RU" sz="1000" dirty="0" err="1" smtClean="0"/>
                        <a:t>Мгл.т</a:t>
                      </a:r>
                      <a:r>
                        <a:rPr lang="en-US" sz="1000" dirty="0" smtClean="0"/>
                        <a:t>. &lt; </a:t>
                      </a:r>
                      <a:r>
                        <a:rPr lang="ru-RU" sz="1000" dirty="0" smtClean="0"/>
                        <a:t>8</a:t>
                      </a:r>
                      <a:r>
                        <a:rPr lang="en-US" sz="1000" dirty="0" smtClean="0"/>
                        <a:t>.0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139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3693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36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7.0</a:t>
                      </a:r>
                      <a:r>
                        <a:rPr lang="en-US" sz="1000" dirty="0" smtClean="0"/>
                        <a:t> </a:t>
                      </a:r>
                      <a:r>
                        <a:rPr lang="ru-RU" sz="1000" dirty="0" smtClean="0"/>
                        <a:t>≤</a:t>
                      </a:r>
                      <a:r>
                        <a:rPr lang="en-US" sz="1000" dirty="0" smtClean="0"/>
                        <a:t> </a:t>
                      </a:r>
                      <a:r>
                        <a:rPr lang="ru-RU" sz="1000" dirty="0" err="1" smtClean="0"/>
                        <a:t>Мгл.т</a:t>
                      </a:r>
                      <a:r>
                        <a:rPr lang="en-US" sz="1000" dirty="0" smtClean="0"/>
                        <a:t>. &lt; 7.</a:t>
                      </a:r>
                      <a:r>
                        <a:rPr lang="ru-RU" sz="1000" dirty="0" smtClean="0"/>
                        <a:t>5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345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4141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3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5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6</a:t>
                      </a:r>
                      <a:r>
                        <a:rPr lang="ru-RU" sz="1000" dirty="0" smtClean="0"/>
                        <a:t>.5</a:t>
                      </a:r>
                      <a:r>
                        <a:rPr lang="en-US" sz="1000" dirty="0" smtClean="0"/>
                        <a:t> </a:t>
                      </a:r>
                      <a:r>
                        <a:rPr lang="ru-RU" sz="1000" dirty="0" smtClean="0"/>
                        <a:t>≤</a:t>
                      </a:r>
                      <a:r>
                        <a:rPr lang="en-US" sz="1000" dirty="0" smtClean="0"/>
                        <a:t> </a:t>
                      </a:r>
                      <a:r>
                        <a:rPr lang="ru-RU" sz="1000" dirty="0" err="1" smtClean="0"/>
                        <a:t>Мгл.т</a:t>
                      </a:r>
                      <a:r>
                        <a:rPr lang="en-US" sz="1000" dirty="0" smtClean="0"/>
                        <a:t>. &lt; </a:t>
                      </a:r>
                      <a:r>
                        <a:rPr lang="ru-RU" sz="1000" dirty="0" smtClean="0"/>
                        <a:t>7</a:t>
                      </a:r>
                      <a:r>
                        <a:rPr lang="en-US" sz="1000" dirty="0" smtClean="0"/>
                        <a:t>.</a:t>
                      </a:r>
                      <a:r>
                        <a:rPr lang="ru-RU" sz="1000" dirty="0" smtClean="0"/>
                        <a:t>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905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4863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54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6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6.0</a:t>
                      </a:r>
                      <a:r>
                        <a:rPr lang="en-US" sz="1000" dirty="0" smtClean="0"/>
                        <a:t> </a:t>
                      </a:r>
                      <a:r>
                        <a:rPr lang="ru-RU" sz="1000" dirty="0" smtClean="0"/>
                        <a:t>≤</a:t>
                      </a:r>
                      <a:r>
                        <a:rPr lang="en-US" sz="1000" dirty="0" smtClean="0"/>
                        <a:t> </a:t>
                      </a:r>
                      <a:r>
                        <a:rPr lang="ru-RU" sz="1000" dirty="0" err="1" smtClean="0"/>
                        <a:t>Мгл.т</a:t>
                      </a:r>
                      <a:r>
                        <a:rPr lang="en-US" sz="1000" dirty="0" smtClean="0"/>
                        <a:t>. &lt; 6.</a:t>
                      </a:r>
                      <a:r>
                        <a:rPr lang="ru-RU" sz="1000" dirty="0" smtClean="0"/>
                        <a:t>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2203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5099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5</a:t>
                      </a:r>
                      <a:r>
                        <a:rPr lang="ru-RU" sz="1000" dirty="0" smtClean="0"/>
                        <a:t>.5</a:t>
                      </a:r>
                      <a:r>
                        <a:rPr lang="en-US" sz="1000" dirty="0" smtClean="0"/>
                        <a:t> </a:t>
                      </a:r>
                      <a:r>
                        <a:rPr lang="ru-RU" sz="1000" dirty="0" smtClean="0"/>
                        <a:t>≤</a:t>
                      </a:r>
                      <a:r>
                        <a:rPr lang="en-US" sz="1000" dirty="0" smtClean="0"/>
                        <a:t> </a:t>
                      </a:r>
                      <a:r>
                        <a:rPr lang="ru-RU" sz="1000" dirty="0" err="1" smtClean="0"/>
                        <a:t>Мгл.т</a:t>
                      </a:r>
                      <a:r>
                        <a:rPr lang="en-US" sz="1000" dirty="0" smtClean="0"/>
                        <a:t>. &lt; </a:t>
                      </a:r>
                      <a:r>
                        <a:rPr lang="ru-RU" sz="1000" dirty="0" smtClean="0"/>
                        <a:t>6</a:t>
                      </a:r>
                      <a:r>
                        <a:rPr lang="en-US" sz="1000" dirty="0" smtClean="0"/>
                        <a:t>.</a:t>
                      </a:r>
                      <a:r>
                        <a:rPr lang="ru-RU" sz="1000" dirty="0" smtClean="0"/>
                        <a:t>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4461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4079</a:t>
                      </a:r>
                      <a:endParaRPr lang="ru-RU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20981" y="126876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1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06554" y="173689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2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06554" y="2156093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3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06554" y="2587699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4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06554" y="3072071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5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06554" y="3452461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6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06554" y="3884855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7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5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2891</TotalTime>
  <Words>1167</Words>
  <Application>Microsoft Office PowerPoint</Application>
  <PresentationFormat>Экран (4:3)</PresentationFormat>
  <Paragraphs>152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Watermark</vt:lpstr>
      <vt:lpstr>ПРОСТРАНСТВЕННО-ВРЕМЕННЫЕ СТРУКТУРЫ АФТЕРШОКОВЫХ ПОСЛЕДОВАТЕЛЬНОСТЕЙ</vt:lpstr>
      <vt:lpstr>Презентация PowerPoint</vt:lpstr>
      <vt:lpstr>Использованные данные</vt:lpstr>
      <vt:lpstr>Пространственная структура афтершоков</vt:lpstr>
      <vt:lpstr>Презентация PowerPoint</vt:lpstr>
      <vt:lpstr>Каталог USGS 1973-2014</vt:lpstr>
      <vt:lpstr>Каталог USGS 1973-2014 Мгл.т. ≥ 7.0 (N=521), Мпов.т.&lt; 7.0 (N=8547)</vt:lpstr>
      <vt:lpstr>Каталог USGS 1973-2014 Мпов.т. &lt; Мгл.т</vt:lpstr>
      <vt:lpstr>О размере очаговой зоны</vt:lpstr>
      <vt:lpstr>Пространственно-временная структура афтершоков</vt:lpstr>
      <vt:lpstr>Каталог USGS 1973-2014 Мгл.т. ≥ 7.5 (N=190), 6 ≤ Мпов.т.&lt; Мгл.т. (N=208)</vt:lpstr>
      <vt:lpstr>Пространственно-временная структура афтершоков</vt:lpstr>
      <vt:lpstr>Каталог USGS 1973-2014 Мгл.т. ≥ 7.5, Мпов.т. &lt; Мгл.т., R = 5 град</vt:lpstr>
      <vt:lpstr>Презентация PowerPoint</vt:lpstr>
      <vt:lpstr>Возможная интерпретация</vt:lpstr>
      <vt:lpstr>Выводы</vt:lpstr>
      <vt:lpstr>Презентация PowerPoint</vt:lpstr>
    </vt:vector>
  </TitlesOfParts>
  <Company>IPE RAS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Alexey Zavyalov</dc:creator>
  <cp:lastModifiedBy>Alex Zavyalov</cp:lastModifiedBy>
  <cp:revision>231</cp:revision>
  <cp:lastPrinted>2019-06-03T14:44:20Z</cp:lastPrinted>
  <dcterms:created xsi:type="dcterms:W3CDTF">2015-05-03T10:40:12Z</dcterms:created>
  <dcterms:modified xsi:type="dcterms:W3CDTF">2019-06-03T20:53:43Z</dcterms:modified>
</cp:coreProperties>
</file>