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58" r:id="rId12"/>
    <p:sldId id="260" r:id="rId13"/>
    <p:sldId id="264" r:id="rId14"/>
    <p:sldId id="265" r:id="rId15"/>
    <p:sldId id="266" r:id="rId16"/>
    <p:sldId id="267" r:id="rId17"/>
    <p:sldId id="262" r:id="rId18"/>
    <p:sldId id="276" r:id="rId19"/>
    <p:sldId id="263" r:id="rId20"/>
    <p:sldId id="277" r:id="rId21"/>
    <p:sldId id="26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1B57-A607-45C4-B5FE-B29E6D9CBFD9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5C63-0A16-4334-93CE-EBCA6AF75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735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1B57-A607-45C4-B5FE-B29E6D9CBFD9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5C63-0A16-4334-93CE-EBCA6AF75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225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1B57-A607-45C4-B5FE-B29E6D9CBFD9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5C63-0A16-4334-93CE-EBCA6AF75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96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1B57-A607-45C4-B5FE-B29E6D9CBFD9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5C63-0A16-4334-93CE-EBCA6AF75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90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1B57-A607-45C4-B5FE-B29E6D9CBFD9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5C63-0A16-4334-93CE-EBCA6AF75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21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1B57-A607-45C4-B5FE-B29E6D9CBFD9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5C63-0A16-4334-93CE-EBCA6AF75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29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1B57-A607-45C4-B5FE-B29E6D9CBFD9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5C63-0A16-4334-93CE-EBCA6AF75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95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1B57-A607-45C4-B5FE-B29E6D9CBFD9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5C63-0A16-4334-93CE-EBCA6AF75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288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1B57-A607-45C4-B5FE-B29E6D9CBFD9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5C63-0A16-4334-93CE-EBCA6AF75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396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1B57-A607-45C4-B5FE-B29E6D9CBFD9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5C63-0A16-4334-93CE-EBCA6AF75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86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1B57-A607-45C4-B5FE-B29E6D9CBFD9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5C63-0A16-4334-93CE-EBCA6AF75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31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41B57-A607-45C4-B5FE-B29E6D9CBFD9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F5C63-0A16-4334-93CE-EBCA6AF75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86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9082" y="1916832"/>
            <a:ext cx="8206680" cy="24757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Параметры очага Катав-Ивановского землетрясения 4 сентября 2018 г.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инструментальным и макросейсмическим данным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5100022"/>
            <a:ext cx="7056784" cy="1353314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>
                <a:solidFill>
                  <a:schemeClr val="tx1"/>
                </a:solidFill>
              </a:rPr>
              <a:t>Дягилев Р.А.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</a:rPr>
              <a:t>Габсатарова</a:t>
            </a:r>
            <a:r>
              <a:rPr lang="ru-RU" sz="2400" dirty="0" smtClean="0">
                <a:solidFill>
                  <a:schemeClr val="tx1"/>
                </a:solidFill>
              </a:rPr>
              <a:t> И.П., </a:t>
            </a:r>
            <a:r>
              <a:rPr lang="ru-RU" sz="2400" dirty="0" err="1" smtClean="0">
                <a:solidFill>
                  <a:schemeClr val="tx1"/>
                </a:solidFill>
              </a:rPr>
              <a:t>Епифанский</a:t>
            </a:r>
            <a:r>
              <a:rPr lang="ru-RU" sz="2400" dirty="0" smtClean="0">
                <a:solidFill>
                  <a:schemeClr val="tx1"/>
                </a:solidFill>
              </a:rPr>
              <a:t> А.Г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4-7 </a:t>
            </a:r>
            <a:r>
              <a:rPr lang="ru-RU" sz="2400" dirty="0" smtClean="0">
                <a:solidFill>
                  <a:schemeClr val="tx1"/>
                </a:solidFill>
              </a:rPr>
              <a:t>июня</a:t>
            </a:r>
            <a:r>
              <a:rPr lang="en-US" sz="2400" dirty="0" smtClean="0">
                <a:solidFill>
                  <a:schemeClr val="tx1"/>
                </a:solidFill>
              </a:rPr>
              <a:t> 2019</a:t>
            </a:r>
            <a:r>
              <a:rPr lang="ru-RU" sz="2400" dirty="0" smtClean="0">
                <a:solidFill>
                  <a:schemeClr val="tx1"/>
                </a:solidFill>
              </a:rPr>
              <a:t> г.</a:t>
            </a:r>
            <a:endParaRPr lang="ru-RU" sz="2400" dirty="0" smtClean="0">
              <a:solidFill>
                <a:schemeClr val="tx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308"/>
            <a:ext cx="5559906" cy="85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14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глубины очага по функции согласования фазовых спектров первых вступлений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18902"/>
            <a:ext cx="852805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880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Механизм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очага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639" y="789672"/>
            <a:ext cx="8856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Механизм очага землетрясения рассчитан </a:t>
            </a:r>
            <a:r>
              <a:rPr lang="ru-RU" sz="2000" dirty="0" smtClean="0"/>
              <a:t>по </a:t>
            </a:r>
            <a:r>
              <a:rPr lang="ru-RU" sz="2000" dirty="0" smtClean="0"/>
              <a:t>знакам первых вступлений продольных волн на 42 станциях, из них на 20 станциях зарегистрированы волны сжатия (знаки плюс), на 22 станциях – разрежения (знаки минус). Станции расположены в интервале эпицентральных расстояний </a:t>
            </a:r>
            <a:r>
              <a:rPr lang="ru-RU" sz="2000" dirty="0" smtClean="0"/>
              <a:t>1.5-94.6º </a:t>
            </a:r>
            <a:r>
              <a:rPr lang="ru-RU" sz="2000" dirty="0" smtClean="0"/>
              <a:t>и в азимутальном створе </a:t>
            </a:r>
            <a:r>
              <a:rPr lang="ru-RU" sz="2000" dirty="0" err="1" smtClean="0"/>
              <a:t>Az</a:t>
            </a:r>
            <a:r>
              <a:rPr lang="ru-RU" sz="2000" dirty="0" smtClean="0"/>
              <a:t>=12-355º.</a:t>
            </a:r>
            <a:endParaRPr lang="ru-RU" sz="2000" dirty="0"/>
          </a:p>
        </p:txBody>
      </p:sp>
      <p:pic>
        <p:nvPicPr>
          <p:cNvPr id="3075" name="Picture 3" descr="C:\Users\руслан\Documents\APublic\2019\ИДГ\Механизмы сравнение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20888"/>
            <a:ext cx="9144000" cy="429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7823" y="3478958"/>
            <a:ext cx="129614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dirty="0" smtClean="0"/>
              <a:t>Правосторонний сдвиг с элементами взброса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4211960" y="3630139"/>
            <a:ext cx="129614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dirty="0" smtClean="0"/>
              <a:t>Левосторонний </a:t>
            </a:r>
            <a:r>
              <a:rPr lang="ru-RU" sz="1100" dirty="0" err="1" smtClean="0"/>
              <a:t>взбросо</a:t>
            </a:r>
            <a:r>
              <a:rPr lang="ru-RU" sz="1100" dirty="0" smtClean="0"/>
              <a:t>-сдвиг</a:t>
            </a:r>
            <a:endParaRPr lang="ru-RU" sz="1100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569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Сопоставление механизма очага с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тектонической обстановкой района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руслан\Documents\APublic\2019\ИДГ\Тектоника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9029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9003652">
            <a:off x="3223840" y="4312055"/>
            <a:ext cx="4674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Бакало-Саткинская</a:t>
            </a:r>
            <a:r>
              <a:rPr lang="ru-RU" sz="2400" dirty="0" smtClean="0"/>
              <a:t> зона разломов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 rot="18954428">
            <a:off x="2473461" y="3082884"/>
            <a:ext cx="6568863" cy="26040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76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279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25000"/>
                  </a:schemeClr>
                </a:solidFill>
              </a:rPr>
              <a:t>Последствия землетрясения. Город Катав-</a:t>
            </a:r>
            <a:r>
              <a:rPr lang="ru-RU" sz="2400" b="1" dirty="0" err="1" smtClean="0">
                <a:solidFill>
                  <a:schemeClr val="accent1">
                    <a:lumMod val="25000"/>
                  </a:schemeClr>
                </a:solidFill>
              </a:rPr>
              <a:t>Ивановск</a:t>
            </a:r>
            <a:r>
              <a:rPr lang="ru-RU" sz="24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endParaRPr lang="ru-RU" sz="24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4" t="11133" r="33116" b="37513"/>
          <a:stretch/>
        </p:blipFill>
        <p:spPr>
          <a:xfrm>
            <a:off x="107504" y="1173672"/>
            <a:ext cx="4177893" cy="3521855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0" y="4695527"/>
            <a:ext cx="4283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25000"/>
                  </a:schemeClr>
                </a:solidFill>
              </a:rPr>
              <a:t>Сквозные трещины в перегородках</a:t>
            </a:r>
            <a:endParaRPr lang="ru-RU" sz="24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 t="36268" r="4458"/>
          <a:stretch/>
        </p:blipFill>
        <p:spPr>
          <a:xfrm rot="5400000">
            <a:off x="4242101" y="2373753"/>
            <a:ext cx="5285057" cy="2884895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83568" y="5706270"/>
            <a:ext cx="4752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accent1">
                    <a:lumMod val="25000"/>
                  </a:schemeClr>
                </a:solidFill>
              </a:rPr>
              <a:t>Секущие трещины в несущих стенах и фундаментах</a:t>
            </a:r>
            <a:endParaRPr lang="ru-RU" sz="24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308304" y="1556792"/>
            <a:ext cx="936104" cy="4680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88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25000"/>
                  </a:schemeClr>
                </a:solidFill>
              </a:rPr>
              <a:t>Последствия землетрясения. Город Катав-</a:t>
            </a:r>
            <a:r>
              <a:rPr lang="ru-RU" sz="2400" b="1" dirty="0" err="1" smtClean="0">
                <a:solidFill>
                  <a:schemeClr val="accent1">
                    <a:lumMod val="25000"/>
                  </a:schemeClr>
                </a:solidFill>
              </a:rPr>
              <a:t>Ивановск</a:t>
            </a:r>
            <a:r>
              <a:rPr lang="ru-RU" sz="24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endParaRPr lang="ru-RU" sz="24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7" y="1102097"/>
            <a:ext cx="4638024" cy="3478518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pic>
        <p:nvPicPr>
          <p:cNvPr id="1026" name="Picture 2" descr="Фото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944" y="2492896"/>
            <a:ext cx="5367536" cy="402565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5157192"/>
            <a:ext cx="3524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25000"/>
                  </a:schemeClr>
                </a:solidFill>
              </a:rPr>
              <a:t>Выпадение крупных кусков штукатурки</a:t>
            </a:r>
            <a:endParaRPr lang="ru-RU" sz="24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24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279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25000"/>
                  </a:schemeClr>
                </a:solidFill>
              </a:rPr>
              <a:t>Последствия землетрясения. Город Катав-</a:t>
            </a:r>
            <a:r>
              <a:rPr lang="ru-RU" sz="2400" b="1" dirty="0" err="1" smtClean="0">
                <a:solidFill>
                  <a:schemeClr val="accent1">
                    <a:lumMod val="25000"/>
                  </a:schemeClr>
                </a:solidFill>
              </a:rPr>
              <a:t>Ивановск</a:t>
            </a:r>
            <a:endParaRPr lang="ru-RU" sz="24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208" y="5444364"/>
            <a:ext cx="3822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25000"/>
                  </a:schemeClr>
                </a:solidFill>
              </a:rPr>
              <a:t>Развалившиеся печи и кирпичные трубы</a:t>
            </a:r>
            <a:endParaRPr lang="ru-RU" sz="24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650883"/>
            <a:ext cx="5100058" cy="3825043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pic>
        <p:nvPicPr>
          <p:cNvPr id="7170" name="Picture 2" descr="C:\Users\руслан\Documents\APublic\2018\Катав\Фото\Selected\Фото1. Кривозубов Серге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9682" y="1375946"/>
            <a:ext cx="4649620" cy="34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5936" y="908720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Официально зарегистрировано </a:t>
            </a:r>
            <a:br>
              <a:rPr lang="ru-RU" sz="2400" dirty="0" smtClean="0"/>
            </a:br>
            <a:r>
              <a:rPr lang="ru-RU" sz="2400" dirty="0" smtClean="0"/>
              <a:t>454 случая повреждения частных домов с ущербом от 1 до 50 </a:t>
            </a:r>
            <a:r>
              <a:rPr lang="ru-RU" sz="2400" dirty="0" err="1" smtClean="0"/>
              <a:t>тыс.руб</a:t>
            </a:r>
            <a:r>
              <a:rPr lang="ru-RU" sz="2400" dirty="0" smtClean="0"/>
              <a:t>. (всего около 4.5 млн руб.)</a:t>
            </a:r>
            <a:endParaRPr lang="ru-RU" sz="2400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64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66" y="404664"/>
            <a:ext cx="8407186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25000"/>
                  </a:schemeClr>
                </a:solidFill>
              </a:rPr>
              <a:t>Последствия землетрясения. Город </a:t>
            </a:r>
            <a:r>
              <a:rPr lang="ru-RU" sz="2400" b="1" dirty="0" smtClean="0">
                <a:solidFill>
                  <a:schemeClr val="accent1">
                    <a:lumMod val="25000"/>
                  </a:schemeClr>
                </a:solidFill>
              </a:rPr>
              <a:t>Катав-</a:t>
            </a:r>
            <a:r>
              <a:rPr lang="ru-RU" sz="2400" b="1" dirty="0" err="1" smtClean="0">
                <a:solidFill>
                  <a:schemeClr val="accent1">
                    <a:lumMod val="25000"/>
                  </a:schemeClr>
                </a:solidFill>
              </a:rPr>
              <a:t>Ивановск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6146" name="Picture 2" descr="C:\Users\руслан\Documents\APublic\2018\Катав\Грязевой вулкан\Свои фотографии\IMG_46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42" y="764704"/>
            <a:ext cx="7351441" cy="5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6" y="6278285"/>
            <a:ext cx="7506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25000"/>
                  </a:schemeClr>
                </a:solidFill>
              </a:rPr>
              <a:t>Изменение дебита источников, образование оползня </a:t>
            </a:r>
            <a:endParaRPr lang="ru-RU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1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t="2451" r="2992" b="1945"/>
          <a:stretch/>
        </p:blipFill>
        <p:spPr>
          <a:xfrm>
            <a:off x="91444" y="1400642"/>
            <a:ext cx="5647865" cy="5372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66127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Макросейсмическое поле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Катав-Ивановского землетрясения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46316" y="1000532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Карта </a:t>
            </a:r>
            <a:r>
              <a:rPr lang="ru-RU" sz="2000" b="1" dirty="0" err="1" smtClean="0"/>
              <a:t>изосейст</a:t>
            </a:r>
            <a:r>
              <a:rPr lang="ru-RU" sz="2000" b="1" dirty="0" smtClean="0"/>
              <a:t> главного удара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24110" y="1016073"/>
            <a:ext cx="32403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Интенсивность:</a:t>
            </a:r>
            <a:endParaRPr lang="en-US" sz="2000" b="1" dirty="0" smtClean="0"/>
          </a:p>
          <a:p>
            <a:r>
              <a:rPr lang="ru-RU" sz="2000" b="1" u="sng" dirty="0" smtClean="0"/>
              <a:t>6 баллов</a:t>
            </a:r>
          </a:p>
          <a:p>
            <a:r>
              <a:rPr lang="ru-RU" sz="2000" dirty="0" smtClean="0"/>
              <a:t>Катав-</a:t>
            </a:r>
            <a:r>
              <a:rPr lang="ru-RU" sz="2000" dirty="0" err="1" smtClean="0"/>
              <a:t>Ивановск</a:t>
            </a:r>
            <a:r>
              <a:rPr lang="ru-RU" sz="2000" dirty="0" smtClean="0"/>
              <a:t> </a:t>
            </a:r>
          </a:p>
          <a:p>
            <a:r>
              <a:rPr lang="ru-RU" sz="2000" b="1" u="sng" dirty="0" smtClean="0"/>
              <a:t>5 баллов</a:t>
            </a:r>
          </a:p>
          <a:p>
            <a:r>
              <a:rPr lang="ru-RU" sz="2000" dirty="0" smtClean="0"/>
              <a:t>Усть-Катав</a:t>
            </a:r>
            <a:r>
              <a:rPr lang="ru-RU" sz="2000" dirty="0"/>
              <a:t>, Юрюзань, </a:t>
            </a:r>
            <a:r>
              <a:rPr lang="ru-RU" sz="2000" dirty="0" smtClean="0"/>
              <a:t>Сим </a:t>
            </a:r>
          </a:p>
          <a:p>
            <a:r>
              <a:rPr lang="ru-RU" sz="2000" b="1" u="sng" dirty="0" smtClean="0"/>
              <a:t>4 балла</a:t>
            </a:r>
          </a:p>
          <a:p>
            <a:r>
              <a:rPr lang="ru-RU" sz="2000" dirty="0" smtClean="0"/>
              <a:t>Аша, Миньяр, Бакал, </a:t>
            </a:r>
            <a:r>
              <a:rPr lang="ru-RU" sz="2000" dirty="0" err="1" smtClean="0"/>
              <a:t>Сатка</a:t>
            </a:r>
            <a:r>
              <a:rPr lang="ru-RU" sz="2000" dirty="0" smtClean="0"/>
              <a:t> </a:t>
            </a:r>
          </a:p>
          <a:p>
            <a:r>
              <a:rPr lang="ru-RU" sz="2000" b="1" u="sng" dirty="0" smtClean="0"/>
              <a:t>3 балла</a:t>
            </a:r>
          </a:p>
          <a:p>
            <a:r>
              <a:rPr lang="ru-RU" sz="2000" dirty="0" smtClean="0"/>
              <a:t>Уфа, Белорецк, Златоуст, Миасс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339231" y="6057415"/>
            <a:ext cx="267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эпицентр главного удара</a:t>
            </a:r>
            <a:endParaRPr lang="ru-RU" dirty="0"/>
          </a:p>
        </p:txBody>
      </p:sp>
      <p:sp>
        <p:nvSpPr>
          <p:cNvPr id="16" name="5-конечная звезда 15"/>
          <p:cNvSpPr/>
          <p:nvPr/>
        </p:nvSpPr>
        <p:spPr>
          <a:xfrm>
            <a:off x="6156176" y="6170073"/>
            <a:ext cx="144016" cy="144016"/>
          </a:xfrm>
          <a:prstGeom prst="star5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2627784" y="4500824"/>
            <a:ext cx="154736" cy="152312"/>
          </a:xfrm>
          <a:prstGeom prst="star5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7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66127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Афтершоки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Катав-Ивановского землетрясения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3791" y="1624971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изосейст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главного удара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516216" y="1052736"/>
            <a:ext cx="23042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Карта </a:t>
            </a:r>
            <a:r>
              <a:rPr lang="ru-RU" sz="2400" b="1" dirty="0" err="1" smtClean="0"/>
              <a:t>афтершоков</a:t>
            </a:r>
            <a:r>
              <a:rPr lang="ru-RU" sz="2400" b="1" dirty="0" smtClean="0"/>
              <a:t> для периода наблюдения </a:t>
            </a:r>
            <a:br>
              <a:rPr lang="ru-RU" sz="2400" b="1" dirty="0" smtClean="0"/>
            </a:br>
            <a:r>
              <a:rPr lang="ru-RU" sz="2400" b="1" dirty="0" smtClean="0"/>
              <a:t>с 5.09.2018</a:t>
            </a:r>
            <a:br>
              <a:rPr lang="ru-RU" sz="2400" b="1" dirty="0" smtClean="0"/>
            </a:br>
            <a:r>
              <a:rPr lang="ru-RU" sz="2400" b="1" dirty="0" smtClean="0"/>
              <a:t>по 15.11.2018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699792" y="6397297"/>
            <a:ext cx="3153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эпицентр главного удара</a:t>
            </a:r>
            <a:endParaRPr lang="ru-RU" dirty="0"/>
          </a:p>
        </p:txBody>
      </p:sp>
      <p:sp>
        <p:nvSpPr>
          <p:cNvPr id="16" name="5-конечная звезда 15"/>
          <p:cNvSpPr/>
          <p:nvPr/>
        </p:nvSpPr>
        <p:spPr>
          <a:xfrm>
            <a:off x="2555776" y="6525344"/>
            <a:ext cx="144016" cy="144016"/>
          </a:xfrm>
          <a:prstGeom prst="star5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95728"/>
            <a:ext cx="6192688" cy="5901679"/>
          </a:xfr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432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23220"/>
            <a:ext cx="9144000" cy="1661993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i="1" dirty="0" smtClean="0">
                <a:solidFill>
                  <a:schemeClr val="accent1">
                    <a:lumMod val="25000"/>
                  </a:schemeClr>
                </a:solidFill>
              </a:rPr>
              <a:t>С </a:t>
            </a:r>
            <a:r>
              <a:rPr lang="ru-RU" b="1" i="1" dirty="0" smtClean="0">
                <a:solidFill>
                  <a:schemeClr val="accent1">
                    <a:lumMod val="25000"/>
                  </a:schemeClr>
                </a:solidFill>
              </a:rPr>
              <a:t>5.09.2018 по 31.05.2019 </a:t>
            </a:r>
            <a:r>
              <a:rPr lang="ru-RU" b="1" i="1" dirty="0" smtClean="0">
                <a:solidFill>
                  <a:schemeClr val="accent1">
                    <a:lumMod val="25000"/>
                  </a:schemeClr>
                </a:solidFill>
              </a:rPr>
              <a:t>локальной сетью в районе эпицентра зарегистрировано несколько сотен </a:t>
            </a:r>
            <a:r>
              <a:rPr lang="ru-RU" b="1" i="1" dirty="0" err="1" smtClean="0">
                <a:solidFill>
                  <a:schemeClr val="accent1">
                    <a:lumMod val="25000"/>
                  </a:schemeClr>
                </a:solidFill>
              </a:rPr>
              <a:t>афтершоков</a:t>
            </a:r>
            <a:r>
              <a:rPr lang="ru-RU" b="1" i="1" dirty="0" smtClean="0">
                <a:solidFill>
                  <a:schemeClr val="accent1">
                    <a:lumMod val="25000"/>
                  </a:schemeClr>
                </a:solidFill>
              </a:rPr>
              <a:t> с </a:t>
            </a:r>
            <a:r>
              <a:rPr lang="en-US" b="1" i="1" dirty="0" smtClean="0">
                <a:solidFill>
                  <a:schemeClr val="accent1">
                    <a:lumMod val="25000"/>
                  </a:schemeClr>
                </a:solidFill>
              </a:rPr>
              <a:t>ML</a:t>
            </a:r>
            <a:r>
              <a:rPr lang="ru-RU" b="1" i="1" dirty="0" smtClean="0">
                <a:solidFill>
                  <a:schemeClr val="accent1">
                    <a:lumMod val="25000"/>
                  </a:schemeClr>
                </a:solidFill>
              </a:rPr>
              <a:t> от 0 до 4.7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i="1" dirty="0" smtClean="0">
                <a:solidFill>
                  <a:schemeClr val="accent1">
                    <a:lumMod val="25000"/>
                  </a:schemeClr>
                </a:solidFill>
              </a:rPr>
              <a:t>Из них ощутимых </a:t>
            </a:r>
            <a:r>
              <a:rPr lang="ru-RU" b="1" i="1" dirty="0" smtClean="0">
                <a:solidFill>
                  <a:schemeClr val="accent1">
                    <a:lumMod val="25000"/>
                  </a:schemeClr>
                </a:solidFill>
              </a:rPr>
              <a:t>(в г. Катав-</a:t>
            </a:r>
            <a:r>
              <a:rPr lang="ru-RU" b="1" i="1" dirty="0" err="1" smtClean="0">
                <a:solidFill>
                  <a:schemeClr val="accent1">
                    <a:lumMod val="25000"/>
                  </a:schemeClr>
                </a:solidFill>
              </a:rPr>
              <a:t>Ивановск</a:t>
            </a:r>
            <a:r>
              <a:rPr lang="ru-RU" b="1" i="1" dirty="0" smtClean="0">
                <a:solidFill>
                  <a:schemeClr val="accent1">
                    <a:lumMod val="25000"/>
                  </a:schemeClr>
                </a:solidFill>
              </a:rPr>
              <a:t>) – более </a:t>
            </a:r>
            <a:r>
              <a:rPr lang="ru-RU" b="1" i="1" dirty="0" smtClean="0">
                <a:solidFill>
                  <a:schemeClr val="accent1">
                    <a:lumMod val="25000"/>
                  </a:schemeClr>
                </a:solidFill>
              </a:rPr>
              <a:t>60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i="1" dirty="0" smtClean="0">
                <a:solidFill>
                  <a:schemeClr val="accent1">
                    <a:lumMod val="25000"/>
                  </a:schemeClr>
                </a:solidFill>
              </a:rPr>
              <a:t>Для </a:t>
            </a:r>
            <a:r>
              <a:rPr lang="ru-RU" b="1" i="1" dirty="0" err="1" smtClean="0">
                <a:solidFill>
                  <a:schemeClr val="accent1">
                    <a:lumMod val="25000"/>
                  </a:schemeClr>
                </a:solidFill>
              </a:rPr>
              <a:t>афтершока</a:t>
            </a:r>
            <a:r>
              <a:rPr lang="ru-RU" b="1" i="1" dirty="0" smtClean="0">
                <a:solidFill>
                  <a:schemeClr val="accent1">
                    <a:lumMod val="25000"/>
                  </a:schemeClr>
                </a:solidFill>
              </a:rPr>
              <a:t> 15</a:t>
            </a:r>
            <a:r>
              <a:rPr lang="en-US" b="1" i="1" dirty="0" smtClean="0">
                <a:solidFill>
                  <a:schemeClr val="accent1">
                    <a:lumMod val="25000"/>
                  </a:schemeClr>
                </a:solidFill>
              </a:rPr>
              <a:t>.11.</a:t>
            </a:r>
            <a:r>
              <a:rPr lang="ru-RU" b="1" i="1" dirty="0" smtClean="0">
                <a:solidFill>
                  <a:schemeClr val="accent1">
                    <a:lumMod val="25000"/>
                  </a:schemeClr>
                </a:solidFill>
              </a:rPr>
              <a:t>2018 (</a:t>
            </a:r>
            <a:r>
              <a:rPr lang="en-US" b="1" i="1" dirty="0" err="1" smtClean="0">
                <a:solidFill>
                  <a:schemeClr val="accent1">
                    <a:lumMod val="25000"/>
                  </a:schemeClr>
                </a:solidFill>
              </a:rPr>
              <a:t>mb</a:t>
            </a:r>
            <a:r>
              <a:rPr lang="ru-RU" b="1" i="1" dirty="0">
                <a:solidFill>
                  <a:schemeClr val="accent1">
                    <a:lumMod val="25000"/>
                  </a:schemeClr>
                </a:solidFill>
              </a:rPr>
              <a:t>=</a:t>
            </a:r>
            <a:r>
              <a:rPr lang="ru-RU" b="1" i="1" dirty="0" smtClean="0">
                <a:solidFill>
                  <a:schemeClr val="accent1">
                    <a:lumMod val="25000"/>
                  </a:schemeClr>
                </a:solidFill>
              </a:rPr>
              <a:t>4.4</a:t>
            </a:r>
            <a:r>
              <a:rPr lang="en-US" b="1" i="1" dirty="0" smtClean="0">
                <a:solidFill>
                  <a:schemeClr val="accent1">
                    <a:lumMod val="25000"/>
                  </a:schemeClr>
                </a:solidFill>
              </a:rPr>
              <a:t>, I</a:t>
            </a:r>
            <a:r>
              <a:rPr lang="en-US" b="1" i="1" baseline="-25000" dirty="0" smtClean="0">
                <a:solidFill>
                  <a:schemeClr val="accent1">
                    <a:lumMod val="25000"/>
                  </a:schemeClr>
                </a:solidFill>
              </a:rPr>
              <a:t>0</a:t>
            </a:r>
            <a:r>
              <a:rPr lang="en-US" b="1" i="1" dirty="0" smtClean="0">
                <a:solidFill>
                  <a:schemeClr val="accent1">
                    <a:lumMod val="25000"/>
                  </a:schemeClr>
                </a:solidFill>
              </a:rPr>
              <a:t>=6 </a:t>
            </a:r>
            <a:r>
              <a:rPr lang="ru-RU" b="1" i="1" dirty="0" smtClean="0">
                <a:solidFill>
                  <a:schemeClr val="accent1">
                    <a:lumMod val="25000"/>
                  </a:schemeClr>
                </a:solidFill>
              </a:rPr>
              <a:t>баллов)</a:t>
            </a:r>
            <a:r>
              <a:rPr lang="en-US" b="1" i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1">
                    <a:lumMod val="25000"/>
                  </a:schemeClr>
                </a:solidFill>
              </a:rPr>
              <a:t>получены записи сильных движений</a:t>
            </a:r>
            <a:endParaRPr lang="ru-RU" b="1" i="1" dirty="0" smtClean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0537" y="0"/>
            <a:ext cx="9252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Афтершоки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Катав-Ивановского землетрясения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C:\Users\руслан\Documents\APublic\2019\ИДГ\Афтершоки динамика 3 дня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86213"/>
            <a:ext cx="5976664" cy="46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39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4472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Землетрясение 04.09.18 22:58:18.9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9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UTC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Mb=5.4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ML=5.4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руслан\Documents\APublic\2019\ИДГ\imag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361"/>
            <a:ext cx="9144000" cy="581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1165305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Координаты </a:t>
            </a:r>
            <a:r>
              <a:rPr lang="ru-RU" sz="2400" b="1" dirty="0" smtClean="0"/>
              <a:t>эпицентра: </a:t>
            </a:r>
          </a:p>
          <a:p>
            <a:r>
              <a:rPr lang="ru-RU" sz="2400" b="1" dirty="0" smtClean="0"/>
              <a:t>54.793°с.ш</a:t>
            </a:r>
            <a:r>
              <a:rPr lang="ru-RU" sz="2400" b="1" dirty="0"/>
              <a:t>., 58.002°в.д</a:t>
            </a:r>
            <a:r>
              <a:rPr lang="ru-RU" sz="2400" b="1" dirty="0" smtClean="0"/>
              <a:t>.</a:t>
            </a:r>
          </a:p>
          <a:p>
            <a:r>
              <a:rPr lang="ru-RU" sz="2400" b="1" dirty="0" smtClean="0"/>
              <a:t>Ошибка: ± 8.4 км </a:t>
            </a:r>
          </a:p>
          <a:p>
            <a:r>
              <a:rPr lang="ru-RU" sz="2400" b="1" dirty="0" smtClean="0"/>
              <a:t>(57 </a:t>
            </a:r>
            <a:r>
              <a:rPr lang="ru-RU" sz="2400" b="1" dirty="0"/>
              <a:t>станций)</a:t>
            </a:r>
            <a:endParaRPr lang="ru-RU" sz="2400" b="1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937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44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7200"/>
            <a:ext cx="8784976" cy="739552"/>
          </a:xfrm>
        </p:spPr>
        <p:txBody>
          <a:bodyPr/>
          <a:lstStyle/>
          <a:p>
            <a:r>
              <a:rPr lang="ru-RU" sz="2400" b="1" dirty="0" smtClean="0"/>
              <a:t>Сильнейшие тектонические землетрясения Урала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33388"/>
            <a:ext cx="8229600" cy="38862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3074" name="Picture 2" descr="C:\Users\руслан\Documents\Library\ГОСТ_СНиП\ОСР-97\Урал\оср_a_урал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7" y="1713036"/>
            <a:ext cx="3025776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руслан\Documents\Library\ГОСТ_СНиП\ОСР-97\Урал\оср_c_урал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45" y="1713036"/>
            <a:ext cx="2974359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руслан\Documents\Library\ГОСТ_СНиП\ОСР-97\Урал\оср_b_урал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675" y="1713036"/>
            <a:ext cx="3005132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7" y="5808786"/>
            <a:ext cx="6342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                                        B                                        C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627784" y="1121003"/>
            <a:ext cx="4109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Комплект карт ОСР-2015 (1997)</a:t>
            </a:r>
            <a:endParaRPr lang="ru-RU" b="1" dirty="0"/>
          </a:p>
        </p:txBody>
      </p:sp>
      <p:sp>
        <p:nvSpPr>
          <p:cNvPr id="6" name="5-конечная звезда 5"/>
          <p:cNvSpPr/>
          <p:nvPr/>
        </p:nvSpPr>
        <p:spPr>
          <a:xfrm>
            <a:off x="7812360" y="4305324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7236296" y="3984996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7477308" y="5241428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4788024" y="4320802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4211960" y="4000474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4452972" y="5256906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1763688" y="4380854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1187624" y="4060526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1428636" y="5316958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1490857" y="6525344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835696" y="6034521"/>
            <a:ext cx="3351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эпицентры землетрясений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23528" y="3856949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1798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6632" y="4377332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1914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8312" y="5185389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31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36904" cy="667544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Сейсмическая сеть Урала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 станций)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1308" y="1106239"/>
            <a:ext cx="2432692" cy="4987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Пермский </a:t>
            </a:r>
            <a:r>
              <a:rPr lang="ru-RU" sz="1600" dirty="0" smtClean="0"/>
              <a:t>край </a:t>
            </a:r>
            <a:r>
              <a:rPr lang="ru-RU" sz="1600" dirty="0" smtClean="0"/>
              <a:t>(7)</a:t>
            </a:r>
          </a:p>
          <a:p>
            <a:pPr marL="0" indent="0">
              <a:buNone/>
            </a:pPr>
            <a:r>
              <a:rPr lang="ru-RU" sz="1600" dirty="0" smtClean="0"/>
              <a:t>Оренбургская область (7)</a:t>
            </a:r>
          </a:p>
          <a:p>
            <a:pPr marL="0" indent="0">
              <a:buNone/>
            </a:pPr>
            <a:r>
              <a:rPr lang="ru-RU" sz="1600" dirty="0" smtClean="0"/>
              <a:t>Свердловская область (4)</a:t>
            </a:r>
          </a:p>
          <a:p>
            <a:pPr marL="0" indent="0">
              <a:buNone/>
            </a:pPr>
            <a:r>
              <a:rPr lang="ru-RU" sz="1600" dirty="0" smtClean="0"/>
              <a:t>Республика Башкортостан (2)</a:t>
            </a:r>
          </a:p>
          <a:p>
            <a:pPr marL="0" indent="0">
              <a:buNone/>
            </a:pPr>
            <a:r>
              <a:rPr lang="ru-RU" sz="1600" dirty="0" smtClean="0"/>
              <a:t>Челябинская область (0)</a:t>
            </a:r>
          </a:p>
          <a:p>
            <a:endParaRPr lang="ru-RU" sz="1600" dirty="0"/>
          </a:p>
          <a:p>
            <a:pPr marL="0" indent="0" algn="ctr">
              <a:buNone/>
            </a:pPr>
            <a:r>
              <a:rPr lang="ru-RU" sz="1600" dirty="0" smtClean="0"/>
              <a:t>Период создания: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1999-2017 </a:t>
            </a:r>
            <a:r>
              <a:rPr lang="ru-RU" sz="1600" dirty="0" smtClean="0"/>
              <a:t>гг. </a:t>
            </a:r>
            <a:endParaRPr lang="ru-RU" sz="1600" dirty="0" smtClean="0"/>
          </a:p>
          <a:p>
            <a:pPr marL="0" indent="0" algn="ctr">
              <a:buNone/>
            </a:pPr>
            <a:endParaRPr lang="ru-RU" sz="1600" dirty="0"/>
          </a:p>
          <a:p>
            <a:pPr marL="0" indent="0" algn="ctr">
              <a:buNone/>
            </a:pPr>
            <a:r>
              <a:rPr lang="ru-RU" sz="1600" dirty="0" smtClean="0"/>
              <a:t>Расстояние до ближайших станций: </a:t>
            </a:r>
            <a:br>
              <a:rPr lang="ru-RU" sz="1600" dirty="0" smtClean="0"/>
            </a:br>
            <a:r>
              <a:rPr lang="ru-RU" sz="1600" dirty="0" smtClean="0"/>
              <a:t>150-180 км</a:t>
            </a:r>
          </a:p>
          <a:p>
            <a:pPr marL="0" indent="0" algn="ctr">
              <a:buNone/>
            </a:pPr>
            <a:endParaRPr lang="ru-RU" sz="1600" dirty="0"/>
          </a:p>
          <a:p>
            <a:pPr marL="0" indent="0" algn="ctr">
              <a:buNone/>
            </a:pPr>
            <a:r>
              <a:rPr lang="ru-RU" sz="1600" dirty="0" smtClean="0"/>
              <a:t>Глубина очага по временам вступлений: 9.5 ±7.2 км</a:t>
            </a:r>
            <a:endParaRPr lang="ru-RU" sz="1600" dirty="0" smtClean="0"/>
          </a:p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5124" name="Picture 4" descr="C:\Users\руслан\Documents\APublic\2018\Антистихия\Сейсмостанции Урала - 2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0"/>
          <a:stretch/>
        </p:blipFill>
        <p:spPr bwMode="auto">
          <a:xfrm>
            <a:off x="17241" y="1135448"/>
            <a:ext cx="6694067" cy="572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конечная звезда 4"/>
          <p:cNvSpPr/>
          <p:nvPr/>
        </p:nvSpPr>
        <p:spPr>
          <a:xfrm>
            <a:off x="3631748" y="4597001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06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18902"/>
            <a:ext cx="852805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глубины очага по функции согласования фазовых спектров первых вступлений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61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глубины очага по функции согласования фазовых спектров первых вступлений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18902"/>
            <a:ext cx="852805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23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глубины очага по функции согласования фазовых спектров первых вступлений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18902"/>
            <a:ext cx="852805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9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глубины очага по функции согласования фазовых спектров первых вступлений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18902"/>
            <a:ext cx="852805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895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глубины очага по функции согласования фазовых спектров первых вступлений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18902"/>
            <a:ext cx="852805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642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глубины очага по функции согласования фазовых спектров первых вступлений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18902"/>
            <a:ext cx="852805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8816" y="6450272"/>
            <a:ext cx="439688" cy="365125"/>
          </a:xfrm>
        </p:spPr>
        <p:txBody>
          <a:bodyPr/>
          <a:lstStyle/>
          <a:p>
            <a:pPr>
              <a:defRPr/>
            </a:pPr>
            <a:fld id="{E9558EE4-BB77-4DCA-A6B8-8B6EF343398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87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</TotalTime>
  <Words>415</Words>
  <Application>Microsoft Office PowerPoint</Application>
  <PresentationFormat>Экран (4:3)</PresentationFormat>
  <Paragraphs>93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Параметры очага Катав-Ивановского землетрясения 4 сентября 2018 г.  по инструментальным и макросейсмическим данным</vt:lpstr>
      <vt:lpstr>Землетрясение 04.09.18 22:58:18.99 UTC, Mb=5.4, ML=5.4</vt:lpstr>
      <vt:lpstr>Сейсмическая сеть Урала (20 станций)</vt:lpstr>
      <vt:lpstr>Определение глубины очага по функции согласования фазовых спектров первых вступлений</vt:lpstr>
      <vt:lpstr>Определение глубины очага по функции согласования фазовых спектров первых вступлений</vt:lpstr>
      <vt:lpstr>Определение глубины очага по функции согласования фазовых спектров первых вступлений</vt:lpstr>
      <vt:lpstr>Определение глубины очага по функции согласования фазовых спектров первых вступлений</vt:lpstr>
      <vt:lpstr>Определение глубины очага по функции согласования фазовых спектров первых вступлений</vt:lpstr>
      <vt:lpstr>Определение глубины очага по функции согласования фазовых спектров первых вступлений</vt:lpstr>
      <vt:lpstr>Определение глубины очага по функции согласования фазовых спектров первых вступлений</vt:lpstr>
      <vt:lpstr>Механизм очага</vt:lpstr>
      <vt:lpstr>Сопоставление механизма очага с тектонической обстановкой района</vt:lpstr>
      <vt:lpstr>Презентация PowerPoint</vt:lpstr>
      <vt:lpstr>Презентация PowerPoint</vt:lpstr>
      <vt:lpstr>Презентация PowerPoint</vt:lpstr>
      <vt:lpstr>Последствия землетрясения. Город Катав-Ивановск</vt:lpstr>
      <vt:lpstr>Презентация PowerPoint</vt:lpstr>
      <vt:lpstr>Презентация PowerPoint</vt:lpstr>
      <vt:lpstr>Презентация PowerPoint</vt:lpstr>
      <vt:lpstr>Спасибо за внимание!</vt:lpstr>
      <vt:lpstr>Сильнейшие тектонические землетрясения Урала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Параметры очага Катав-Ивановского землетрясения 4 сентября 2018 г.  по инструментальным и макросейсмическим данным</dc:title>
  <dc:creator>руслан руслан</dc:creator>
  <cp:lastModifiedBy>руслан руслан</cp:lastModifiedBy>
  <cp:revision>28</cp:revision>
  <dcterms:created xsi:type="dcterms:W3CDTF">2019-06-03T18:41:14Z</dcterms:created>
  <dcterms:modified xsi:type="dcterms:W3CDTF">2019-06-04T23:03:40Z</dcterms:modified>
</cp:coreProperties>
</file>