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1" r:id="rId2"/>
    <p:sldId id="431" r:id="rId3"/>
    <p:sldId id="432" r:id="rId4"/>
    <p:sldId id="458" r:id="rId5"/>
    <p:sldId id="433" r:id="rId6"/>
    <p:sldId id="430" r:id="rId7"/>
    <p:sldId id="465" r:id="rId8"/>
    <p:sldId id="459" r:id="rId9"/>
    <p:sldId id="466" r:id="rId10"/>
    <p:sldId id="469" r:id="rId11"/>
    <p:sldId id="468" r:id="rId12"/>
    <p:sldId id="467" r:id="rId13"/>
    <p:sldId id="407" r:id="rId14"/>
    <p:sldId id="437" r:id="rId15"/>
    <p:sldId id="423" r:id="rId16"/>
    <p:sldId id="429" r:id="rId17"/>
    <p:sldId id="408" r:id="rId18"/>
    <p:sldId id="438" r:id="rId19"/>
    <p:sldId id="439" r:id="rId20"/>
    <p:sldId id="450" r:id="rId21"/>
    <p:sldId id="440" r:id="rId22"/>
    <p:sldId id="463" r:id="rId23"/>
    <p:sldId id="464" r:id="rId24"/>
  </p:sldIdLst>
  <p:sldSz cx="9144000" cy="6858000" type="screen4x3"/>
  <p:notesSz cx="6797675" cy="9928225"/>
  <p:custDataLst>
    <p:tags r:id="rId27"/>
  </p:custDataLst>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CC"/>
    <a:srgbClr val="9900FF"/>
    <a:srgbClr val="C00000"/>
    <a:srgbClr val="393185"/>
    <a:srgbClr val="004DA8"/>
    <a:srgbClr val="333399"/>
    <a:srgbClr val="005CE6"/>
    <a:srgbClr val="002DBC"/>
    <a:srgbClr val="0070FF"/>
    <a:srgbClr val="55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38" autoAdjust="0"/>
    <p:restoredTop sz="94286" autoAdjust="0"/>
  </p:normalViewPr>
  <p:slideViewPr>
    <p:cSldViewPr showGuides="1">
      <p:cViewPr varScale="1">
        <p:scale>
          <a:sx n="106" d="100"/>
          <a:sy n="106" d="100"/>
        </p:scale>
        <p:origin x="-189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1"/>
            <a:ext cx="2944813" cy="498475"/>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a:cs typeface="+mn-cs"/>
              </a:defRPr>
            </a:lvl1pPr>
          </a:lstStyle>
          <a:p>
            <a:pPr>
              <a:defRPr/>
            </a:pPr>
            <a:endParaRPr lang="ru-RU"/>
          </a:p>
        </p:txBody>
      </p:sp>
      <p:sp>
        <p:nvSpPr>
          <p:cNvPr id="88067" name="Rectangle 3"/>
          <p:cNvSpPr>
            <a:spLocks noGrp="1" noChangeArrowheads="1"/>
          </p:cNvSpPr>
          <p:nvPr>
            <p:ph type="dt" sz="quarter" idx="1"/>
          </p:nvPr>
        </p:nvSpPr>
        <p:spPr bwMode="auto">
          <a:xfrm>
            <a:off x="3849688" y="1"/>
            <a:ext cx="2946400" cy="498475"/>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a:cs typeface="+mn-cs"/>
              </a:defRPr>
            </a:lvl1pPr>
          </a:lstStyle>
          <a:p>
            <a:pPr>
              <a:defRPr/>
            </a:pPr>
            <a:endParaRPr lang="ru-RU"/>
          </a:p>
        </p:txBody>
      </p:sp>
      <p:sp>
        <p:nvSpPr>
          <p:cNvPr id="88068" name="Rectangle 4"/>
          <p:cNvSpPr>
            <a:spLocks noGrp="1" noChangeArrowheads="1"/>
          </p:cNvSpPr>
          <p:nvPr>
            <p:ph type="ftr" sz="quarter" idx="2"/>
          </p:nvPr>
        </p:nvSpPr>
        <p:spPr bwMode="auto">
          <a:xfrm>
            <a:off x="0" y="9429751"/>
            <a:ext cx="2944813" cy="496888"/>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a:cs typeface="+mn-cs"/>
              </a:defRPr>
            </a:lvl1pPr>
          </a:lstStyle>
          <a:p>
            <a:pPr>
              <a:defRPr/>
            </a:pPr>
            <a:r>
              <a:rPr lang="ru-RU"/>
              <a:t>ститт</a:t>
            </a:r>
          </a:p>
        </p:txBody>
      </p:sp>
      <p:sp>
        <p:nvSpPr>
          <p:cNvPr id="88069" name="Rectangle 5"/>
          <p:cNvSpPr>
            <a:spLocks noGrp="1" noChangeArrowheads="1"/>
          </p:cNvSpPr>
          <p:nvPr>
            <p:ph type="sldNum" sz="quarter" idx="3"/>
          </p:nvPr>
        </p:nvSpPr>
        <p:spPr bwMode="auto">
          <a:xfrm>
            <a:off x="3849688" y="9429751"/>
            <a:ext cx="2946400" cy="496888"/>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a:cs typeface="+mn-cs"/>
              </a:defRPr>
            </a:lvl1pPr>
          </a:lstStyle>
          <a:p>
            <a:pPr>
              <a:defRPr/>
            </a:pPr>
            <a:fld id="{D7B143FE-2166-4E67-BA0D-DFED7070FF0F}" type="slidenum">
              <a:rPr lang="ru-RU"/>
              <a:pPr>
                <a:defRPr/>
              </a:pPr>
              <a:t>‹#›</a:t>
            </a:fld>
            <a:endParaRPr lang="ru-RU"/>
          </a:p>
        </p:txBody>
      </p:sp>
    </p:spTree>
    <p:extLst>
      <p:ext uri="{BB962C8B-B14F-4D97-AF65-F5344CB8AC3E}">
        <p14:creationId xmlns:p14="http://schemas.microsoft.com/office/powerpoint/2010/main" val="1322263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
            <a:ext cx="2944813" cy="498475"/>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defRPr sz="1200">
                <a:cs typeface="+mn-cs"/>
              </a:defRPr>
            </a:lvl1pPr>
          </a:lstStyle>
          <a:p>
            <a:pPr>
              <a:defRPr/>
            </a:pPr>
            <a:endParaRPr lang="ru-RU"/>
          </a:p>
        </p:txBody>
      </p:sp>
      <p:sp>
        <p:nvSpPr>
          <p:cNvPr id="4099" name="Rectangle 3"/>
          <p:cNvSpPr>
            <a:spLocks noGrp="1" noChangeArrowheads="1"/>
          </p:cNvSpPr>
          <p:nvPr>
            <p:ph type="dt" idx="1"/>
          </p:nvPr>
        </p:nvSpPr>
        <p:spPr bwMode="auto">
          <a:xfrm>
            <a:off x="3849688" y="1"/>
            <a:ext cx="2946400" cy="498475"/>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lvl1pPr algn="r">
              <a:defRPr sz="1200">
                <a:cs typeface="+mn-cs"/>
              </a:defRPr>
            </a:lvl1pPr>
          </a:lstStyle>
          <a:p>
            <a:pPr>
              <a:defRPr/>
            </a:pPr>
            <a:endParaRPr lang="ru-RU"/>
          </a:p>
        </p:txBody>
      </p:sp>
      <p:sp>
        <p:nvSpPr>
          <p:cNvPr id="5124" name="Rectangle 4"/>
          <p:cNvSpPr>
            <a:spLocks noGrp="1" noRot="1" noChangeAspect="1" noChangeArrowheads="1" noTextEdit="1"/>
          </p:cNvSpPr>
          <p:nvPr>
            <p:ph type="sldImg" idx="2"/>
          </p:nvPr>
        </p:nvSpPr>
        <p:spPr bwMode="auto">
          <a:xfrm>
            <a:off x="917575" y="741363"/>
            <a:ext cx="4968875"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6464"/>
            <a:ext cx="5438775" cy="4467225"/>
          </a:xfrm>
          <a:prstGeom prst="rect">
            <a:avLst/>
          </a:prstGeom>
          <a:noFill/>
          <a:ln w="9525">
            <a:noFill/>
            <a:miter lim="800000"/>
            <a:headEnd/>
            <a:tailEnd/>
          </a:ln>
          <a:effectLst/>
        </p:spPr>
        <p:txBody>
          <a:bodyPr vert="horz" wrap="square" lIns="91486" tIns="45743" rIns="91486" bIns="45743" numCol="1" anchor="t" anchorCtr="0" compatLnSpc="1">
            <a:prstTxWarp prst="textNoShape">
              <a:avLst/>
            </a:prstTxWarp>
          </a:bodyPr>
          <a:lstStyle/>
          <a:p>
            <a:pPr lvl="0"/>
            <a:r>
              <a:rPr lang="ru-RU" noProof="0"/>
              <a:t>Click to edit Master text styles</a:t>
            </a:r>
          </a:p>
          <a:p>
            <a:pPr lvl="1"/>
            <a:r>
              <a:rPr lang="ru-RU" noProof="0"/>
              <a:t>Second level</a:t>
            </a:r>
          </a:p>
          <a:p>
            <a:pPr lvl="2"/>
            <a:r>
              <a:rPr lang="ru-RU" noProof="0"/>
              <a:t>Third level</a:t>
            </a:r>
          </a:p>
          <a:p>
            <a:pPr lvl="3"/>
            <a:r>
              <a:rPr lang="ru-RU" noProof="0"/>
              <a:t>Fourth level</a:t>
            </a:r>
          </a:p>
          <a:p>
            <a:pPr lvl="4"/>
            <a:r>
              <a:rPr lang="ru-RU" noProof="0"/>
              <a:t>Fifth level</a:t>
            </a:r>
          </a:p>
        </p:txBody>
      </p:sp>
      <p:sp>
        <p:nvSpPr>
          <p:cNvPr id="4102" name="Rectangle 6"/>
          <p:cNvSpPr>
            <a:spLocks noGrp="1" noChangeArrowheads="1"/>
          </p:cNvSpPr>
          <p:nvPr>
            <p:ph type="ftr" sz="quarter" idx="4"/>
          </p:nvPr>
        </p:nvSpPr>
        <p:spPr bwMode="auto">
          <a:xfrm>
            <a:off x="0" y="9429751"/>
            <a:ext cx="2944813" cy="496888"/>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defRPr sz="1200">
                <a:cs typeface="+mn-cs"/>
              </a:defRPr>
            </a:lvl1pPr>
          </a:lstStyle>
          <a:p>
            <a:pPr>
              <a:defRPr/>
            </a:pPr>
            <a:r>
              <a:rPr lang="ru-RU"/>
              <a:t>ститт</a:t>
            </a:r>
          </a:p>
        </p:txBody>
      </p:sp>
      <p:sp>
        <p:nvSpPr>
          <p:cNvPr id="4103" name="Rectangle 7"/>
          <p:cNvSpPr>
            <a:spLocks noGrp="1" noChangeArrowheads="1"/>
          </p:cNvSpPr>
          <p:nvPr>
            <p:ph type="sldNum" sz="quarter" idx="5"/>
          </p:nvPr>
        </p:nvSpPr>
        <p:spPr bwMode="auto">
          <a:xfrm>
            <a:off x="3849688" y="9429751"/>
            <a:ext cx="2946400" cy="496888"/>
          </a:xfrm>
          <a:prstGeom prst="rect">
            <a:avLst/>
          </a:prstGeom>
          <a:noFill/>
          <a:ln w="9525">
            <a:noFill/>
            <a:miter lim="800000"/>
            <a:headEnd/>
            <a:tailEnd/>
          </a:ln>
          <a:effectLst/>
        </p:spPr>
        <p:txBody>
          <a:bodyPr vert="horz" wrap="square" lIns="91486" tIns="45743" rIns="91486" bIns="45743" numCol="1" anchor="b" anchorCtr="0" compatLnSpc="1">
            <a:prstTxWarp prst="textNoShape">
              <a:avLst/>
            </a:prstTxWarp>
          </a:bodyPr>
          <a:lstStyle>
            <a:lvl1pPr algn="r">
              <a:defRPr sz="1200">
                <a:cs typeface="+mn-cs"/>
              </a:defRPr>
            </a:lvl1pPr>
          </a:lstStyle>
          <a:p>
            <a:pPr>
              <a:defRPr/>
            </a:pPr>
            <a:fld id="{F2FA8121-A260-46BA-B863-4934C60B9095}" type="slidenum">
              <a:rPr lang="ru-RU"/>
              <a:pPr>
                <a:defRPr/>
              </a:pPr>
              <a:t>‹#›</a:t>
            </a:fld>
            <a:endParaRPr lang="ru-RU"/>
          </a:p>
        </p:txBody>
      </p:sp>
    </p:spTree>
    <p:extLst>
      <p:ext uri="{BB962C8B-B14F-4D97-AF65-F5344CB8AC3E}">
        <p14:creationId xmlns:p14="http://schemas.microsoft.com/office/powerpoint/2010/main" val="30114784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Образ слайда 1"/>
          <p:cNvSpPr>
            <a:spLocks noGrp="1" noRot="1" noChangeAspect="1" noTextEdit="1"/>
          </p:cNvSpPr>
          <p:nvPr>
            <p:ph type="sldImg"/>
          </p:nvPr>
        </p:nvSpPr>
        <p:spPr>
          <a:ln/>
        </p:spPr>
      </p:sp>
      <p:sp>
        <p:nvSpPr>
          <p:cNvPr id="6147"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dirty="0"/>
          </a:p>
        </p:txBody>
      </p:sp>
      <p:sp>
        <p:nvSpPr>
          <p:cNvPr id="6148"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502B0A-660F-4E0A-A1CA-1CF7C4487BA1}" type="slidenum">
              <a:rPr lang="ru-RU" altLang="ru-RU" smtClean="0"/>
              <a:pPr eaLnBrk="1" hangingPunct="1"/>
              <a:t>1</a:t>
            </a:fld>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10</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11</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12</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13</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49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14</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49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15</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49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16</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84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18</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5625222" y="6460517"/>
            <a:ext cx="4305324"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0" tIns="45863" rIns="91730" bIns="45863"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22</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3263900" y="509588"/>
            <a:ext cx="3403600" cy="25527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495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5625222" y="6460517"/>
            <a:ext cx="4305324" cy="34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30" tIns="45863" rIns="91730" bIns="45863"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23</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3263900" y="509588"/>
            <a:ext cx="3403600" cy="2552700"/>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4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2</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80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3</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80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4</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8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5</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8080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6</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7</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8</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7861725" y="4288969"/>
            <a:ext cx="6017056" cy="226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501" tIns="44250" rIns="88501" bIns="44250" anchor="b"/>
          <a:lstStyle>
            <a:lvl1pPr eaLnBrk="0" hangingPunct="0">
              <a:spcBef>
                <a:spcPct val="30000"/>
              </a:spcBef>
              <a:defRPr kumimoji="1"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kumimoji="1"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kumimoji="1"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33D91C4E-9138-44CC-A86F-D4A91D1DEFDB}" type="slidenum">
              <a:rPr kumimoji="0" lang="ru-RU" altLang="ru-RU">
                <a:latin typeface="Calibri" panose="020F0502020204030204" pitchFamily="34" charset="0"/>
              </a:rPr>
              <a:pPr algn="r" eaLnBrk="1" hangingPunct="1">
                <a:spcBef>
                  <a:spcPct val="0"/>
                </a:spcBef>
              </a:pPr>
              <a:t>9</a:t>
            </a:fld>
            <a:endParaRPr kumimoji="0" lang="ru-RU" altLang="ru-RU">
              <a:latin typeface="Calibri" panose="020F0502020204030204" pitchFamily="34" charset="0"/>
            </a:endParaRPr>
          </a:p>
        </p:txBody>
      </p:sp>
      <p:sp>
        <p:nvSpPr>
          <p:cNvPr id="50179" name="Rectangle 2"/>
          <p:cNvSpPr>
            <a:spLocks noGrp="1" noRot="1" noChangeAspect="1" noChangeArrowheads="1" noTextEdit="1"/>
          </p:cNvSpPr>
          <p:nvPr>
            <p:ph type="sldImg"/>
          </p:nvPr>
        </p:nvSpPr>
        <p:spPr>
          <a:xfrm>
            <a:off x="5811838" y="338138"/>
            <a:ext cx="2257425" cy="1693862"/>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298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468313" y="2130426"/>
            <a:ext cx="8280400" cy="1470025"/>
          </a:xfrm>
          <a:noFill/>
        </p:spPr>
        <p:txBody>
          <a:bodyPr tIns="45720"/>
          <a:lstStyle>
            <a:lvl1pPr>
              <a:defRPr>
                <a:solidFill>
                  <a:schemeClr val="accent2"/>
                </a:solidFill>
              </a:defRPr>
            </a:lvl1pPr>
          </a:lstStyle>
          <a:p>
            <a:r>
              <a:rPr lang="ru-RU"/>
              <a:t>Образец заголовка</a:t>
            </a:r>
            <a:endParaRPr lang="ru-RU" dirty="0"/>
          </a:p>
        </p:txBody>
      </p:sp>
      <p:sp>
        <p:nvSpPr>
          <p:cNvPr id="19459" name="Rectangle 3"/>
          <p:cNvSpPr>
            <a:spLocks noGrp="1" noChangeArrowheads="1"/>
          </p:cNvSpPr>
          <p:nvPr>
            <p:ph type="subTitle" idx="1"/>
          </p:nvPr>
        </p:nvSpPr>
        <p:spPr>
          <a:xfrm>
            <a:off x="1371600" y="3886200"/>
            <a:ext cx="6400800" cy="1752600"/>
          </a:xfrm>
        </p:spPr>
        <p:txBody>
          <a:bodyPr anchor="b"/>
          <a:lstStyle>
            <a:lvl1pPr marL="0" indent="0" algn="ctr">
              <a:buFontTx/>
              <a:buNone/>
              <a:defRPr>
                <a:solidFill>
                  <a:schemeClr val="accent2"/>
                </a:solidFill>
                <a:effectLst/>
              </a:defRPr>
            </a:lvl1pPr>
          </a:lstStyle>
          <a:p>
            <a:r>
              <a:rPr lang="ru-RU"/>
              <a:t>Образец подзаголовка</a:t>
            </a:r>
            <a:endParaRPr lang="ru-RU" dirty="0"/>
          </a:p>
        </p:txBody>
      </p:sp>
    </p:spTree>
    <p:extLst>
      <p:ext uri="{BB962C8B-B14F-4D97-AF65-F5344CB8AC3E}">
        <p14:creationId xmlns:p14="http://schemas.microsoft.com/office/powerpoint/2010/main" val="20196941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solidFill>
        </p:spPr>
        <p:txBody>
          <a:bodyPr/>
          <a:lstStyle>
            <a:lvl1pPr>
              <a:defRPr sz="4000"/>
            </a:lvl1pPr>
          </a:lstStyle>
          <a:p>
            <a:r>
              <a:rPr lang="ru-RU"/>
              <a:t>Образец заголовка</a:t>
            </a:r>
            <a:endParaRPr lang="ru-RU" dirty="0"/>
          </a:p>
        </p:txBody>
      </p:sp>
      <p:sp>
        <p:nvSpPr>
          <p:cNvPr id="3" name="Содержимое 2"/>
          <p:cNvSpPr>
            <a:spLocks noGrp="1"/>
          </p:cNvSpPr>
          <p:nvPr>
            <p:ph idx="1"/>
          </p:nvPr>
        </p:nvSpPr>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6"/>
          <p:cNvSpPr>
            <a:spLocks noGrp="1" noChangeArrowheads="1"/>
          </p:cNvSpPr>
          <p:nvPr>
            <p:ph type="sldNum" sz="quarter" idx="10"/>
          </p:nvPr>
        </p:nvSpPr>
        <p:spPr>
          <a:ln/>
        </p:spPr>
        <p:txBody>
          <a:bodyPr/>
          <a:lstStyle>
            <a:lvl1pPr>
              <a:defRPr/>
            </a:lvl1pPr>
          </a:lstStyle>
          <a:p>
            <a:pPr>
              <a:defRPr/>
            </a:pPr>
            <a:fld id="{AC1D75AA-2233-4B03-8F1A-176D1C703CD8}" type="slidenum">
              <a:rPr lang="ru-RU"/>
              <a:pPr>
                <a:defRPr/>
              </a:pPr>
              <a:t>‹#›</a:t>
            </a:fld>
            <a:endParaRPr lang="ru-RU"/>
          </a:p>
        </p:txBody>
      </p:sp>
      <p:sp>
        <p:nvSpPr>
          <p:cNvPr id="5" name="Rectangle 5"/>
          <p:cNvSpPr>
            <a:spLocks noGrp="1" noChangeArrowheads="1"/>
          </p:cNvSpPr>
          <p:nvPr>
            <p:ph type="ftr" sz="quarter" idx="11"/>
          </p:nvPr>
        </p:nvSpPr>
        <p:spPr>
          <a:xfrm>
            <a:off x="5652120" y="6229349"/>
            <a:ext cx="3168030" cy="476251"/>
          </a:xfrm>
          <a:ln/>
        </p:spPr>
        <p:txBody>
          <a:bodyPr/>
          <a:lstStyle>
            <a:lvl1pPr>
              <a:defRPr/>
            </a:lvl1pPr>
          </a:lstStyle>
          <a:p>
            <a:pPr>
              <a:defRPr/>
            </a:pPr>
            <a:r>
              <a:rPr lang="ru-RU" smtClean="0"/>
              <a:t>ИДГ РАН«Триггерные эффекты в геосистемах»</a:t>
            </a:r>
            <a:endParaRPr lang="ru-RU" dirty="0"/>
          </a:p>
        </p:txBody>
      </p:sp>
      <p:sp>
        <p:nvSpPr>
          <p:cNvPr id="6" name="Rectangle 12"/>
          <p:cNvSpPr>
            <a:spLocks noGrp="1" noChangeArrowheads="1"/>
          </p:cNvSpPr>
          <p:nvPr>
            <p:ph type="dt" sz="half" idx="12"/>
          </p:nvPr>
        </p:nvSpPr>
        <p:spPr>
          <a:ln/>
        </p:spPr>
        <p:txBody>
          <a:bodyPr/>
          <a:lstStyle>
            <a:lvl1pPr>
              <a:defRPr/>
            </a:lvl1pPr>
          </a:lstStyle>
          <a:p>
            <a:pPr>
              <a:defRPr/>
            </a:pPr>
            <a:fld id="{12E3384D-8E49-4763-AFD2-2BF84F970132}" type="datetime1">
              <a:rPr lang="ru-RU" smtClean="0"/>
              <a:pPr>
                <a:defRPr/>
              </a:pPr>
              <a:t>03.06.2019</a:t>
            </a:fld>
            <a:endParaRPr lang="ru-RU"/>
          </a:p>
        </p:txBody>
      </p:sp>
    </p:spTree>
    <p:extLst>
      <p:ext uri="{BB962C8B-B14F-4D97-AF65-F5344CB8AC3E}">
        <p14:creationId xmlns:p14="http://schemas.microsoft.com/office/powerpoint/2010/main" val="28932994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E1BD90A-B77E-4A6F-B670-F86AA78368B6}" type="slidenum">
              <a:rPr lang="ru-RU" altLang="ru-RU"/>
              <a:pPr>
                <a:defRPr/>
              </a:pPr>
              <a:t>‹#›</a:t>
            </a:fld>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r>
              <a:rPr lang="ru-RU" altLang="ru-RU" smtClean="0"/>
              <a:t>ИДГ РАН«Триггерные эффекты в геосистемах»</a:t>
            </a:r>
            <a:endParaRPr lang="ru-RU" altLang="ru-RU"/>
          </a:p>
        </p:txBody>
      </p:sp>
      <p:sp>
        <p:nvSpPr>
          <p:cNvPr id="4" name="Rectangle 12"/>
          <p:cNvSpPr>
            <a:spLocks noGrp="1" noChangeArrowheads="1"/>
          </p:cNvSpPr>
          <p:nvPr>
            <p:ph type="dt" sz="half" idx="12"/>
          </p:nvPr>
        </p:nvSpPr>
        <p:spPr>
          <a:ln/>
        </p:spPr>
        <p:txBody>
          <a:bodyPr/>
          <a:lstStyle>
            <a:lvl1pPr>
              <a:defRPr/>
            </a:lvl1pPr>
          </a:lstStyle>
          <a:p>
            <a:pPr>
              <a:defRPr/>
            </a:pPr>
            <a:fld id="{BFDA6F6A-9EF7-4FAD-BE66-9B99B0FEFD79}" type="datetime1">
              <a:rPr lang="ru-RU" altLang="ru-RU" smtClean="0"/>
              <a:pPr>
                <a:defRPr/>
              </a:pPr>
              <a:t>03.06.2019</a:t>
            </a:fld>
            <a:endParaRPr lang="ru-RU" altLang="ru-RU"/>
          </a:p>
        </p:txBody>
      </p:sp>
    </p:spTree>
    <p:extLst>
      <p:ext uri="{BB962C8B-B14F-4D97-AF65-F5344CB8AC3E}">
        <p14:creationId xmlns:p14="http://schemas.microsoft.com/office/powerpoint/2010/main" val="42324367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EDECA"/>
            </a:gs>
            <a:gs pos="50000">
              <a:schemeClr val="bg1"/>
            </a:gs>
            <a:gs pos="100000">
              <a:srgbClr val="DEDECA"/>
            </a:gs>
          </a:gsLst>
          <a:lin ang="18900000" scaled="1"/>
        </a:gradFill>
        <a:effectLst/>
      </p:bgPr>
    </p:bg>
    <p:spTree>
      <p:nvGrpSpPr>
        <p:cNvPr id="1" name=""/>
        <p:cNvGrpSpPr/>
        <p:nvPr/>
      </p:nvGrpSpPr>
      <p:grpSpPr>
        <a:xfrm>
          <a:off x="0" y="0"/>
          <a:ext cx="0" cy="0"/>
          <a:chOff x="0" y="0"/>
          <a:chExt cx="0" cy="0"/>
        </a:xfrm>
      </p:grpSpPr>
      <p:pic>
        <p:nvPicPr>
          <p:cNvPr id="1026" name="Picture 14" descr="GC_logo_660000_BlackTran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3715" y="4840288"/>
            <a:ext cx="2166937" cy="194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sldNum" sz="quarter" idx="4"/>
          </p:nvPr>
        </p:nvSpPr>
        <p:spPr bwMode="auto">
          <a:xfrm>
            <a:off x="3563940" y="6229349"/>
            <a:ext cx="2016125"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chemeClr val="accent2"/>
                </a:solidFill>
                <a:cs typeface="+mn-cs"/>
              </a:defRPr>
            </a:lvl1pPr>
          </a:lstStyle>
          <a:p>
            <a:pPr>
              <a:defRPr/>
            </a:pPr>
            <a:fld id="{37535FE2-7600-4D59-B1D5-A95F3866D11F}" type="slidenum">
              <a:rPr lang="ru-RU"/>
              <a:pPr>
                <a:defRPr/>
              </a:pPr>
              <a:t>‹#›</a:t>
            </a:fld>
            <a:endParaRPr lang="ru-RU"/>
          </a:p>
        </p:txBody>
      </p:sp>
      <p:sp>
        <p:nvSpPr>
          <p:cNvPr id="1028" name="Rectangle 2"/>
          <p:cNvSpPr>
            <a:spLocks noGrp="1" noChangeArrowheads="1"/>
          </p:cNvSpPr>
          <p:nvPr>
            <p:ph type="title"/>
          </p:nvPr>
        </p:nvSpPr>
        <p:spPr bwMode="auto">
          <a:xfrm>
            <a:off x="0" y="0"/>
            <a:ext cx="9144000" cy="10509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7200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474789"/>
            <a:ext cx="8229600" cy="4714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029" name="Rectangle 5"/>
          <p:cNvSpPr>
            <a:spLocks noGrp="1" noChangeArrowheads="1"/>
          </p:cNvSpPr>
          <p:nvPr>
            <p:ph type="ftr" sz="quarter" idx="3"/>
          </p:nvPr>
        </p:nvSpPr>
        <p:spPr bwMode="auto">
          <a:xfrm>
            <a:off x="5924550" y="6229349"/>
            <a:ext cx="2895600" cy="47625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200" b="1">
                <a:solidFill>
                  <a:schemeClr val="accent2"/>
                </a:solidFill>
                <a:cs typeface="+mn-cs"/>
              </a:defRPr>
            </a:lvl1pPr>
          </a:lstStyle>
          <a:p>
            <a:pPr>
              <a:defRPr/>
            </a:pPr>
            <a:r>
              <a:rPr lang="ru-RU" smtClean="0"/>
              <a:t>ИДГ РАН«Триггерные эффекты в геосистемах»</a:t>
            </a:r>
            <a:endParaRPr lang="ru-RU"/>
          </a:p>
        </p:txBody>
      </p:sp>
      <p:sp>
        <p:nvSpPr>
          <p:cNvPr id="1031" name="Line 7"/>
          <p:cNvSpPr>
            <a:spLocks noChangeShapeType="1"/>
          </p:cNvSpPr>
          <p:nvPr/>
        </p:nvSpPr>
        <p:spPr bwMode="auto">
          <a:xfrm>
            <a:off x="323850" y="6237288"/>
            <a:ext cx="8496300" cy="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36" name="Rectangle 12"/>
          <p:cNvSpPr>
            <a:spLocks noGrp="1" noChangeArrowheads="1"/>
          </p:cNvSpPr>
          <p:nvPr>
            <p:ph type="dt" sz="half" idx="2"/>
          </p:nvPr>
        </p:nvSpPr>
        <p:spPr bwMode="auto">
          <a:xfrm>
            <a:off x="323850" y="6229349"/>
            <a:ext cx="2133600" cy="47625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200" b="1">
                <a:solidFill>
                  <a:schemeClr val="accent2"/>
                </a:solidFill>
                <a:cs typeface="+mn-cs"/>
              </a:defRPr>
            </a:lvl1pPr>
          </a:lstStyle>
          <a:p>
            <a:pPr>
              <a:defRPr/>
            </a:pPr>
            <a:fld id="{2B8D3838-978D-4793-ACC7-48C05BA0E13B}" type="datetime1">
              <a:rPr lang="ru-RU" smtClean="0"/>
              <a:pPr>
                <a:defRPr/>
              </a:pPr>
              <a:t>03.06.2019</a:t>
            </a:fld>
            <a:endParaRPr lang="ru-RU"/>
          </a:p>
        </p:txBody>
      </p:sp>
    </p:spTree>
  </p:cSld>
  <p:clrMap bg1="lt1" tx1="dk1" bg2="lt2" tx2="dk2" accent1="accent1" accent2="accent2" accent3="accent3" accent4="accent4" accent5="accent5" accent6="accent6" hlink="hlink" folHlink="folHlink"/>
  <p:sldLayoutIdLst>
    <p:sldLayoutId id="2147484629" r:id="rId1"/>
    <p:sldLayoutId id="2147484628" r:id="rId2"/>
    <p:sldLayoutId id="2147484630" r:id="rId3"/>
  </p:sldLayoutIdLst>
  <p:transition/>
  <p:hf hdr="0"/>
  <p:txStyles>
    <p:titleStyle>
      <a:lvl1pPr algn="ctr" rtl="0" eaLnBrk="1" fontAlgn="base" hangingPunct="1">
        <a:spcBef>
          <a:spcPct val="0"/>
        </a:spcBef>
        <a:spcAft>
          <a:spcPct val="0"/>
        </a:spcAft>
        <a:defRPr sz="4000" b="1">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Arial" charset="0"/>
        </a:defRPr>
      </a:lvl2pPr>
      <a:lvl3pPr algn="ctr" rtl="0" eaLnBrk="1" fontAlgn="base" hangingPunct="1">
        <a:spcBef>
          <a:spcPct val="0"/>
        </a:spcBef>
        <a:spcAft>
          <a:spcPct val="0"/>
        </a:spcAft>
        <a:defRPr sz="4000" b="1">
          <a:solidFill>
            <a:schemeClr val="bg1"/>
          </a:solidFill>
          <a:latin typeface="Arial" charset="0"/>
        </a:defRPr>
      </a:lvl3pPr>
      <a:lvl4pPr algn="ctr" rtl="0" eaLnBrk="1" fontAlgn="base" hangingPunct="1">
        <a:spcBef>
          <a:spcPct val="0"/>
        </a:spcBef>
        <a:spcAft>
          <a:spcPct val="0"/>
        </a:spcAft>
        <a:defRPr sz="4000" b="1">
          <a:solidFill>
            <a:schemeClr val="bg1"/>
          </a:solidFill>
          <a:latin typeface="Arial" charset="0"/>
        </a:defRPr>
      </a:lvl4pPr>
      <a:lvl5pPr algn="ctr" rtl="0" eaLnBrk="1" fontAlgn="base" hangingPunct="1">
        <a:spcBef>
          <a:spcPct val="0"/>
        </a:spcBef>
        <a:spcAft>
          <a:spcPct val="0"/>
        </a:spcAft>
        <a:defRPr sz="40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3.sv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4.png"/><Relationship Id="rId5" Type="http://schemas.openxmlformats.org/officeDocument/2006/relationships/image" Target="../media/image10.jpeg"/><Relationship Id="rId10" Type="http://schemas.openxmlformats.org/officeDocument/2006/relationships/image" Target="../media/image11.svg"/><Relationship Id="rId4" Type="http://schemas.openxmlformats.org/officeDocument/2006/relationships/image" Target="../media/image9.jpeg"/><Relationship Id="rId9" Type="http://schemas.openxmlformats.org/officeDocument/2006/relationships/image" Target="../media/image13.png"/><Relationship Id="rId14"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3"/>
          <p:cNvSpPr>
            <a:spLocks noGrp="1"/>
          </p:cNvSpPr>
          <p:nvPr>
            <p:ph type="ctrTitle"/>
          </p:nvPr>
        </p:nvSpPr>
        <p:spPr>
          <a:xfrm>
            <a:off x="0" y="3140968"/>
            <a:ext cx="9143999" cy="1656184"/>
          </a:xfrm>
          <a:noFill/>
          <a:extLst>
            <a:ext uri="{909E8E84-426E-40DD-AFC4-6F175D3DCCD1}">
              <a14:hiddenFill xmlns:a14="http://schemas.microsoft.com/office/drawing/2010/main">
                <a:solidFill>
                  <a:schemeClr val="accent2"/>
                </a:solidFill>
              </a14:hiddenFill>
            </a:ext>
          </a:extLst>
        </p:spPr>
        <p:txBody>
          <a:bodyPr>
            <a:normAutofit/>
          </a:bodyPr>
          <a:lstStyle/>
          <a:p>
            <a:r>
              <a:rPr lang="ru-RU" sz="3200" dirty="0" smtClean="0">
                <a:solidFill>
                  <a:srgbClr val="C00000"/>
                </a:solidFill>
              </a:rPr>
              <a:t>СИСТЕМНЫЙ АНАЛИЗ В ИЗУЧЕНИИ ТРИГГЕРНЫХ ЭФФЕКТОВ</a:t>
            </a:r>
            <a:endParaRPr lang="ru-RU" altLang="ru-RU" sz="2000" dirty="0">
              <a:solidFill>
                <a:srgbClr val="C00000"/>
              </a:solidFill>
            </a:endParaRPr>
          </a:p>
        </p:txBody>
      </p:sp>
      <p:sp>
        <p:nvSpPr>
          <p:cNvPr id="16" name="TextBox 15"/>
          <p:cNvSpPr txBox="1"/>
          <p:nvPr/>
        </p:nvSpPr>
        <p:spPr>
          <a:xfrm>
            <a:off x="0" y="4896162"/>
            <a:ext cx="9144000" cy="477054"/>
          </a:xfrm>
          <a:prstGeom prst="rect">
            <a:avLst/>
          </a:prstGeom>
          <a:noFill/>
        </p:spPr>
        <p:txBody>
          <a:bodyPr wrap="square" rtlCol="0">
            <a:spAutoFit/>
          </a:bodyPr>
          <a:lstStyle/>
          <a:p>
            <a:pPr algn="ctr"/>
            <a:r>
              <a:rPr lang="ru-RU" sz="2500" b="1" dirty="0" smtClean="0">
                <a:solidFill>
                  <a:schemeClr val="accent2"/>
                </a:solidFill>
                <a:latin typeface="+mj-lt"/>
                <a:ea typeface="+mj-ea"/>
                <a:cs typeface="+mj-cs"/>
              </a:rPr>
              <a:t>Алексей </a:t>
            </a:r>
            <a:r>
              <a:rPr lang="ru-RU" sz="2500" b="1" dirty="0" err="1" smtClean="0">
                <a:solidFill>
                  <a:schemeClr val="accent2"/>
                </a:solidFill>
                <a:latin typeface="+mj-lt"/>
                <a:ea typeface="+mj-ea"/>
                <a:cs typeface="+mj-cs"/>
              </a:rPr>
              <a:t>Джерменович</a:t>
            </a:r>
            <a:r>
              <a:rPr lang="ru-RU" sz="2500" b="1" dirty="0" smtClean="0">
                <a:solidFill>
                  <a:schemeClr val="accent2"/>
                </a:solidFill>
                <a:latin typeface="+mj-lt"/>
                <a:ea typeface="+mj-ea"/>
                <a:cs typeface="+mj-cs"/>
              </a:rPr>
              <a:t> Гвишиани</a:t>
            </a:r>
            <a:endParaRPr lang="ru-RU" sz="2500" b="1" dirty="0">
              <a:solidFill>
                <a:schemeClr val="accent2"/>
              </a:solidFill>
              <a:latin typeface="+mj-lt"/>
              <a:ea typeface="+mj-ea"/>
              <a:cs typeface="+mj-cs"/>
            </a:endParaRPr>
          </a:p>
        </p:txBody>
      </p:sp>
      <p:sp>
        <p:nvSpPr>
          <p:cNvPr id="17" name="TextBox 16"/>
          <p:cNvSpPr txBox="1"/>
          <p:nvPr/>
        </p:nvSpPr>
        <p:spPr>
          <a:xfrm>
            <a:off x="4327" y="5334307"/>
            <a:ext cx="9144000" cy="830997"/>
          </a:xfrm>
          <a:prstGeom prst="rect">
            <a:avLst/>
          </a:prstGeom>
          <a:noFill/>
        </p:spPr>
        <p:txBody>
          <a:bodyPr wrap="square" rtlCol="0">
            <a:spAutoFit/>
          </a:bodyPr>
          <a:lstStyle/>
          <a:p>
            <a:pPr algn="ctr"/>
            <a:r>
              <a:rPr lang="ru-RU" sz="1600" b="1" dirty="0">
                <a:solidFill>
                  <a:schemeClr val="accent2"/>
                </a:solidFill>
                <a:latin typeface="+mj-lt"/>
                <a:ea typeface="+mj-ea"/>
                <a:cs typeface="+mj-cs"/>
              </a:rPr>
              <a:t>Академик РАН, </a:t>
            </a:r>
            <a:r>
              <a:rPr lang="ru-RU" sz="1600" b="1" dirty="0" smtClean="0">
                <a:solidFill>
                  <a:schemeClr val="accent2"/>
                </a:solidFill>
                <a:latin typeface="+mj-lt"/>
                <a:ea typeface="+mj-ea"/>
                <a:cs typeface="+mj-cs"/>
              </a:rPr>
              <a:t>действительный член </a:t>
            </a:r>
            <a:r>
              <a:rPr lang="en-US" sz="1600" b="1" dirty="0">
                <a:solidFill>
                  <a:schemeClr val="accent2"/>
                </a:solidFill>
                <a:latin typeface="+mj-lt"/>
                <a:ea typeface="+mj-ea"/>
                <a:cs typeface="+mj-cs"/>
              </a:rPr>
              <a:t>Academia </a:t>
            </a:r>
            <a:r>
              <a:rPr lang="en-US" sz="1600" b="1" dirty="0" err="1" smtClean="0">
                <a:solidFill>
                  <a:schemeClr val="accent2"/>
                </a:solidFill>
                <a:latin typeface="+mj-lt"/>
                <a:ea typeface="+mj-ea"/>
                <a:cs typeface="+mj-cs"/>
              </a:rPr>
              <a:t>Europaea</a:t>
            </a:r>
            <a:r>
              <a:rPr lang="ru-RU" sz="1600" b="1" dirty="0" smtClean="0">
                <a:solidFill>
                  <a:schemeClr val="accent2"/>
                </a:solidFill>
                <a:latin typeface="+mj-lt"/>
                <a:ea typeface="+mj-ea"/>
                <a:cs typeface="+mj-cs"/>
              </a:rPr>
              <a:t>,</a:t>
            </a:r>
          </a:p>
          <a:p>
            <a:pPr algn="ctr"/>
            <a:r>
              <a:rPr lang="ru-RU" sz="1600" b="1" dirty="0" smtClean="0">
                <a:solidFill>
                  <a:schemeClr val="accent2"/>
                </a:solidFill>
                <a:latin typeface="+mj-lt"/>
                <a:ea typeface="+mj-ea"/>
                <a:cs typeface="+mj-cs"/>
              </a:rPr>
              <a:t>научный руководитель Геофизического центра РАН,</a:t>
            </a:r>
          </a:p>
          <a:p>
            <a:pPr algn="ctr"/>
            <a:r>
              <a:rPr lang="ru-RU" sz="1600" b="1" dirty="0" smtClean="0">
                <a:solidFill>
                  <a:schemeClr val="accent2"/>
                </a:solidFill>
                <a:latin typeface="+mj-lt"/>
                <a:ea typeface="+mj-ea"/>
                <a:cs typeface="+mj-cs"/>
              </a:rPr>
              <a:t>председатель научного совета РАН по изучению Арктики и Антарктики</a:t>
            </a:r>
          </a:p>
        </p:txBody>
      </p:sp>
      <p:pic>
        <p:nvPicPr>
          <p:cNvPr id="7"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6792"/>
            <a:ext cx="1383387"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3131840" y="188640"/>
            <a:ext cx="5832648" cy="115212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spcAft>
                <a:spcPts val="0"/>
              </a:spcAft>
              <a:buNone/>
            </a:pPr>
            <a:r>
              <a:rPr lang="ru-RU" sz="2200" b="1" kern="0" dirty="0" smtClean="0">
                <a:solidFill>
                  <a:srgbClr val="393185"/>
                </a:solidFill>
                <a:effectLst/>
                <a:latin typeface="Monotype Corsiva" panose="03010101010201010101" pitchFamily="66" charset="0"/>
                <a:cs typeface="Arial" panose="020B0604020202020204" pitchFamily="34" charset="0"/>
              </a:rPr>
              <a:t>«Высшее назначение математики – находить порядок в хаосе, который нас окружает»</a:t>
            </a:r>
          </a:p>
          <a:p>
            <a:pPr marL="0" indent="0" algn="r">
              <a:spcBef>
                <a:spcPts val="0"/>
              </a:spcBef>
              <a:spcAft>
                <a:spcPts val="0"/>
              </a:spcAft>
              <a:buNone/>
            </a:pPr>
            <a:r>
              <a:rPr lang="ru-RU" sz="2200" b="1" kern="0" dirty="0" err="1" smtClean="0">
                <a:solidFill>
                  <a:srgbClr val="393185"/>
                </a:solidFill>
                <a:effectLst/>
                <a:latin typeface="Monotype Corsiva" panose="03010101010201010101" pitchFamily="66" charset="0"/>
                <a:cs typeface="Arial" panose="020B0604020202020204" pitchFamily="34" charset="0"/>
              </a:rPr>
              <a:t>Норберт</a:t>
            </a:r>
            <a:r>
              <a:rPr lang="ru-RU" sz="2200" b="1" kern="0" dirty="0" smtClean="0">
                <a:solidFill>
                  <a:srgbClr val="393185"/>
                </a:solidFill>
                <a:effectLst/>
                <a:latin typeface="Monotype Corsiva" panose="03010101010201010101" pitchFamily="66" charset="0"/>
                <a:cs typeface="Arial" panose="020B0604020202020204" pitchFamily="34" charset="0"/>
              </a:rPr>
              <a:t> Винер (1894 – 1964)</a:t>
            </a:r>
          </a:p>
        </p:txBody>
      </p:sp>
      <p:sp>
        <p:nvSpPr>
          <p:cNvPr id="9" name="Rectangle 3"/>
          <p:cNvSpPr txBox="1">
            <a:spLocks noChangeArrowheads="1"/>
          </p:cNvSpPr>
          <p:nvPr/>
        </p:nvSpPr>
        <p:spPr>
          <a:xfrm>
            <a:off x="-509" y="1772816"/>
            <a:ext cx="9148835" cy="115212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pPr>
            <a:r>
              <a:rPr lang="ru-RU" sz="2000" b="1" kern="0" dirty="0">
                <a:solidFill>
                  <a:srgbClr val="393185"/>
                </a:solidFill>
                <a:effectLst/>
                <a:latin typeface="Times New Roman" panose="02020603050405020304" pitchFamily="18" charset="0"/>
                <a:cs typeface="Times New Roman" panose="02020603050405020304" pitchFamily="18" charset="0"/>
              </a:rPr>
              <a:t>V </a:t>
            </a:r>
            <a:r>
              <a:rPr lang="ru-RU" sz="2000" b="1" kern="0" dirty="0" smtClean="0">
                <a:solidFill>
                  <a:srgbClr val="393185"/>
                </a:solidFill>
                <a:effectLst/>
                <a:latin typeface="Times New Roman" panose="02020603050405020304" pitchFamily="18" charset="0"/>
                <a:cs typeface="Times New Roman" panose="02020603050405020304" pitchFamily="18" charset="0"/>
              </a:rPr>
              <a:t>Международная конференция «</a:t>
            </a:r>
            <a:r>
              <a:rPr lang="ru-RU" sz="2000" b="1" kern="0" dirty="0">
                <a:solidFill>
                  <a:srgbClr val="393185"/>
                </a:solidFill>
                <a:effectLst/>
                <a:latin typeface="Times New Roman" panose="02020603050405020304" pitchFamily="18" charset="0"/>
                <a:cs typeface="Times New Roman" panose="02020603050405020304" pitchFamily="18" charset="0"/>
              </a:rPr>
              <a:t>Триггерные эффекты в </a:t>
            </a:r>
            <a:r>
              <a:rPr lang="ru-RU" sz="2000" b="1" kern="0" dirty="0" err="1">
                <a:solidFill>
                  <a:srgbClr val="393185"/>
                </a:solidFill>
                <a:effectLst/>
                <a:latin typeface="Times New Roman" panose="02020603050405020304" pitchFamily="18" charset="0"/>
                <a:cs typeface="Times New Roman" panose="02020603050405020304" pitchFamily="18" charset="0"/>
              </a:rPr>
              <a:t>геосистемах</a:t>
            </a:r>
            <a:r>
              <a:rPr lang="ru-RU" sz="2000" b="1" kern="0" dirty="0" smtClean="0">
                <a:solidFill>
                  <a:srgbClr val="393185"/>
                </a:solidFill>
                <a:effectLst/>
                <a:latin typeface="Times New Roman" panose="02020603050405020304" pitchFamily="18" charset="0"/>
                <a:cs typeface="Times New Roman" panose="02020603050405020304" pitchFamily="18" charset="0"/>
              </a:rPr>
              <a:t>»</a:t>
            </a:r>
          </a:p>
          <a:p>
            <a:pPr marL="0" indent="0" algn="ctr">
              <a:spcBef>
                <a:spcPts val="0"/>
              </a:spcBef>
              <a:spcAft>
                <a:spcPts val="0"/>
              </a:spcAft>
              <a:buNone/>
            </a:pPr>
            <a:r>
              <a:rPr lang="ru-RU" sz="2000" b="1" kern="0" dirty="0">
                <a:solidFill>
                  <a:srgbClr val="393185"/>
                </a:solidFill>
                <a:effectLst/>
                <a:latin typeface="Times New Roman" panose="02020603050405020304" pitchFamily="18" charset="0"/>
                <a:cs typeface="Times New Roman" panose="02020603050405020304" pitchFamily="18" charset="0"/>
              </a:rPr>
              <a:t>Институт динамики геосфер Российской академии </a:t>
            </a:r>
            <a:r>
              <a:rPr lang="ru-RU" sz="2000" b="1" kern="0" dirty="0" smtClean="0">
                <a:solidFill>
                  <a:srgbClr val="393185"/>
                </a:solidFill>
                <a:effectLst/>
                <a:latin typeface="Times New Roman" panose="02020603050405020304" pitchFamily="18" charset="0"/>
                <a:cs typeface="Times New Roman" panose="02020603050405020304" pitchFamily="18" charset="0"/>
              </a:rPr>
              <a:t>наук</a:t>
            </a:r>
          </a:p>
          <a:p>
            <a:pPr marL="0" indent="0" algn="ctr">
              <a:spcBef>
                <a:spcPts val="0"/>
              </a:spcBef>
              <a:spcAft>
                <a:spcPts val="0"/>
              </a:spcAft>
              <a:buNone/>
            </a:pPr>
            <a:r>
              <a:rPr lang="ru-RU" sz="2000" b="1" kern="0" dirty="0" smtClean="0">
                <a:solidFill>
                  <a:srgbClr val="393185"/>
                </a:solidFill>
                <a:effectLst/>
                <a:latin typeface="Times New Roman" panose="02020603050405020304" pitchFamily="18" charset="0"/>
                <a:cs typeface="Times New Roman" panose="02020603050405020304" pitchFamily="18" charset="0"/>
              </a:rPr>
              <a:t>4–7  июня 2019г.</a:t>
            </a:r>
          </a:p>
          <a:p>
            <a:pPr marL="0" indent="0" algn="just">
              <a:spcBef>
                <a:spcPts val="0"/>
              </a:spcBef>
              <a:spcAft>
                <a:spcPts val="0"/>
              </a:spcAft>
              <a:buNone/>
            </a:pPr>
            <a:endParaRPr lang="ru-RU" sz="2200" b="1" kern="0" dirty="0" smtClean="0">
              <a:solidFill>
                <a:srgbClr val="393185"/>
              </a:solidFill>
              <a:effectLst/>
              <a:latin typeface="Monotype Corsiva" panose="03010101010201010101" pitchFamily="66" charset="0"/>
              <a:cs typeface="Arial" panose="020B0604020202020204" pitchFamily="34" charset="0"/>
            </a:endParaRPr>
          </a:p>
        </p:txBody>
      </p:sp>
    </p:spTree>
    <p:extLst>
      <p:ext uri="{BB962C8B-B14F-4D97-AF65-F5344CB8AC3E}">
        <p14:creationId xmlns:p14="http://schemas.microsoft.com/office/powerpoint/2010/main" val="18400497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Принципы данных </a:t>
            </a:r>
            <a:r>
              <a:rPr lang="en-US" altLang="ru-RU" sz="2400" dirty="0" smtClean="0">
                <a:cs typeface="Arial" panose="020B0604020202020204" pitchFamily="34" charset="0"/>
              </a:rPr>
              <a:t>FAIR</a:t>
            </a:r>
            <a:r>
              <a:rPr lang="ru-RU" altLang="ru-RU" sz="2400" dirty="0" smtClean="0">
                <a:cs typeface="Arial" panose="020B0604020202020204" pitchFamily="34" charset="0"/>
              </a:rPr>
              <a:t>- 2</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4860032" y="6229349"/>
            <a:ext cx="3960118"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4D8B40A0-DED7-40EC-8D9D-4F3455CCF061}"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10</a:t>
            </a:fld>
            <a:endParaRPr lang="ru-RU" altLang="ru-RU" dirty="0"/>
          </a:p>
        </p:txBody>
      </p:sp>
      <p:sp>
        <p:nvSpPr>
          <p:cNvPr id="8" name="Rectangle 3"/>
          <p:cNvSpPr txBox="1">
            <a:spLocks noChangeArrowheads="1"/>
          </p:cNvSpPr>
          <p:nvPr/>
        </p:nvSpPr>
        <p:spPr>
          <a:xfrm>
            <a:off x="143602" y="836712"/>
            <a:ext cx="8820886" cy="547260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0"/>
              </a:spcBef>
              <a:buNone/>
            </a:pPr>
            <a:r>
              <a:rPr lang="en-US" sz="3600" b="1" dirty="0" smtClean="0">
                <a:effectLst/>
              </a:rPr>
              <a:t>To be </a:t>
            </a:r>
            <a:r>
              <a:rPr lang="en-US" sz="3600" b="1" dirty="0" smtClean="0">
                <a:effectLst/>
              </a:rPr>
              <a:t>Accessible</a:t>
            </a:r>
            <a:r>
              <a:rPr lang="ru-RU" sz="3600" b="1" dirty="0" smtClean="0">
                <a:effectLst/>
              </a:rPr>
              <a:t> (доступными)</a:t>
            </a:r>
            <a:r>
              <a:rPr lang="en-US" sz="3600" b="1" dirty="0" smtClean="0">
                <a:effectLst/>
              </a:rPr>
              <a:t>:</a:t>
            </a:r>
            <a:r>
              <a:rPr lang="en-US" sz="2400" b="1" dirty="0" smtClean="0">
                <a:effectLst/>
              </a:rPr>
              <a:t> </a:t>
            </a:r>
            <a:endParaRPr lang="en-US" sz="2400" b="1" dirty="0" smtClean="0">
              <a:effectLst/>
            </a:endParaRPr>
          </a:p>
          <a:p>
            <a:pPr algn="just">
              <a:spcBef>
                <a:spcPts val="0"/>
              </a:spcBef>
              <a:buNone/>
            </a:pPr>
            <a:endParaRPr lang="en-US" sz="2400" b="1" dirty="0" smtClean="0">
              <a:effectLst/>
            </a:endParaRPr>
          </a:p>
          <a:p>
            <a:pPr marL="712788" indent="-712788" algn="just">
              <a:spcBef>
                <a:spcPts val="600"/>
              </a:spcBef>
              <a:spcAft>
                <a:spcPts val="600"/>
              </a:spcAft>
              <a:buNone/>
            </a:pPr>
            <a:r>
              <a:rPr lang="en-US" sz="2400" b="1" dirty="0" smtClean="0">
                <a:effectLst/>
              </a:rPr>
              <a:t>A1</a:t>
            </a:r>
            <a:r>
              <a:rPr lang="ru-RU" sz="2400" b="1" dirty="0" smtClean="0">
                <a:effectLst/>
              </a:rPr>
              <a:t>.	Данные и их </a:t>
            </a:r>
            <a:r>
              <a:rPr lang="ru-RU" sz="2400" b="1" dirty="0" smtClean="0">
                <a:effectLst/>
              </a:rPr>
              <a:t>метаданные могут быть найдены и получены по их идентификатору с использованием стандартных коммуникационных протоколов</a:t>
            </a:r>
            <a:endParaRPr lang="en-US" sz="2400" b="1" dirty="0" smtClean="0">
              <a:effectLst/>
            </a:endParaRPr>
          </a:p>
          <a:p>
            <a:pPr marL="712788" indent="-712788" algn="just">
              <a:spcBef>
                <a:spcPts val="600"/>
              </a:spcBef>
              <a:spcAft>
                <a:spcPts val="600"/>
              </a:spcAft>
              <a:buNone/>
            </a:pPr>
            <a:r>
              <a:rPr lang="en-US" sz="2400" b="1" dirty="0" smtClean="0">
                <a:effectLst/>
              </a:rPr>
              <a:t>A2</a:t>
            </a:r>
            <a:r>
              <a:rPr lang="ru-RU" sz="2400" b="1" dirty="0" smtClean="0">
                <a:effectLst/>
              </a:rPr>
              <a:t>.	Протокол </a:t>
            </a:r>
            <a:r>
              <a:rPr lang="ru-RU" sz="2400" b="1" dirty="0" smtClean="0">
                <a:effectLst/>
              </a:rPr>
              <a:t>открыт для пользователей, бесплатен и универсально внедряем</a:t>
            </a:r>
            <a:endParaRPr lang="en-US" sz="2400" b="1" dirty="0" smtClean="0">
              <a:effectLst/>
            </a:endParaRPr>
          </a:p>
          <a:p>
            <a:pPr marL="712788" indent="-712788" algn="just">
              <a:spcBef>
                <a:spcPts val="600"/>
              </a:spcBef>
              <a:spcAft>
                <a:spcPts val="600"/>
              </a:spcAft>
              <a:buNone/>
            </a:pPr>
            <a:r>
              <a:rPr lang="en-US" sz="2400" b="1" dirty="0" smtClean="0">
                <a:effectLst/>
              </a:rPr>
              <a:t>A3</a:t>
            </a:r>
            <a:r>
              <a:rPr lang="ru-RU" sz="2400" b="1" dirty="0" smtClean="0">
                <a:effectLst/>
              </a:rPr>
              <a:t>.	Протокол </a:t>
            </a:r>
            <a:r>
              <a:rPr lang="ru-RU" sz="2400" b="1" dirty="0" smtClean="0">
                <a:effectLst/>
              </a:rPr>
              <a:t>позволяет удостоверять подлинность и проводить авторизацию запросов, если это необходимо</a:t>
            </a:r>
            <a:endParaRPr lang="en-US" sz="2400" b="1" dirty="0" smtClean="0">
              <a:effectLst/>
            </a:endParaRPr>
          </a:p>
          <a:p>
            <a:pPr marL="712788" indent="-712788" algn="just">
              <a:spcBef>
                <a:spcPts val="600"/>
              </a:spcBef>
              <a:spcAft>
                <a:spcPts val="600"/>
              </a:spcAft>
              <a:buNone/>
            </a:pPr>
            <a:r>
              <a:rPr lang="en-US" sz="2400" b="1" dirty="0" smtClean="0">
                <a:effectLst/>
              </a:rPr>
              <a:t>A4</a:t>
            </a:r>
            <a:r>
              <a:rPr lang="ru-RU" sz="2400" b="1" dirty="0" smtClean="0">
                <a:effectLst/>
              </a:rPr>
              <a:t>.	Метаданные </a:t>
            </a:r>
            <a:r>
              <a:rPr lang="ru-RU" sz="2400" b="1" dirty="0" smtClean="0">
                <a:effectLst/>
              </a:rPr>
              <a:t>остаются доступными, даже когда </a:t>
            </a:r>
            <a:r>
              <a:rPr lang="ru-RU" sz="2400" b="1" dirty="0" smtClean="0">
                <a:effectLst/>
              </a:rPr>
              <a:t>их </a:t>
            </a:r>
            <a:r>
              <a:rPr lang="ru-RU" sz="2400" b="1" dirty="0" smtClean="0">
                <a:effectLst/>
              </a:rPr>
              <a:t>данные становятся недоступными</a:t>
            </a:r>
            <a:endParaRPr lang="ru-RU" sz="2400" b="1" dirty="0">
              <a:effectLst/>
            </a:endParaRPr>
          </a:p>
        </p:txBody>
      </p:sp>
    </p:spTree>
    <p:extLst>
      <p:ext uri="{BB962C8B-B14F-4D97-AF65-F5344CB8AC3E}">
        <p14:creationId xmlns:p14="http://schemas.microsoft.com/office/powerpoint/2010/main" val="297150898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Принципы данных </a:t>
            </a:r>
            <a:r>
              <a:rPr lang="en-US" altLang="ru-RU" sz="2400" dirty="0" smtClean="0">
                <a:cs typeface="Arial" panose="020B0604020202020204" pitchFamily="34" charset="0"/>
              </a:rPr>
              <a:t>FAIR</a:t>
            </a:r>
            <a:r>
              <a:rPr lang="ru-RU" altLang="ru-RU" sz="2400" dirty="0" smtClean="0">
                <a:cs typeface="Arial" panose="020B0604020202020204" pitchFamily="34" charset="0"/>
              </a:rPr>
              <a:t>- 3</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4860032" y="6229349"/>
            <a:ext cx="3960118"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4D8B40A0-DED7-40EC-8D9D-4F3455CCF061}"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11</a:t>
            </a:fld>
            <a:endParaRPr lang="ru-RU" altLang="ru-RU"/>
          </a:p>
        </p:txBody>
      </p:sp>
      <p:sp>
        <p:nvSpPr>
          <p:cNvPr id="8" name="Rectangle 3"/>
          <p:cNvSpPr txBox="1">
            <a:spLocks noChangeArrowheads="1"/>
          </p:cNvSpPr>
          <p:nvPr/>
        </p:nvSpPr>
        <p:spPr>
          <a:xfrm>
            <a:off x="143602" y="980728"/>
            <a:ext cx="8748878" cy="547260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spcBef>
                <a:spcPts val="0"/>
              </a:spcBef>
              <a:buNone/>
            </a:pPr>
            <a:r>
              <a:rPr lang="en-US" b="1" dirty="0" smtClean="0">
                <a:effectLst/>
              </a:rPr>
              <a:t>To be </a:t>
            </a:r>
            <a:r>
              <a:rPr lang="en-US" b="1" dirty="0" smtClean="0">
                <a:effectLst/>
              </a:rPr>
              <a:t>Interoperable</a:t>
            </a:r>
            <a:r>
              <a:rPr lang="ru-RU" b="1" dirty="0" smtClean="0">
                <a:effectLst/>
              </a:rPr>
              <a:t> (многофункционально совместимыми)</a:t>
            </a:r>
            <a:r>
              <a:rPr lang="en-US" b="1" dirty="0" smtClean="0">
                <a:effectLst/>
              </a:rPr>
              <a:t>:</a:t>
            </a:r>
            <a:r>
              <a:rPr lang="en-US" sz="2500" b="1" dirty="0" smtClean="0">
                <a:effectLst/>
              </a:rPr>
              <a:t> </a:t>
            </a:r>
            <a:endParaRPr lang="en-US" sz="2500" b="1" dirty="0" smtClean="0">
              <a:effectLst/>
            </a:endParaRPr>
          </a:p>
          <a:p>
            <a:pPr algn="just">
              <a:spcBef>
                <a:spcPts val="0"/>
              </a:spcBef>
              <a:buNone/>
            </a:pPr>
            <a:endParaRPr lang="en-US" sz="2500" b="1" dirty="0" smtClean="0">
              <a:effectLst/>
            </a:endParaRPr>
          </a:p>
          <a:p>
            <a:pPr marL="539750" indent="-539750" algn="just">
              <a:spcBef>
                <a:spcPts val="1200"/>
              </a:spcBef>
              <a:spcAft>
                <a:spcPts val="1200"/>
              </a:spcAft>
              <a:buNone/>
            </a:pPr>
            <a:r>
              <a:rPr lang="en-US" sz="2500" b="1" dirty="0" smtClean="0">
                <a:effectLst/>
              </a:rPr>
              <a:t>I1</a:t>
            </a:r>
            <a:r>
              <a:rPr lang="ru-RU" sz="2500" b="1" dirty="0" smtClean="0">
                <a:effectLst/>
              </a:rPr>
              <a:t>.	Знания</a:t>
            </a:r>
            <a:r>
              <a:rPr lang="ru-RU" sz="2500" b="1" dirty="0" smtClean="0">
                <a:effectLst/>
              </a:rPr>
              <a:t>, экстрагированные из </a:t>
            </a:r>
            <a:r>
              <a:rPr lang="ru-RU" sz="2500" b="1" dirty="0" smtClean="0">
                <a:effectLst/>
              </a:rPr>
              <a:t>данных и </a:t>
            </a:r>
            <a:r>
              <a:rPr lang="ru-RU" sz="2500" b="1" dirty="0" smtClean="0">
                <a:effectLst/>
              </a:rPr>
              <a:t>метаданных формулируются на формальном, доступном и широко используемом языке</a:t>
            </a:r>
            <a:endParaRPr lang="en-US" sz="2500" b="1" dirty="0" smtClean="0">
              <a:effectLst/>
            </a:endParaRPr>
          </a:p>
          <a:p>
            <a:pPr marL="539750" indent="-539750" algn="just">
              <a:spcBef>
                <a:spcPts val="1200"/>
              </a:spcBef>
              <a:spcAft>
                <a:spcPts val="1200"/>
              </a:spcAft>
              <a:buNone/>
            </a:pPr>
            <a:r>
              <a:rPr lang="en-US" sz="2500" b="1" dirty="0" smtClean="0">
                <a:effectLst/>
              </a:rPr>
              <a:t>I2</a:t>
            </a:r>
            <a:r>
              <a:rPr lang="ru-RU" sz="2500" b="1" dirty="0" smtClean="0">
                <a:effectLst/>
              </a:rPr>
              <a:t>.	В </a:t>
            </a:r>
            <a:r>
              <a:rPr lang="ru-RU" sz="2500" b="1" dirty="0" smtClean="0">
                <a:effectLst/>
              </a:rPr>
              <a:t>описаниях данных и метаданных используются словари, базирующиеся на принципах </a:t>
            </a:r>
            <a:r>
              <a:rPr lang="en-US" sz="2500" b="1" dirty="0" smtClean="0">
                <a:effectLst/>
              </a:rPr>
              <a:t>FAIR</a:t>
            </a:r>
          </a:p>
          <a:p>
            <a:pPr marL="539750" indent="-539750" algn="just">
              <a:spcBef>
                <a:spcPts val="1200"/>
              </a:spcBef>
              <a:spcAft>
                <a:spcPts val="1200"/>
              </a:spcAft>
              <a:buNone/>
            </a:pPr>
            <a:r>
              <a:rPr lang="en-US" sz="2500" b="1" dirty="0" smtClean="0">
                <a:effectLst/>
              </a:rPr>
              <a:t>I3</a:t>
            </a:r>
            <a:r>
              <a:rPr lang="ru-RU" sz="2500" b="1" dirty="0" smtClean="0">
                <a:effectLst/>
              </a:rPr>
              <a:t>.	Данные </a:t>
            </a:r>
            <a:r>
              <a:rPr lang="ru-RU" sz="2500" b="1" dirty="0" smtClean="0">
                <a:effectLst/>
              </a:rPr>
              <a:t>и </a:t>
            </a:r>
            <a:r>
              <a:rPr lang="ru-RU" sz="2500" b="1" dirty="0" smtClean="0">
                <a:effectLst/>
              </a:rPr>
              <a:t>метаданные </a:t>
            </a:r>
            <a:r>
              <a:rPr lang="ru-RU" sz="2500" b="1" dirty="0" smtClean="0">
                <a:effectLst/>
              </a:rPr>
              <a:t>могут включать </a:t>
            </a:r>
            <a:r>
              <a:rPr lang="ru-RU" sz="2500" b="1" dirty="0" smtClean="0">
                <a:effectLst/>
              </a:rPr>
              <a:t>качественные </a:t>
            </a:r>
            <a:r>
              <a:rPr lang="ru-RU" sz="2500" b="1" dirty="0" smtClean="0">
                <a:effectLst/>
              </a:rPr>
              <a:t>ссылки на другие данные и метаданные</a:t>
            </a:r>
            <a:endParaRPr lang="ru-RU" sz="2500" b="1" dirty="0">
              <a:effectLst/>
            </a:endParaRPr>
          </a:p>
        </p:txBody>
      </p:sp>
    </p:spTree>
    <p:extLst>
      <p:ext uri="{BB962C8B-B14F-4D97-AF65-F5344CB8AC3E}">
        <p14:creationId xmlns:p14="http://schemas.microsoft.com/office/powerpoint/2010/main" val="297150898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Принципы данных </a:t>
            </a:r>
            <a:r>
              <a:rPr lang="en-US" altLang="ru-RU" sz="2400" dirty="0" smtClean="0">
                <a:cs typeface="Arial" panose="020B0604020202020204" pitchFamily="34" charset="0"/>
              </a:rPr>
              <a:t>FAIR</a:t>
            </a:r>
            <a:r>
              <a:rPr lang="ru-RU" altLang="ru-RU" sz="2400" dirty="0" smtClean="0">
                <a:cs typeface="Arial" panose="020B0604020202020204" pitchFamily="34" charset="0"/>
              </a:rPr>
              <a:t>- 4</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4860032" y="6229349"/>
            <a:ext cx="3960118"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4D8B40A0-DED7-40EC-8D9D-4F3455CCF061}"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12</a:t>
            </a:fld>
            <a:endParaRPr lang="ru-RU" altLang="ru-RU"/>
          </a:p>
        </p:txBody>
      </p:sp>
      <p:sp>
        <p:nvSpPr>
          <p:cNvPr id="8" name="Rectangle 3"/>
          <p:cNvSpPr txBox="1">
            <a:spLocks noChangeArrowheads="1"/>
          </p:cNvSpPr>
          <p:nvPr/>
        </p:nvSpPr>
        <p:spPr>
          <a:xfrm>
            <a:off x="143602" y="764704"/>
            <a:ext cx="8748878" cy="547260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spcBef>
                <a:spcPts val="0"/>
              </a:spcBef>
              <a:spcAft>
                <a:spcPts val="0"/>
              </a:spcAft>
              <a:buNone/>
            </a:pPr>
            <a:r>
              <a:rPr lang="en-US" sz="3600" b="1" dirty="0" smtClean="0">
                <a:effectLst/>
              </a:rPr>
              <a:t>To be </a:t>
            </a:r>
            <a:r>
              <a:rPr lang="en-US" sz="3600" b="1" dirty="0" smtClean="0">
                <a:effectLst/>
              </a:rPr>
              <a:t>Reusable</a:t>
            </a:r>
            <a:r>
              <a:rPr lang="ru-RU" sz="3600" b="1" dirty="0" smtClean="0">
                <a:effectLst/>
              </a:rPr>
              <a:t> (повторно используемыми)</a:t>
            </a:r>
            <a:r>
              <a:rPr lang="en-US" sz="3600" b="1" dirty="0" smtClean="0">
                <a:effectLst/>
              </a:rPr>
              <a:t>:</a:t>
            </a:r>
            <a:r>
              <a:rPr lang="en-US" sz="2500" b="1" dirty="0" smtClean="0">
                <a:effectLst/>
              </a:rPr>
              <a:t> </a:t>
            </a:r>
            <a:endParaRPr lang="en-US" sz="2000" b="1" dirty="0" smtClean="0">
              <a:effectLst/>
            </a:endParaRPr>
          </a:p>
          <a:p>
            <a:pPr algn="just">
              <a:spcBef>
                <a:spcPts val="0"/>
              </a:spcBef>
              <a:spcAft>
                <a:spcPts val="0"/>
              </a:spcAft>
              <a:buNone/>
            </a:pPr>
            <a:endParaRPr lang="en-US" sz="2000" b="1" dirty="0" smtClean="0">
              <a:effectLst/>
            </a:endParaRPr>
          </a:p>
          <a:p>
            <a:pPr marL="712788" indent="-712788" algn="just">
              <a:spcBef>
                <a:spcPts val="600"/>
              </a:spcBef>
              <a:spcAft>
                <a:spcPts val="600"/>
              </a:spcAft>
              <a:buNone/>
            </a:pPr>
            <a:r>
              <a:rPr lang="en-US" sz="2500" b="1" dirty="0" smtClean="0">
                <a:effectLst/>
              </a:rPr>
              <a:t>R1</a:t>
            </a:r>
            <a:r>
              <a:rPr lang="ru-RU" sz="2500" b="1" dirty="0" smtClean="0">
                <a:effectLst/>
              </a:rPr>
              <a:t>.	Данные </a:t>
            </a:r>
            <a:r>
              <a:rPr lang="ru-RU" sz="2500" b="1" dirty="0" smtClean="0">
                <a:effectLst/>
              </a:rPr>
              <a:t>и метаданные подробно описаны многочисленными точными и имеющими прямое отношение к ним характеристиками</a:t>
            </a:r>
            <a:endParaRPr lang="en-US" sz="2500" b="1" dirty="0" smtClean="0">
              <a:effectLst/>
            </a:endParaRPr>
          </a:p>
          <a:p>
            <a:pPr marL="712788" indent="-712788" algn="just">
              <a:spcBef>
                <a:spcPts val="600"/>
              </a:spcBef>
              <a:spcAft>
                <a:spcPts val="600"/>
              </a:spcAft>
              <a:buNone/>
            </a:pPr>
            <a:r>
              <a:rPr lang="en-US" sz="2500" b="1" dirty="0" smtClean="0">
                <a:effectLst/>
              </a:rPr>
              <a:t>R2</a:t>
            </a:r>
            <a:r>
              <a:rPr lang="ru-RU" sz="2500" b="1" dirty="0" smtClean="0">
                <a:effectLst/>
              </a:rPr>
              <a:t>.	Данные </a:t>
            </a:r>
            <a:r>
              <a:rPr lang="ru-RU" sz="2500" b="1" dirty="0" smtClean="0">
                <a:effectLst/>
              </a:rPr>
              <a:t>и метаданные авторизованы к широкому использованию </a:t>
            </a:r>
            <a:r>
              <a:rPr lang="ru-RU" sz="2500" b="1" dirty="0" smtClean="0">
                <a:effectLst/>
              </a:rPr>
              <a:t>доступной </a:t>
            </a:r>
            <a:r>
              <a:rPr lang="ru-RU" sz="2500" b="1" dirty="0" smtClean="0">
                <a:effectLst/>
              </a:rPr>
              <a:t>лицензией</a:t>
            </a:r>
            <a:endParaRPr lang="en-US" sz="2500" b="1" dirty="0" smtClean="0">
              <a:effectLst/>
            </a:endParaRPr>
          </a:p>
          <a:p>
            <a:pPr marL="712788" indent="-712788" algn="just">
              <a:spcBef>
                <a:spcPts val="600"/>
              </a:spcBef>
              <a:spcAft>
                <a:spcPts val="600"/>
              </a:spcAft>
              <a:buNone/>
            </a:pPr>
            <a:r>
              <a:rPr lang="en-US" sz="2500" b="1" dirty="0" smtClean="0">
                <a:effectLst/>
              </a:rPr>
              <a:t>R3</a:t>
            </a:r>
            <a:r>
              <a:rPr lang="ru-RU" sz="2500" b="1" dirty="0" smtClean="0">
                <a:effectLst/>
              </a:rPr>
              <a:t>.	Происхождение </a:t>
            </a:r>
            <a:r>
              <a:rPr lang="ru-RU" sz="2500" b="1" dirty="0" smtClean="0">
                <a:effectLst/>
              </a:rPr>
              <a:t>данных и метаданных точно известно и определено</a:t>
            </a:r>
            <a:endParaRPr lang="en-US" sz="2500" b="1" dirty="0" smtClean="0">
              <a:effectLst/>
            </a:endParaRPr>
          </a:p>
          <a:p>
            <a:pPr marL="712788" indent="-712788" algn="just">
              <a:spcBef>
                <a:spcPts val="600"/>
              </a:spcBef>
              <a:spcAft>
                <a:spcPts val="600"/>
              </a:spcAft>
              <a:buNone/>
            </a:pPr>
            <a:r>
              <a:rPr lang="en-US" sz="2500" b="1" dirty="0" smtClean="0">
                <a:effectLst/>
              </a:rPr>
              <a:t>R4</a:t>
            </a:r>
            <a:r>
              <a:rPr lang="ru-RU" sz="2500" b="1" dirty="0" smtClean="0">
                <a:effectLst/>
              </a:rPr>
              <a:t>.	Данные </a:t>
            </a:r>
            <a:r>
              <a:rPr lang="ru-RU" sz="2500" b="1" dirty="0" smtClean="0">
                <a:effectLst/>
              </a:rPr>
              <a:t>и метаданные удовлетворяют стандартам, принятым в данной области знаний</a:t>
            </a:r>
            <a:endParaRPr lang="ru-RU" sz="2500" b="1" dirty="0">
              <a:effectLst/>
            </a:endParaRPr>
          </a:p>
        </p:txBody>
      </p:sp>
    </p:spTree>
    <p:extLst>
      <p:ext uri="{BB962C8B-B14F-4D97-AF65-F5344CB8AC3E}">
        <p14:creationId xmlns:p14="http://schemas.microsoft.com/office/powerpoint/2010/main" val="29715089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000" dirty="0" smtClean="0">
                <a:cs typeface="Arial" panose="020B0604020202020204" pitchFamily="34" charset="0"/>
              </a:rPr>
              <a:t>Распознавание </a:t>
            </a:r>
            <a:r>
              <a:rPr lang="ru-RU" altLang="ru-RU" sz="2000" dirty="0">
                <a:cs typeface="Arial" panose="020B0604020202020204" pitchFamily="34" charset="0"/>
              </a:rPr>
              <a:t>магнитных бурь</a:t>
            </a:r>
            <a:r>
              <a:rPr lang="en-US" altLang="ru-RU" sz="2000" dirty="0" smtClean="0">
                <a:cs typeface="Arial" panose="020B0604020202020204" pitchFamily="34" charset="0"/>
              </a:rPr>
              <a:t>. </a:t>
            </a:r>
            <a:r>
              <a:rPr lang="ru-RU" altLang="ru-RU" sz="2000" dirty="0" smtClean="0">
                <a:cs typeface="Arial" panose="020B0604020202020204" pitchFamily="34" charset="0"/>
              </a:rPr>
              <a:t>Поврежденный трансформатор</a:t>
            </a:r>
            <a:r>
              <a:rPr lang="en-US" altLang="ru-RU" sz="2000" dirty="0" smtClean="0">
                <a:cs typeface="Arial" panose="020B0604020202020204" pitchFamily="34" charset="0"/>
              </a:rPr>
              <a:t> </a:t>
            </a:r>
            <a:r>
              <a:rPr lang="ru-RU" altLang="ru-RU" sz="2000" dirty="0" smtClean="0">
                <a:cs typeface="Arial" panose="020B0604020202020204" pitchFamily="34" charset="0"/>
              </a:rPr>
              <a:t>на</a:t>
            </a:r>
            <a:r>
              <a:rPr lang="en-US" altLang="ru-RU" sz="2000" dirty="0" smtClean="0">
                <a:cs typeface="Arial" panose="020B0604020202020204" pitchFamily="34" charset="0"/>
              </a:rPr>
              <a:t> </a:t>
            </a:r>
            <a:r>
              <a:rPr lang="ru-RU" altLang="ru-RU" sz="2000" dirty="0" err="1" smtClean="0">
                <a:cs typeface="Arial" panose="020B0604020202020204" pitchFamily="34" charset="0"/>
              </a:rPr>
              <a:t>Салемской</a:t>
            </a:r>
            <a:r>
              <a:rPr lang="ru-RU" altLang="ru-RU" sz="2000" dirty="0" smtClean="0">
                <a:cs typeface="Arial" panose="020B0604020202020204" pitchFamily="34" charset="0"/>
              </a:rPr>
              <a:t> </a:t>
            </a:r>
            <a:r>
              <a:rPr lang="ru-RU" altLang="ru-RU" sz="2000" dirty="0">
                <a:cs typeface="Arial" panose="020B0604020202020204" pitchFamily="34" charset="0"/>
              </a:rPr>
              <a:t>АЭС (Нью-Джерси, </a:t>
            </a:r>
            <a:r>
              <a:rPr lang="ru-RU" altLang="ru-RU" sz="2000" dirty="0" smtClean="0">
                <a:cs typeface="Arial" panose="020B0604020202020204" pitchFamily="34" charset="0"/>
              </a:rPr>
              <a:t>США)</a:t>
            </a:r>
            <a:endParaRPr lang="ru-RU" altLang="ru-RU" sz="2000" dirty="0">
              <a:cs typeface="Arial" panose="020B0604020202020204" pitchFamily="34" charset="0"/>
            </a:endParaRPr>
          </a:p>
        </p:txBody>
      </p:sp>
      <p:pic>
        <p:nvPicPr>
          <p:cNvPr id="6146" name="Picture 2" descr="quebec_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983420"/>
            <a:ext cx="7200800" cy="518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a:xfrm>
            <a:off x="0" y="1575743"/>
            <a:ext cx="1799692" cy="89946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0000"/>
              </a:lnSpc>
              <a:spcBef>
                <a:spcPts val="600"/>
              </a:spcBef>
              <a:spcAft>
                <a:spcPts val="0"/>
              </a:spcAft>
              <a:buNone/>
            </a:pPr>
            <a:r>
              <a:rPr lang="ru-RU" sz="2400" dirty="0"/>
              <a:t>13 </a:t>
            </a:r>
            <a:r>
              <a:rPr lang="ru-RU" sz="2400" dirty="0" smtClean="0"/>
              <a:t>марта</a:t>
            </a:r>
            <a:endParaRPr lang="en-US" sz="2400" dirty="0"/>
          </a:p>
          <a:p>
            <a:pPr marL="0" indent="0" algn="ctr">
              <a:lnSpc>
                <a:spcPct val="110000"/>
              </a:lnSpc>
              <a:spcBef>
                <a:spcPts val="600"/>
              </a:spcBef>
              <a:spcAft>
                <a:spcPts val="0"/>
              </a:spcAft>
              <a:buNone/>
            </a:pPr>
            <a:r>
              <a:rPr lang="ru-RU" sz="2400" dirty="0"/>
              <a:t>1989</a:t>
            </a:r>
            <a:endParaRPr lang="en-US" sz="2400" b="1" kern="0" dirty="0">
              <a:solidFill>
                <a:srgbClr val="393185"/>
              </a:solidFill>
              <a:effectLst/>
              <a:cs typeface="Arial" panose="020B0604020202020204" pitchFamily="34" charset="0"/>
            </a:endParaRPr>
          </a:p>
        </p:txBody>
      </p:sp>
      <p:sp>
        <p:nvSpPr>
          <p:cNvPr id="3" name="Нижний колонтитул 2"/>
          <p:cNvSpPr>
            <a:spLocks noGrp="1"/>
          </p:cNvSpPr>
          <p:nvPr>
            <p:ph type="ftr" sz="quarter" idx="11"/>
          </p:nvPr>
        </p:nvSpPr>
        <p:spPr>
          <a:xfrm>
            <a:off x="4932040" y="6229349"/>
            <a:ext cx="3888110"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56F48C4C-B5C6-418A-B2B1-A541C5D67BA0}"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13</a:t>
            </a:fld>
            <a:endParaRPr lang="ru-RU" altLang="ru-RU"/>
          </a:p>
        </p:txBody>
      </p:sp>
    </p:spTree>
    <p:extLst>
      <p:ext uri="{BB962C8B-B14F-4D97-AF65-F5344CB8AC3E}">
        <p14:creationId xmlns:p14="http://schemas.microsoft.com/office/powerpoint/2010/main" val="304785162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Геомагнитная буря </a:t>
            </a:r>
            <a:r>
              <a:rPr lang="en-US" altLang="ru-RU" sz="2400" dirty="0" smtClean="0">
                <a:cs typeface="Arial" panose="020B0604020202020204" pitchFamily="34" charset="0"/>
              </a:rPr>
              <a:t>13 </a:t>
            </a:r>
            <a:r>
              <a:rPr lang="ru-RU" altLang="ru-RU" sz="2400" dirty="0" smtClean="0">
                <a:cs typeface="Arial" panose="020B0604020202020204" pitchFamily="34" charset="0"/>
              </a:rPr>
              <a:t>марта</a:t>
            </a:r>
            <a:r>
              <a:rPr lang="en-US" altLang="ru-RU" sz="2400" dirty="0" smtClean="0">
                <a:cs typeface="Arial" panose="020B0604020202020204" pitchFamily="34" charset="0"/>
              </a:rPr>
              <a:t> 1989</a:t>
            </a:r>
            <a:r>
              <a:rPr lang="ru-RU" altLang="ru-RU" sz="2400" dirty="0" smtClean="0">
                <a:cs typeface="Arial" panose="020B0604020202020204" pitchFamily="34" charset="0"/>
              </a:rPr>
              <a:t> г.</a:t>
            </a:r>
            <a:endParaRPr lang="ru-RU" altLang="ru-RU" sz="2400" dirty="0">
              <a:cs typeface="Arial" panose="020B0604020202020204" pitchFamily="34" charset="0"/>
            </a:endParaRPr>
          </a:p>
        </p:txBody>
      </p:sp>
      <p:sp>
        <p:nvSpPr>
          <p:cNvPr id="7" name="Rectangle 3"/>
          <p:cNvSpPr txBox="1">
            <a:spLocks noChangeArrowheads="1"/>
          </p:cNvSpPr>
          <p:nvPr/>
        </p:nvSpPr>
        <p:spPr>
          <a:xfrm>
            <a:off x="179512" y="927671"/>
            <a:ext cx="8856984" cy="458956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lnSpc>
                <a:spcPct val="110000"/>
              </a:lnSpc>
              <a:spcBef>
                <a:spcPts val="600"/>
              </a:spcBef>
              <a:spcAft>
                <a:spcPts val="0"/>
              </a:spcAft>
              <a:buFont typeface="Arial" panose="020B0604020202020204" pitchFamily="34" charset="0"/>
              <a:buChar char="•"/>
            </a:pPr>
            <a:r>
              <a:rPr lang="ru-RU" sz="2200" b="1" kern="0" dirty="0">
                <a:solidFill>
                  <a:srgbClr val="393185"/>
                </a:solidFill>
                <a:effectLst/>
                <a:cs typeface="Arial" panose="020B0604020202020204" pitchFamily="34" charset="0"/>
              </a:rPr>
              <a:t>Геомагнитная буря, вызвавшая событие 13 марта 1989 года, была результатом выброса солнечной корональной массы 9 марта 1989 года. Через три с половиной дня, 13 марта в 2:44 по североамериканскому восточному времени, сильная геомагнитная буря обрушилась на Землю. Буря началась </a:t>
            </a:r>
            <a:r>
              <a:rPr lang="ru-RU" sz="2200" b="1" kern="0" dirty="0" smtClean="0">
                <a:solidFill>
                  <a:srgbClr val="393185"/>
                </a:solidFill>
                <a:effectLst/>
                <a:cs typeface="Arial" panose="020B0604020202020204" pitchFamily="34" charset="0"/>
              </a:rPr>
              <a:t>с </a:t>
            </a:r>
            <a:r>
              <a:rPr lang="ru-RU" sz="2200" b="1" kern="0" dirty="0">
                <a:solidFill>
                  <a:srgbClr val="393185"/>
                </a:solidFill>
                <a:effectLst/>
                <a:cs typeface="Arial" panose="020B0604020202020204" pitchFamily="34" charset="0"/>
              </a:rPr>
              <a:t>чрезвычайно интенсивных сияний на полюсах. Полярное сияние можно было увидеть из Техаса и Флориды.</a:t>
            </a:r>
            <a:endParaRPr lang="en-US" sz="2200" b="1" kern="0" dirty="0" smtClean="0">
              <a:solidFill>
                <a:srgbClr val="393185"/>
              </a:solidFill>
              <a:effectLst/>
              <a:cs typeface="Arial" panose="020B0604020202020204" pitchFamily="34" charset="0"/>
            </a:endParaRPr>
          </a:p>
          <a:p>
            <a:pPr algn="just">
              <a:lnSpc>
                <a:spcPct val="110000"/>
              </a:lnSpc>
              <a:spcBef>
                <a:spcPts val="600"/>
              </a:spcBef>
              <a:spcAft>
                <a:spcPts val="0"/>
              </a:spcAft>
              <a:buFont typeface="Arial" panose="020B0604020202020204" pitchFamily="34" charset="0"/>
              <a:buChar char="•"/>
            </a:pPr>
            <a:r>
              <a:rPr lang="ru-RU" sz="2200" b="1" kern="0" dirty="0" smtClean="0">
                <a:solidFill>
                  <a:srgbClr val="393185"/>
                </a:solidFill>
                <a:effectLst/>
                <a:cs typeface="Arial" panose="020B0604020202020204" pitchFamily="34" charset="0"/>
              </a:rPr>
              <a:t>Сеть электроснабжения </a:t>
            </a:r>
            <a:r>
              <a:rPr lang="ru-RU" sz="2200" b="1" i="1" u="sng" kern="0" dirty="0" err="1">
                <a:solidFill>
                  <a:srgbClr val="393185"/>
                </a:solidFill>
                <a:effectLst/>
                <a:cs typeface="Arial" panose="020B0604020202020204" pitchFamily="34" charset="0"/>
              </a:rPr>
              <a:t>James</a:t>
            </a:r>
            <a:r>
              <a:rPr lang="ru-RU" sz="2200" b="1" i="1" u="sng" kern="0" dirty="0">
                <a:solidFill>
                  <a:srgbClr val="393185"/>
                </a:solidFill>
                <a:effectLst/>
                <a:cs typeface="Arial" panose="020B0604020202020204" pitchFamily="34" charset="0"/>
              </a:rPr>
              <a:t> </a:t>
            </a:r>
            <a:r>
              <a:rPr lang="ru-RU" sz="2200" b="1" i="1" u="sng" kern="0" dirty="0" err="1">
                <a:solidFill>
                  <a:srgbClr val="393185"/>
                </a:solidFill>
                <a:effectLst/>
                <a:cs typeface="Arial" panose="020B0604020202020204" pitchFamily="34" charset="0"/>
              </a:rPr>
              <a:t>Bay</a:t>
            </a:r>
            <a:r>
              <a:rPr lang="ru-RU" sz="2200" b="1" kern="0" dirty="0">
                <a:solidFill>
                  <a:srgbClr val="393185"/>
                </a:solidFill>
                <a:effectLst/>
                <a:cs typeface="Arial" panose="020B0604020202020204" pitchFamily="34" charset="0"/>
              </a:rPr>
              <a:t> в Канаде отключилась менее чем за 90 </a:t>
            </a:r>
            <a:r>
              <a:rPr lang="ru-RU" sz="2200" b="1" kern="0" dirty="0" smtClean="0">
                <a:solidFill>
                  <a:srgbClr val="393185"/>
                </a:solidFill>
                <a:effectLst/>
                <a:cs typeface="Arial" panose="020B0604020202020204" pitchFamily="34" charset="0"/>
              </a:rPr>
              <a:t>секунд после начала бури. Это привело в Квебеке ко второму массовому отключению питания за </a:t>
            </a:r>
            <a:r>
              <a:rPr lang="ru-RU" sz="2200" b="1" kern="0" dirty="0">
                <a:solidFill>
                  <a:srgbClr val="393185"/>
                </a:solidFill>
                <a:effectLst/>
                <a:cs typeface="Arial" panose="020B0604020202020204" pitchFamily="34" charset="0"/>
              </a:rPr>
              <a:t>11 месяцев. Отключение </a:t>
            </a:r>
            <a:r>
              <a:rPr lang="ru-RU" sz="2200" b="1" kern="0" dirty="0" smtClean="0">
                <a:solidFill>
                  <a:srgbClr val="393185"/>
                </a:solidFill>
                <a:effectLst/>
                <a:cs typeface="Arial" panose="020B0604020202020204" pitchFamily="34" charset="0"/>
              </a:rPr>
              <a:t>длилось </a:t>
            </a:r>
            <a:r>
              <a:rPr lang="ru-RU" sz="2200" b="1" kern="0" dirty="0">
                <a:solidFill>
                  <a:srgbClr val="393185"/>
                </a:solidFill>
                <a:effectLst/>
                <a:cs typeface="Arial" panose="020B0604020202020204" pitchFamily="34" charset="0"/>
              </a:rPr>
              <a:t>девять часов и </a:t>
            </a:r>
            <a:r>
              <a:rPr lang="ru-RU" sz="2200" b="1" kern="0" dirty="0" smtClean="0">
                <a:solidFill>
                  <a:srgbClr val="393185"/>
                </a:solidFill>
                <a:effectLst/>
                <a:cs typeface="Arial" panose="020B0604020202020204" pitchFamily="34" charset="0"/>
              </a:rPr>
              <a:t>вызвало необходимость </a:t>
            </a:r>
            <a:r>
              <a:rPr lang="ru-RU" sz="2200" b="1" kern="0" dirty="0">
                <a:solidFill>
                  <a:srgbClr val="393185"/>
                </a:solidFill>
                <a:effectLst/>
                <a:cs typeface="Arial" panose="020B0604020202020204" pitchFamily="34" charset="0"/>
              </a:rPr>
              <a:t>реализовать различные стратегии по смягчению последствий.</a:t>
            </a:r>
            <a:endParaRPr lang="en-US" sz="2200" b="1" kern="0" dirty="0">
              <a:solidFill>
                <a:srgbClr val="393185"/>
              </a:solidFill>
              <a:effectLst/>
              <a:cs typeface="Arial" panose="020B0604020202020204" pitchFamily="34" charset="0"/>
            </a:endParaRPr>
          </a:p>
        </p:txBody>
      </p:sp>
      <p:sp>
        <p:nvSpPr>
          <p:cNvPr id="3" name="Нижний колонтитул 2"/>
          <p:cNvSpPr>
            <a:spLocks noGrp="1"/>
          </p:cNvSpPr>
          <p:nvPr>
            <p:ph type="ftr" sz="quarter" idx="11"/>
          </p:nvPr>
        </p:nvSpPr>
        <p:spPr>
          <a:xfrm>
            <a:off x="5076056" y="6229349"/>
            <a:ext cx="3744094"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B2352EC8-C006-4CC5-A4DD-1573E21E2747}"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14</a:t>
            </a:fld>
            <a:endParaRPr lang="ru-RU" altLang="ru-RU"/>
          </a:p>
        </p:txBody>
      </p:sp>
    </p:spTree>
    <p:extLst>
      <p:ext uri="{BB962C8B-B14F-4D97-AF65-F5344CB8AC3E}">
        <p14:creationId xmlns:p14="http://schemas.microsoft.com/office/powerpoint/2010/main" val="19343740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Магнитограмма геомагнитной бури </a:t>
            </a:r>
            <a:r>
              <a:rPr lang="en-US" altLang="ru-RU" sz="2400" dirty="0">
                <a:cs typeface="Arial" panose="020B0604020202020204" pitchFamily="34" charset="0"/>
              </a:rPr>
              <a:t>13 </a:t>
            </a:r>
            <a:r>
              <a:rPr lang="ru-RU" altLang="ru-RU" sz="2400" dirty="0">
                <a:cs typeface="Arial" panose="020B0604020202020204" pitchFamily="34" charset="0"/>
              </a:rPr>
              <a:t>марта</a:t>
            </a:r>
            <a:r>
              <a:rPr lang="en-US" altLang="ru-RU" sz="2400" dirty="0">
                <a:cs typeface="Arial" panose="020B0604020202020204" pitchFamily="34" charset="0"/>
              </a:rPr>
              <a:t> 1989</a:t>
            </a:r>
            <a:r>
              <a:rPr lang="ru-RU" altLang="ru-RU" sz="2400" dirty="0">
                <a:cs typeface="Arial" panose="020B0604020202020204" pitchFamily="34" charset="0"/>
              </a:rPr>
              <a:t> г</a:t>
            </a:r>
            <a:r>
              <a:rPr lang="ru-RU" altLang="ru-RU" sz="2400" dirty="0" smtClean="0">
                <a:cs typeface="Arial" panose="020B0604020202020204" pitchFamily="34" charset="0"/>
              </a:rPr>
              <a:t>.</a:t>
            </a:r>
            <a:br>
              <a:rPr lang="ru-RU" altLang="ru-RU" sz="2400" dirty="0" smtClean="0">
                <a:cs typeface="Arial" panose="020B0604020202020204" pitchFamily="34" charset="0"/>
              </a:rPr>
            </a:br>
            <a:r>
              <a:rPr lang="ru-RU" altLang="ru-RU" sz="2400" dirty="0" smtClean="0">
                <a:cs typeface="Arial" panose="020B0604020202020204" pitchFamily="34" charset="0"/>
              </a:rPr>
              <a:t>(обсерватория </a:t>
            </a:r>
            <a:r>
              <a:rPr lang="ru-RU" altLang="ru-RU" sz="2400" dirty="0" err="1" smtClean="0">
                <a:cs typeface="Arial" panose="020B0604020202020204" pitchFamily="34" charset="0"/>
              </a:rPr>
              <a:t>Фредериксбург</a:t>
            </a:r>
            <a:r>
              <a:rPr lang="ru-RU" altLang="ru-RU" sz="2400" dirty="0" smtClean="0">
                <a:cs typeface="Arial" panose="020B0604020202020204" pitchFamily="34" charset="0"/>
              </a:rPr>
              <a:t>, </a:t>
            </a:r>
            <a:r>
              <a:rPr lang="vi-VN" sz="2400" dirty="0" smtClean="0"/>
              <a:t>Вирджиния</a:t>
            </a:r>
            <a:r>
              <a:rPr lang="ru-RU" altLang="ru-RU" sz="2400" dirty="0" smtClean="0">
                <a:cs typeface="Arial" panose="020B0604020202020204" pitchFamily="34" charset="0"/>
              </a:rPr>
              <a:t>, США)</a:t>
            </a:r>
            <a:endParaRPr lang="ru-RU" altLang="ru-RU" sz="2400" dirty="0">
              <a:cs typeface="Arial" panose="020B0604020202020204" pitchFamily="34" charset="0"/>
            </a:endParaRPr>
          </a:p>
        </p:txBody>
      </p:sp>
      <p:pic>
        <p:nvPicPr>
          <p:cNvPr id="4099" name="Picture 3" descr="C:\Users\boris\Desktop\894b0fc0-0e39-4d78-9f51-8114ea2acdb7.jpg"/>
          <p:cNvPicPr>
            <a:picLocks noChangeAspect="1" noChangeArrowheads="1"/>
          </p:cNvPicPr>
          <p:nvPr/>
        </p:nvPicPr>
        <p:blipFill rotWithShape="1">
          <a:blip r:embed="rId3">
            <a:extLst>
              <a:ext uri="{28A0092B-C50C-407E-A947-70E740481C1C}">
                <a14:useLocalDpi xmlns:a14="http://schemas.microsoft.com/office/drawing/2010/main" val="0"/>
              </a:ext>
            </a:extLst>
          </a:blip>
          <a:srcRect l="7812" t="12032" r="5703" b="14965"/>
          <a:stretch/>
        </p:blipFill>
        <p:spPr bwMode="auto">
          <a:xfrm>
            <a:off x="611560" y="908720"/>
            <a:ext cx="8059609"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Нижний колонтитул 2"/>
          <p:cNvSpPr>
            <a:spLocks noGrp="1"/>
          </p:cNvSpPr>
          <p:nvPr>
            <p:ph type="ftr" sz="quarter" idx="11"/>
          </p:nvPr>
        </p:nvSpPr>
        <p:spPr>
          <a:xfrm>
            <a:off x="5004048" y="6229349"/>
            <a:ext cx="3816102"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0E8E819A-62B4-469F-8E91-D902836F4308}"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15</a:t>
            </a:fld>
            <a:endParaRPr lang="ru-RU" altLang="ru-RU"/>
          </a:p>
        </p:txBody>
      </p:sp>
      <p:sp>
        <p:nvSpPr>
          <p:cNvPr id="7" name="Стрелка: вверх 4">
            <a:extLst>
              <a:ext uri="{FF2B5EF4-FFF2-40B4-BE49-F238E27FC236}">
                <a16:creationId xmlns:a16="http://schemas.microsoft.com/office/drawing/2014/main" xmlns="" id="{CADE944E-B675-4530-B13C-6101974F1CE1}"/>
              </a:ext>
            </a:extLst>
          </p:cNvPr>
          <p:cNvSpPr/>
          <p:nvPr/>
        </p:nvSpPr>
        <p:spPr>
          <a:xfrm>
            <a:off x="1726341" y="1968752"/>
            <a:ext cx="72008" cy="21602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xmlns="" id="{0B21865A-D9D8-4FAB-8C25-978442EADFC8}"/>
              </a:ext>
            </a:extLst>
          </p:cNvPr>
          <p:cNvSpPr txBox="1"/>
          <p:nvPr/>
        </p:nvSpPr>
        <p:spPr>
          <a:xfrm>
            <a:off x="1544978" y="2257127"/>
            <a:ext cx="434734" cy="307777"/>
          </a:xfrm>
          <a:prstGeom prst="rect">
            <a:avLst/>
          </a:prstGeom>
          <a:noFill/>
        </p:spPr>
        <p:txBody>
          <a:bodyPr wrap="none" rtlCol="0">
            <a:spAutoFit/>
          </a:bodyPr>
          <a:lstStyle/>
          <a:p>
            <a:r>
              <a:rPr lang="en-US" sz="1400" b="1" dirty="0"/>
              <a:t>SC</a:t>
            </a:r>
            <a:endParaRPr lang="ru-RU" sz="1400" b="1" dirty="0"/>
          </a:p>
        </p:txBody>
      </p:sp>
    </p:spTree>
    <p:extLst>
      <p:ext uri="{BB962C8B-B14F-4D97-AF65-F5344CB8AC3E}">
        <p14:creationId xmlns:p14="http://schemas.microsoft.com/office/powerpoint/2010/main" val="18234359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Магнитная буря в день святого Патрика (17 марта 2015)</a:t>
            </a:r>
            <a:endParaRPr lang="ru-RU" altLang="ru-RU" sz="2400" dirty="0">
              <a:cs typeface="Arial" panose="020B0604020202020204" pitchFamily="34" charset="0"/>
            </a:endParaRPr>
          </a:p>
        </p:txBody>
      </p:sp>
      <p:sp>
        <p:nvSpPr>
          <p:cNvPr id="8" name="Rectangle 3"/>
          <p:cNvSpPr txBox="1">
            <a:spLocks noChangeArrowheads="1"/>
          </p:cNvSpPr>
          <p:nvPr/>
        </p:nvSpPr>
        <p:spPr>
          <a:xfrm>
            <a:off x="303629" y="4653136"/>
            <a:ext cx="8732867" cy="1584176"/>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457200" indent="-457200" algn="just">
              <a:lnSpc>
                <a:spcPct val="110000"/>
              </a:lnSpc>
              <a:spcBef>
                <a:spcPts val="600"/>
              </a:spcBef>
              <a:spcAft>
                <a:spcPts val="0"/>
              </a:spcAft>
              <a:buAutoNum type="arabicPeriod"/>
            </a:pPr>
            <a:r>
              <a:rPr lang="ru-RU" sz="2200" b="1" kern="0" dirty="0">
                <a:solidFill>
                  <a:srgbClr val="333399"/>
                </a:solidFill>
                <a:effectLst/>
                <a:cs typeface="Arial" panose="020B0604020202020204" pitchFamily="34" charset="0"/>
              </a:rPr>
              <a:t>Распознавание на магнитограммах внезапного начала (SC) бури</a:t>
            </a:r>
            <a:r>
              <a:rPr lang="ru-RU" sz="2200" b="1" kern="0" dirty="0" smtClean="0">
                <a:solidFill>
                  <a:srgbClr val="333399"/>
                </a:solidFill>
                <a:effectLst/>
                <a:cs typeface="Arial" panose="020B0604020202020204" pitchFamily="34" charset="0"/>
              </a:rPr>
              <a:t>. </a:t>
            </a:r>
            <a:r>
              <a:rPr lang="en-US" sz="2200" b="1" kern="0" dirty="0" smtClean="0">
                <a:solidFill>
                  <a:srgbClr val="333399"/>
                </a:solidFill>
                <a:effectLst/>
                <a:cs typeface="Arial" panose="020B0604020202020204" pitchFamily="34" charset="0"/>
              </a:rPr>
              <a:t>SC </a:t>
            </a:r>
            <a:r>
              <a:rPr lang="ru-RU" sz="2200" b="1" kern="0" dirty="0" smtClean="0">
                <a:solidFill>
                  <a:srgbClr val="333399"/>
                </a:solidFill>
                <a:effectLst/>
                <a:cs typeface="Arial" panose="020B0604020202020204" pitchFamily="34" charset="0"/>
              </a:rPr>
              <a:t>возникло за 8 часов до бури.</a:t>
            </a:r>
            <a:endParaRPr lang="en-US" sz="2200" b="1" kern="0" dirty="0">
              <a:solidFill>
                <a:srgbClr val="333399"/>
              </a:solidFill>
              <a:effectLst/>
              <a:cs typeface="Arial" panose="020B0604020202020204" pitchFamily="34" charset="0"/>
            </a:endParaRPr>
          </a:p>
          <a:p>
            <a:pPr marL="457200" indent="-457200" algn="just">
              <a:lnSpc>
                <a:spcPct val="110000"/>
              </a:lnSpc>
              <a:spcBef>
                <a:spcPts val="600"/>
              </a:spcBef>
              <a:spcAft>
                <a:spcPts val="0"/>
              </a:spcAft>
              <a:buAutoNum type="arabicPeriod"/>
            </a:pPr>
            <a:r>
              <a:rPr lang="ru-RU" sz="2200" b="1" kern="0" dirty="0" smtClean="0">
                <a:solidFill>
                  <a:srgbClr val="333399"/>
                </a:solidFill>
                <a:effectLst/>
                <a:cs typeface="Arial" panose="020B0604020202020204" pitchFamily="34" charset="0"/>
              </a:rPr>
              <a:t>Вызов: распознавание</a:t>
            </a:r>
            <a:r>
              <a:rPr lang="en-US" sz="2200" b="1" kern="0" dirty="0" smtClean="0">
                <a:solidFill>
                  <a:srgbClr val="333399"/>
                </a:solidFill>
                <a:effectLst/>
                <a:cs typeface="Arial" panose="020B0604020202020204" pitchFamily="34" charset="0"/>
              </a:rPr>
              <a:t> </a:t>
            </a:r>
            <a:r>
              <a:rPr lang="ru-RU" sz="2200" b="1" kern="0" dirty="0" smtClean="0">
                <a:solidFill>
                  <a:srgbClr val="333399"/>
                </a:solidFill>
                <a:effectLst/>
                <a:cs typeface="Arial" panose="020B0604020202020204" pitchFamily="34" charset="0"/>
              </a:rPr>
              <a:t>более ранних предвестников сильной магнитной бури</a:t>
            </a:r>
            <a:r>
              <a:rPr lang="en-US" sz="2200" b="1" kern="0" dirty="0" smtClean="0">
                <a:solidFill>
                  <a:srgbClr val="333399"/>
                </a:solidFill>
                <a:effectLst/>
                <a:cs typeface="Arial" panose="020B0604020202020204" pitchFamily="34" charset="0"/>
              </a:rPr>
              <a:t>.</a:t>
            </a:r>
            <a:endParaRPr lang="en-US" sz="2200" b="1" kern="0" dirty="0">
              <a:solidFill>
                <a:srgbClr val="333399"/>
              </a:solidFill>
              <a:effectLst/>
              <a:cs typeface="Arial" panose="020B0604020202020204" pitchFamily="34" charset="0"/>
            </a:endParaRPr>
          </a:p>
        </p:txBody>
      </p:sp>
      <p:pic>
        <p:nvPicPr>
          <p:cNvPr id="4" name="Рисунок 3">
            <a:extLst>
              <a:ext uri="{FF2B5EF4-FFF2-40B4-BE49-F238E27FC236}">
                <a16:creationId xmlns:a16="http://schemas.microsoft.com/office/drawing/2014/main" xmlns="" id="{FD9A0369-9020-4E13-B807-3D9770B2B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627" y="856800"/>
            <a:ext cx="7652747" cy="3826374"/>
          </a:xfrm>
          <a:prstGeom prst="rect">
            <a:avLst/>
          </a:prstGeom>
        </p:spPr>
      </p:pic>
      <p:sp>
        <p:nvSpPr>
          <p:cNvPr id="5" name="Стрелка: вверх 4">
            <a:extLst>
              <a:ext uri="{FF2B5EF4-FFF2-40B4-BE49-F238E27FC236}">
                <a16:creationId xmlns:a16="http://schemas.microsoft.com/office/drawing/2014/main" xmlns="" id="{CADE944E-B675-4530-B13C-6101974F1CE1}"/>
              </a:ext>
            </a:extLst>
          </p:cNvPr>
          <p:cNvSpPr/>
          <p:nvPr/>
        </p:nvSpPr>
        <p:spPr>
          <a:xfrm>
            <a:off x="1979712" y="2348880"/>
            <a:ext cx="72008" cy="216024"/>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0B21865A-D9D8-4FAB-8C25-978442EADFC8}"/>
              </a:ext>
            </a:extLst>
          </p:cNvPr>
          <p:cNvSpPr txBox="1"/>
          <p:nvPr/>
        </p:nvSpPr>
        <p:spPr>
          <a:xfrm>
            <a:off x="1798349" y="2637255"/>
            <a:ext cx="434734" cy="307777"/>
          </a:xfrm>
          <a:prstGeom prst="rect">
            <a:avLst/>
          </a:prstGeom>
          <a:noFill/>
        </p:spPr>
        <p:txBody>
          <a:bodyPr wrap="none" rtlCol="0">
            <a:spAutoFit/>
          </a:bodyPr>
          <a:lstStyle/>
          <a:p>
            <a:r>
              <a:rPr lang="en-US" sz="1400" b="1" dirty="0"/>
              <a:t>SC</a:t>
            </a:r>
            <a:endParaRPr lang="ru-RU" sz="1400" b="1" dirty="0"/>
          </a:p>
        </p:txBody>
      </p:sp>
      <p:sp>
        <p:nvSpPr>
          <p:cNvPr id="3" name="Нижний колонтитул 2"/>
          <p:cNvSpPr>
            <a:spLocks noGrp="1"/>
          </p:cNvSpPr>
          <p:nvPr>
            <p:ph type="ftr" sz="quarter" idx="11"/>
          </p:nvPr>
        </p:nvSpPr>
        <p:spPr>
          <a:xfrm>
            <a:off x="4860032" y="6229349"/>
            <a:ext cx="3960118"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7" name="Дата 6"/>
          <p:cNvSpPr>
            <a:spLocks noGrp="1"/>
          </p:cNvSpPr>
          <p:nvPr>
            <p:ph type="dt" sz="half" idx="12"/>
          </p:nvPr>
        </p:nvSpPr>
        <p:spPr/>
        <p:txBody>
          <a:bodyPr/>
          <a:lstStyle/>
          <a:p>
            <a:pPr>
              <a:defRPr/>
            </a:pPr>
            <a:fld id="{D77CDF78-93F6-4C28-96F6-3C171D5C4024}"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16</a:t>
            </a:fld>
            <a:endParaRPr lang="ru-RU" altLang="ru-RU"/>
          </a:p>
        </p:txBody>
      </p:sp>
    </p:spTree>
    <p:extLst>
      <p:ext uri="{BB962C8B-B14F-4D97-AF65-F5344CB8AC3E}">
        <p14:creationId xmlns:p14="http://schemas.microsoft.com/office/powerpoint/2010/main" val="16539293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0"/>
            <a:ext cx="9144000" cy="900113"/>
          </a:xfrm>
        </p:spPr>
        <p:txBody>
          <a:bodyPr/>
          <a:lstStyle/>
          <a:p>
            <a:r>
              <a:rPr lang="ru-RU" altLang="ru-RU" sz="2400" dirty="0" smtClean="0">
                <a:cs typeface="Arial" panose="020B0604020202020204" pitchFamily="34" charset="0"/>
              </a:rPr>
              <a:t>Системный анализ геомагнитной информации.</a:t>
            </a:r>
            <a:br>
              <a:rPr lang="ru-RU" altLang="ru-RU" sz="2400" dirty="0" smtClean="0">
                <a:cs typeface="Arial" panose="020B0604020202020204" pitchFamily="34" charset="0"/>
              </a:rPr>
            </a:br>
            <a:r>
              <a:rPr lang="ru-RU" altLang="ru-RU" sz="2400" dirty="0" smtClean="0">
                <a:cs typeface="Arial" panose="020B0604020202020204" pitchFamily="34" charset="0"/>
              </a:rPr>
              <a:t>МАГНУС (создан в 2016 </a:t>
            </a:r>
            <a:r>
              <a:rPr lang="ru-RU" altLang="ru-RU" sz="2400" dirty="0">
                <a:cs typeface="Arial" panose="020B0604020202020204" pitchFamily="34" charset="0"/>
              </a:rPr>
              <a:t>г</a:t>
            </a:r>
            <a:r>
              <a:rPr lang="ru-RU" altLang="ru-RU" sz="2400" dirty="0" smtClean="0">
                <a:cs typeface="Arial" panose="020B0604020202020204" pitchFamily="34" charset="0"/>
              </a:rPr>
              <a:t>. в Геофизическом центре РАН)</a:t>
            </a:r>
            <a:endParaRPr lang="ru-RU" altLang="ru-RU" sz="2400" dirty="0">
              <a:cs typeface="Arial" panose="020B0604020202020204" pitchFamily="34" charset="0"/>
            </a:endParaRPr>
          </a:p>
        </p:txBody>
      </p:sp>
      <p:sp>
        <p:nvSpPr>
          <p:cNvPr id="31" name="Прямоугольник 30">
            <a:extLst>
              <a:ext uri="{FF2B5EF4-FFF2-40B4-BE49-F238E27FC236}">
                <a16:creationId xmlns="" xmlns:a16="http://schemas.microsoft.com/office/drawing/2014/main" id="{FCD7D2CA-0CF7-42AD-BD00-625B3CD90275}"/>
              </a:ext>
            </a:extLst>
          </p:cNvPr>
          <p:cNvSpPr/>
          <p:nvPr/>
        </p:nvSpPr>
        <p:spPr>
          <a:xfrm>
            <a:off x="3509943" y="3181314"/>
            <a:ext cx="2377672" cy="2086725"/>
          </a:xfrm>
          <a:prstGeom prst="rect">
            <a:avLst/>
          </a:prstGeom>
        </p:spPr>
        <p:txBody>
          <a:bodyPr wrap="square">
            <a:spAutoFit/>
          </a:bodyPr>
          <a:lstStyle/>
          <a:p>
            <a:pPr indent="144000">
              <a:lnSpc>
                <a:spcPct val="120000"/>
              </a:lnSpc>
            </a:pPr>
            <a:r>
              <a:rPr lang="ru-RU" altLang="ru-RU" b="1" dirty="0">
                <a:solidFill>
                  <a:srgbClr val="4747A0"/>
                </a:solidFill>
              </a:rPr>
              <a:t>М</a:t>
            </a:r>
            <a:r>
              <a:rPr lang="ru-RU" altLang="ru-RU" dirty="0">
                <a:solidFill>
                  <a:srgbClr val="4747A0"/>
                </a:solidFill>
              </a:rPr>
              <a:t>ониторинг и</a:t>
            </a:r>
          </a:p>
          <a:p>
            <a:pPr indent="144000">
              <a:lnSpc>
                <a:spcPct val="120000"/>
              </a:lnSpc>
            </a:pPr>
            <a:r>
              <a:rPr lang="ru-RU" altLang="ru-RU" b="1" dirty="0">
                <a:solidFill>
                  <a:srgbClr val="4747A0"/>
                </a:solidFill>
              </a:rPr>
              <a:t>А</a:t>
            </a:r>
            <a:r>
              <a:rPr lang="ru-RU" altLang="ru-RU" dirty="0">
                <a:solidFill>
                  <a:srgbClr val="4747A0"/>
                </a:solidFill>
              </a:rPr>
              <a:t>нализ</a:t>
            </a:r>
          </a:p>
          <a:p>
            <a:pPr indent="144000">
              <a:lnSpc>
                <a:spcPct val="120000"/>
              </a:lnSpc>
            </a:pPr>
            <a:r>
              <a:rPr lang="ru-RU" altLang="ru-RU" b="1" dirty="0">
                <a:solidFill>
                  <a:srgbClr val="4747A0"/>
                </a:solidFill>
              </a:rPr>
              <a:t>Г</a:t>
            </a:r>
            <a:r>
              <a:rPr lang="ru-RU" altLang="ru-RU" dirty="0">
                <a:solidFill>
                  <a:srgbClr val="4747A0"/>
                </a:solidFill>
              </a:rPr>
              <a:t>еомагнитных</a:t>
            </a:r>
          </a:p>
          <a:p>
            <a:pPr>
              <a:lnSpc>
                <a:spcPct val="120000"/>
              </a:lnSpc>
            </a:pPr>
            <a:r>
              <a:rPr lang="ru-RU" altLang="ru-RU" dirty="0" err="1">
                <a:solidFill>
                  <a:srgbClr val="4747A0"/>
                </a:solidFill>
              </a:rPr>
              <a:t>а</a:t>
            </a:r>
            <a:r>
              <a:rPr lang="ru-RU" altLang="ru-RU" b="1" dirty="0" err="1">
                <a:solidFill>
                  <a:srgbClr val="4747A0"/>
                </a:solidFill>
              </a:rPr>
              <a:t>Н</a:t>
            </a:r>
            <a:r>
              <a:rPr lang="ru-RU" altLang="ru-RU" dirty="0" err="1">
                <a:solidFill>
                  <a:srgbClr val="4747A0"/>
                </a:solidFill>
              </a:rPr>
              <a:t>омалий</a:t>
            </a:r>
            <a:r>
              <a:rPr lang="ru-RU" altLang="ru-RU" dirty="0">
                <a:solidFill>
                  <a:srgbClr val="4747A0"/>
                </a:solidFill>
              </a:rPr>
              <a:t> в</a:t>
            </a:r>
          </a:p>
          <a:p>
            <a:pPr indent="144000">
              <a:lnSpc>
                <a:spcPct val="120000"/>
              </a:lnSpc>
            </a:pPr>
            <a:r>
              <a:rPr lang="ru-RU" altLang="ru-RU" b="1" dirty="0">
                <a:solidFill>
                  <a:srgbClr val="4747A0"/>
                </a:solidFill>
              </a:rPr>
              <a:t>У</a:t>
            </a:r>
            <a:r>
              <a:rPr lang="ru-RU" altLang="ru-RU" dirty="0">
                <a:solidFill>
                  <a:srgbClr val="4747A0"/>
                </a:solidFill>
              </a:rPr>
              <a:t>нифицированной</a:t>
            </a:r>
          </a:p>
          <a:p>
            <a:pPr indent="144000">
              <a:lnSpc>
                <a:spcPct val="120000"/>
              </a:lnSpc>
            </a:pPr>
            <a:r>
              <a:rPr lang="ru-RU" altLang="ru-RU" b="1" dirty="0">
                <a:solidFill>
                  <a:srgbClr val="4747A0"/>
                </a:solidFill>
              </a:rPr>
              <a:t>С</a:t>
            </a:r>
            <a:r>
              <a:rPr lang="ru-RU" altLang="ru-RU" dirty="0">
                <a:solidFill>
                  <a:srgbClr val="4747A0"/>
                </a:solidFill>
              </a:rPr>
              <a:t>реде</a:t>
            </a:r>
            <a:endParaRPr lang="ru-RU" dirty="0">
              <a:solidFill>
                <a:srgbClr val="4747A0"/>
              </a:solidFill>
            </a:endParaRPr>
          </a:p>
        </p:txBody>
      </p:sp>
      <p:sp>
        <p:nvSpPr>
          <p:cNvPr id="32" name="Прямоугольник: скругленные углы 2">
            <a:extLst>
              <a:ext uri="{FF2B5EF4-FFF2-40B4-BE49-F238E27FC236}">
                <a16:creationId xmlns="" xmlns:a16="http://schemas.microsoft.com/office/drawing/2014/main" id="{7FC51406-3DDD-4DDD-9C8A-981FB47A4A04}"/>
              </a:ext>
            </a:extLst>
          </p:cNvPr>
          <p:cNvSpPr/>
          <p:nvPr/>
        </p:nvSpPr>
        <p:spPr>
          <a:xfrm>
            <a:off x="151203" y="1342996"/>
            <a:ext cx="2908630" cy="4817978"/>
          </a:xfrm>
          <a:prstGeom prst="roundRect">
            <a:avLst/>
          </a:prstGeom>
          <a:noFill/>
          <a:ln>
            <a:solidFill>
              <a:srgbClr val="474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бъект 2">
            <a:extLst>
              <a:ext uri="{FF2B5EF4-FFF2-40B4-BE49-F238E27FC236}">
                <a16:creationId xmlns="" xmlns:a16="http://schemas.microsoft.com/office/drawing/2014/main" id="{3BAC5341-0959-4C53-843D-F3990B23022B}"/>
              </a:ext>
            </a:extLst>
          </p:cNvPr>
          <p:cNvSpPr>
            <a:spLocks noGrp="1"/>
          </p:cNvSpPr>
          <p:nvPr>
            <p:ph idx="1"/>
          </p:nvPr>
        </p:nvSpPr>
        <p:spPr>
          <a:xfrm>
            <a:off x="20710" y="897868"/>
            <a:ext cx="3169615" cy="445128"/>
          </a:xfrm>
        </p:spPr>
        <p:txBody>
          <a:bodyPr/>
          <a:lstStyle/>
          <a:p>
            <a:pPr marL="0" indent="0" algn="just">
              <a:spcBef>
                <a:spcPts val="400"/>
              </a:spcBef>
              <a:buNone/>
            </a:pPr>
            <a:r>
              <a:rPr lang="ru-RU" altLang="ru-RU" sz="2400" b="1" dirty="0">
                <a:effectLst/>
                <a:cs typeface="Arial" panose="020B0604020202020204" pitchFamily="34" charset="0"/>
              </a:rPr>
              <a:t>Магнитные данные</a:t>
            </a:r>
          </a:p>
        </p:txBody>
      </p:sp>
      <p:grpSp>
        <p:nvGrpSpPr>
          <p:cNvPr id="37" name="Группа 36">
            <a:extLst>
              <a:ext uri="{FF2B5EF4-FFF2-40B4-BE49-F238E27FC236}">
                <a16:creationId xmlns="" xmlns:a16="http://schemas.microsoft.com/office/drawing/2014/main" id="{97D7BE86-9AE6-4C5B-921D-1C40A5C509DB}"/>
              </a:ext>
            </a:extLst>
          </p:cNvPr>
          <p:cNvGrpSpPr/>
          <p:nvPr/>
        </p:nvGrpSpPr>
        <p:grpSpPr>
          <a:xfrm>
            <a:off x="481835" y="1403992"/>
            <a:ext cx="2247363" cy="4596175"/>
            <a:chOff x="492281" y="1497121"/>
            <a:chExt cx="2247363" cy="4596175"/>
          </a:xfrm>
        </p:grpSpPr>
        <p:grpSp>
          <p:nvGrpSpPr>
            <p:cNvPr id="39" name="Группа 38">
              <a:extLst>
                <a:ext uri="{FF2B5EF4-FFF2-40B4-BE49-F238E27FC236}">
                  <a16:creationId xmlns="" xmlns:a16="http://schemas.microsoft.com/office/drawing/2014/main" id="{0C4C53BA-9EC1-4294-86F3-2781C722A109}"/>
                </a:ext>
              </a:extLst>
            </p:cNvPr>
            <p:cNvGrpSpPr>
              <a:grpSpLocks noChangeAspect="1"/>
            </p:cNvGrpSpPr>
            <p:nvPr/>
          </p:nvGrpSpPr>
          <p:grpSpPr>
            <a:xfrm>
              <a:off x="492281" y="3785245"/>
              <a:ext cx="2247363" cy="2308051"/>
              <a:chOff x="1474372" y="3933056"/>
              <a:chExt cx="2102919" cy="2159706"/>
            </a:xfrm>
          </p:grpSpPr>
          <p:pic>
            <p:nvPicPr>
              <p:cNvPr id="43" name="Рисунок 19">
                <a:extLst>
                  <a:ext uri="{FF2B5EF4-FFF2-40B4-BE49-F238E27FC236}">
                    <a16:creationId xmlns="" xmlns:a16="http://schemas.microsoft.com/office/drawing/2014/main" id="{B1A6AB19-DD7E-46B5-90EC-EB7D41905C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4372" y="3933056"/>
                <a:ext cx="781291" cy="10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Рисунок 20">
                <a:extLst>
                  <a:ext uri="{FF2B5EF4-FFF2-40B4-BE49-F238E27FC236}">
                    <a16:creationId xmlns="" xmlns:a16="http://schemas.microsoft.com/office/drawing/2014/main" id="{772999CD-F9E3-4C63-B98D-E55EC15F0B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4372" y="5012909"/>
                <a:ext cx="781290" cy="10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Рисунок 21">
                <a:extLst>
                  <a:ext uri="{FF2B5EF4-FFF2-40B4-BE49-F238E27FC236}">
                    <a16:creationId xmlns="" xmlns:a16="http://schemas.microsoft.com/office/drawing/2014/main" id="{583ACEA7-E342-4EFE-9E4F-0F281C9F3A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3586" y="5012908"/>
                <a:ext cx="1323705" cy="107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Рисунок 22">
                <a:extLst>
                  <a:ext uri="{FF2B5EF4-FFF2-40B4-BE49-F238E27FC236}">
                    <a16:creationId xmlns="" xmlns:a16="http://schemas.microsoft.com/office/drawing/2014/main" id="{AF127FAB-6F63-41A7-94BF-C1B8527EEF6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53586" y="3933056"/>
                <a:ext cx="1319551" cy="1079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0" name="Рисунок 39">
              <a:extLst>
                <a:ext uri="{FF2B5EF4-FFF2-40B4-BE49-F238E27FC236}">
                  <a16:creationId xmlns="" xmlns:a16="http://schemas.microsoft.com/office/drawing/2014/main" id="{C6D25900-D09B-49F1-9464-0134A47D233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20" t="8669" r="5893" b="21660"/>
            <a:stretch/>
          </p:blipFill>
          <p:spPr>
            <a:xfrm>
              <a:off x="499838" y="1906758"/>
              <a:ext cx="2232248" cy="1504341"/>
            </a:xfrm>
            <a:prstGeom prst="rect">
              <a:avLst/>
            </a:prstGeom>
          </p:spPr>
        </p:pic>
        <p:sp>
          <p:nvSpPr>
            <p:cNvPr id="41" name="Объект 2">
              <a:extLst>
                <a:ext uri="{FF2B5EF4-FFF2-40B4-BE49-F238E27FC236}">
                  <a16:creationId xmlns="" xmlns:a16="http://schemas.microsoft.com/office/drawing/2014/main" id="{AED6AC9C-D8E6-4D33-B261-F14582822D06}"/>
                </a:ext>
              </a:extLst>
            </p:cNvPr>
            <p:cNvSpPr txBox="1">
              <a:spLocks/>
            </p:cNvSpPr>
            <p:nvPr/>
          </p:nvSpPr>
          <p:spPr bwMode="auto">
            <a:xfrm>
              <a:off x="819262" y="1497121"/>
              <a:ext cx="1593401" cy="445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400"/>
                </a:spcBef>
                <a:buFontTx/>
                <a:buNone/>
              </a:pPr>
              <a:r>
                <a:rPr lang="ru-RU" altLang="ru-RU" sz="1800" kern="0" dirty="0">
                  <a:effectLst/>
                  <a:cs typeface="Arial" panose="020B0604020202020204" pitchFamily="34" charset="0"/>
                </a:rPr>
                <a:t>Спутниковые</a:t>
              </a:r>
            </a:p>
          </p:txBody>
        </p:sp>
        <p:sp>
          <p:nvSpPr>
            <p:cNvPr id="42" name="Объект 2">
              <a:extLst>
                <a:ext uri="{FF2B5EF4-FFF2-40B4-BE49-F238E27FC236}">
                  <a16:creationId xmlns="" xmlns:a16="http://schemas.microsoft.com/office/drawing/2014/main" id="{9D606DD0-313A-46C0-9216-110F62EDA5D8}"/>
                </a:ext>
              </a:extLst>
            </p:cNvPr>
            <p:cNvSpPr txBox="1">
              <a:spLocks/>
            </p:cNvSpPr>
            <p:nvPr/>
          </p:nvSpPr>
          <p:spPr bwMode="auto">
            <a:xfrm>
              <a:off x="952235" y="3375608"/>
              <a:ext cx="1327455" cy="445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400"/>
                </a:spcBef>
                <a:buFontTx/>
                <a:buNone/>
              </a:pPr>
              <a:r>
                <a:rPr lang="ru-RU" altLang="ru-RU" sz="1800" kern="0" dirty="0">
                  <a:effectLst/>
                  <a:cs typeface="Arial" panose="020B0604020202020204" pitchFamily="34" charset="0"/>
                </a:rPr>
                <a:t>Наземные</a:t>
              </a:r>
            </a:p>
          </p:txBody>
        </p:sp>
      </p:grpSp>
      <p:sp>
        <p:nvSpPr>
          <p:cNvPr id="47" name="Стрелка: вправо 4">
            <a:extLst>
              <a:ext uri="{FF2B5EF4-FFF2-40B4-BE49-F238E27FC236}">
                <a16:creationId xmlns="" xmlns:a16="http://schemas.microsoft.com/office/drawing/2014/main" id="{427CC00E-23FE-45BF-8220-83D0A9491484}"/>
              </a:ext>
            </a:extLst>
          </p:cNvPr>
          <p:cNvSpPr/>
          <p:nvPr/>
        </p:nvSpPr>
        <p:spPr>
          <a:xfrm>
            <a:off x="3102054" y="2323483"/>
            <a:ext cx="373613" cy="484632"/>
          </a:xfrm>
          <a:prstGeom prst="rightArrow">
            <a:avLst/>
          </a:prstGeom>
          <a:noFill/>
          <a:ln>
            <a:solidFill>
              <a:srgbClr val="474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право 23">
            <a:extLst>
              <a:ext uri="{FF2B5EF4-FFF2-40B4-BE49-F238E27FC236}">
                <a16:creationId xmlns="" xmlns:a16="http://schemas.microsoft.com/office/drawing/2014/main" id="{39A05BA9-13A5-41A3-9D8C-323F6F6ED792}"/>
              </a:ext>
            </a:extLst>
          </p:cNvPr>
          <p:cNvSpPr/>
          <p:nvPr/>
        </p:nvSpPr>
        <p:spPr>
          <a:xfrm>
            <a:off x="3097745" y="4603824"/>
            <a:ext cx="373613" cy="484632"/>
          </a:xfrm>
          <a:prstGeom prst="rightArrow">
            <a:avLst/>
          </a:prstGeom>
          <a:noFill/>
          <a:ln>
            <a:solidFill>
              <a:srgbClr val="474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Прямоугольник: скругленные углы 24">
            <a:extLst>
              <a:ext uri="{FF2B5EF4-FFF2-40B4-BE49-F238E27FC236}">
                <a16:creationId xmlns="" xmlns:a16="http://schemas.microsoft.com/office/drawing/2014/main" id="{D0C676AB-0700-4CDF-99AA-4BB509CD99C3}"/>
              </a:ext>
            </a:extLst>
          </p:cNvPr>
          <p:cNvSpPr/>
          <p:nvPr/>
        </p:nvSpPr>
        <p:spPr>
          <a:xfrm>
            <a:off x="3520049" y="1695177"/>
            <a:ext cx="2348095" cy="4102228"/>
          </a:xfrm>
          <a:prstGeom prst="roundRect">
            <a:avLst/>
          </a:prstGeom>
          <a:noFill/>
          <a:ln>
            <a:solidFill>
              <a:srgbClr val="474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50" name="Группа 49">
            <a:extLst>
              <a:ext uri="{FF2B5EF4-FFF2-40B4-BE49-F238E27FC236}">
                <a16:creationId xmlns="" xmlns:a16="http://schemas.microsoft.com/office/drawing/2014/main" id="{EF8316AF-EA77-402A-A97F-668C3023EFE6}"/>
              </a:ext>
            </a:extLst>
          </p:cNvPr>
          <p:cNvGrpSpPr>
            <a:grpSpLocks noChangeAspect="1"/>
          </p:cNvGrpSpPr>
          <p:nvPr/>
        </p:nvGrpSpPr>
        <p:grpSpPr>
          <a:xfrm>
            <a:off x="3551013" y="1717688"/>
            <a:ext cx="2317131" cy="1185888"/>
            <a:chOff x="3551013" y="1717687"/>
            <a:chExt cx="2804101" cy="1435115"/>
          </a:xfrm>
        </p:grpSpPr>
        <p:pic>
          <p:nvPicPr>
            <p:cNvPr id="51" name="Рисунок 50" descr="Одна шестеренка">
              <a:extLst>
                <a:ext uri="{FF2B5EF4-FFF2-40B4-BE49-F238E27FC236}">
                  <a16:creationId xmlns="" xmlns:a16="http://schemas.microsoft.com/office/drawing/2014/main" id="{423FE6DC-A018-4043-9AEC-D439A1520F3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551013" y="1717687"/>
              <a:ext cx="813049" cy="813049"/>
            </a:xfrm>
            <a:prstGeom prst="rect">
              <a:avLst/>
            </a:prstGeom>
          </p:spPr>
        </p:pic>
        <p:pic>
          <p:nvPicPr>
            <p:cNvPr id="52" name="Рисунок 51" descr="Шестеренки">
              <a:extLst>
                <a:ext uri="{FF2B5EF4-FFF2-40B4-BE49-F238E27FC236}">
                  <a16:creationId xmlns="" xmlns:a16="http://schemas.microsoft.com/office/drawing/2014/main" id="{8F96381A-573B-4C26-9E57-239296A39B8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3697062" y="2043747"/>
              <a:ext cx="1109055" cy="1109055"/>
            </a:xfrm>
            <a:prstGeom prst="rect">
              <a:avLst/>
            </a:prstGeom>
          </p:spPr>
        </p:pic>
        <p:pic>
          <p:nvPicPr>
            <p:cNvPr id="53" name="Рисунок 52" descr="База данных">
              <a:extLst>
                <a:ext uri="{FF2B5EF4-FFF2-40B4-BE49-F238E27FC236}">
                  <a16:creationId xmlns="" xmlns:a16="http://schemas.microsoft.com/office/drawing/2014/main" id="{CD30942C-B39B-4379-9DB7-15A220C089B6}"/>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4532610" y="1863140"/>
              <a:ext cx="1061580" cy="1061580"/>
            </a:xfrm>
            <a:prstGeom prst="rect">
              <a:avLst/>
            </a:prstGeom>
          </p:spPr>
        </p:pic>
        <p:pic>
          <p:nvPicPr>
            <p:cNvPr id="54" name="Рисунок 53" descr="Гистограмма">
              <a:extLst>
                <a:ext uri="{FF2B5EF4-FFF2-40B4-BE49-F238E27FC236}">
                  <a16:creationId xmlns="" xmlns:a16="http://schemas.microsoft.com/office/drawing/2014/main" id="{487D2693-B333-488D-85C3-2E9D80B6F66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5440714" y="1936730"/>
              <a:ext cx="914400" cy="914400"/>
            </a:xfrm>
            <a:prstGeom prst="rect">
              <a:avLst/>
            </a:prstGeom>
          </p:spPr>
        </p:pic>
      </p:grpSp>
      <p:sp>
        <p:nvSpPr>
          <p:cNvPr id="55" name="Объект 2">
            <a:extLst>
              <a:ext uri="{FF2B5EF4-FFF2-40B4-BE49-F238E27FC236}">
                <a16:creationId xmlns="" xmlns:a16="http://schemas.microsoft.com/office/drawing/2014/main" id="{ACD85D87-D2DC-4A5A-976E-1647762FDF6E}"/>
              </a:ext>
            </a:extLst>
          </p:cNvPr>
          <p:cNvSpPr txBox="1">
            <a:spLocks/>
          </p:cNvSpPr>
          <p:nvPr/>
        </p:nvSpPr>
        <p:spPr bwMode="auto">
          <a:xfrm>
            <a:off x="3942318" y="1065098"/>
            <a:ext cx="1503556" cy="445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400"/>
              </a:spcBef>
              <a:buFontTx/>
              <a:buNone/>
            </a:pPr>
            <a:r>
              <a:rPr lang="ru-RU" altLang="ru-RU" sz="2400" b="1" kern="0" dirty="0">
                <a:effectLst/>
                <a:cs typeface="Arial" panose="020B0604020202020204" pitchFamily="34" charset="0"/>
              </a:rPr>
              <a:t>МАГНУС</a:t>
            </a:r>
          </a:p>
        </p:txBody>
      </p:sp>
      <p:sp>
        <p:nvSpPr>
          <p:cNvPr id="56" name="Стрелка: вправо 34">
            <a:extLst>
              <a:ext uri="{FF2B5EF4-FFF2-40B4-BE49-F238E27FC236}">
                <a16:creationId xmlns="" xmlns:a16="http://schemas.microsoft.com/office/drawing/2014/main" id="{CB80CA28-DE72-46A7-B649-0BF0504F38CB}"/>
              </a:ext>
            </a:extLst>
          </p:cNvPr>
          <p:cNvSpPr/>
          <p:nvPr/>
        </p:nvSpPr>
        <p:spPr>
          <a:xfrm>
            <a:off x="5912526" y="2323483"/>
            <a:ext cx="373613" cy="484632"/>
          </a:xfrm>
          <a:prstGeom prst="rightArrow">
            <a:avLst/>
          </a:prstGeom>
          <a:noFill/>
          <a:ln>
            <a:solidFill>
              <a:srgbClr val="474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Стрелка: вправо 35">
            <a:extLst>
              <a:ext uri="{FF2B5EF4-FFF2-40B4-BE49-F238E27FC236}">
                <a16:creationId xmlns="" xmlns:a16="http://schemas.microsoft.com/office/drawing/2014/main" id="{8F047B6D-339B-4A40-B72F-9D4EE2E921D9}"/>
              </a:ext>
            </a:extLst>
          </p:cNvPr>
          <p:cNvSpPr/>
          <p:nvPr/>
        </p:nvSpPr>
        <p:spPr>
          <a:xfrm>
            <a:off x="5912526" y="4603824"/>
            <a:ext cx="373613" cy="484632"/>
          </a:xfrm>
          <a:prstGeom prst="rightArrow">
            <a:avLst/>
          </a:prstGeom>
          <a:noFill/>
          <a:ln>
            <a:solidFill>
              <a:srgbClr val="4747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a:extLst>
              <a:ext uri="{FF2B5EF4-FFF2-40B4-BE49-F238E27FC236}">
                <a16:creationId xmlns="" xmlns:a16="http://schemas.microsoft.com/office/drawing/2014/main" id="{7628042A-232C-4697-A1B4-BD463D812F09}"/>
              </a:ext>
            </a:extLst>
          </p:cNvPr>
          <p:cNvSpPr txBox="1"/>
          <p:nvPr/>
        </p:nvSpPr>
        <p:spPr>
          <a:xfrm>
            <a:off x="6309805" y="1556792"/>
            <a:ext cx="2834196" cy="4616648"/>
          </a:xfrm>
          <a:prstGeom prst="rect">
            <a:avLst/>
          </a:prstGeom>
          <a:noFill/>
        </p:spPr>
        <p:txBody>
          <a:bodyPr wrap="square" rtlCol="0">
            <a:spAutoFit/>
          </a:bodyPr>
          <a:lstStyle/>
          <a:p>
            <a:pPr>
              <a:spcAft>
                <a:spcPts val="600"/>
              </a:spcAft>
            </a:pPr>
            <a:r>
              <a:rPr lang="ru-RU" sz="1400" b="1" dirty="0">
                <a:solidFill>
                  <a:srgbClr val="333399"/>
                </a:solidFill>
              </a:rPr>
              <a:t>Фундаментальные задачи</a:t>
            </a:r>
            <a:endParaRPr lang="en-US" sz="1400" b="1" dirty="0">
              <a:solidFill>
                <a:srgbClr val="333399"/>
              </a:solidFill>
            </a:endParaRPr>
          </a:p>
          <a:p>
            <a:pPr marL="285750" indent="-285750">
              <a:spcAft>
                <a:spcPts val="600"/>
              </a:spcAft>
              <a:buFont typeface="Arial" panose="020B0604020202020204" pitchFamily="34" charset="0"/>
              <a:buChar char="–"/>
            </a:pPr>
            <a:r>
              <a:rPr lang="ru-RU" sz="1200" dirty="0">
                <a:solidFill>
                  <a:srgbClr val="333399"/>
                </a:solidFill>
              </a:rPr>
              <a:t>изучение параметров МПЗ</a:t>
            </a:r>
          </a:p>
          <a:p>
            <a:pPr marL="285750" indent="-285750">
              <a:spcAft>
                <a:spcPts val="600"/>
              </a:spcAft>
              <a:buFont typeface="Arial" panose="020B0604020202020204" pitchFamily="34" charset="0"/>
              <a:buChar char="–"/>
            </a:pPr>
            <a:r>
              <a:rPr lang="ru-RU" sz="1200" dirty="0">
                <a:solidFill>
                  <a:srgbClr val="333399"/>
                </a:solidFill>
              </a:rPr>
              <a:t>изучение его эволюции</a:t>
            </a:r>
          </a:p>
          <a:p>
            <a:pPr marL="285750" indent="-285750">
              <a:spcAft>
                <a:spcPts val="600"/>
              </a:spcAft>
              <a:buFont typeface="Arial" panose="020B0604020202020204" pitchFamily="34" charset="0"/>
              <a:buChar char="–"/>
            </a:pPr>
            <a:r>
              <a:rPr lang="ru-RU" sz="1200" dirty="0">
                <a:solidFill>
                  <a:srgbClr val="333399"/>
                </a:solidFill>
              </a:rPr>
              <a:t>построение глобальных моделей поля</a:t>
            </a:r>
          </a:p>
          <a:p>
            <a:pPr marL="285750" indent="-285750">
              <a:spcAft>
                <a:spcPts val="600"/>
              </a:spcAft>
              <a:buFont typeface="Arial" panose="020B0604020202020204" pitchFamily="34" charset="0"/>
              <a:buChar char="–"/>
            </a:pPr>
            <a:endParaRPr lang="ru-RU" sz="1200" dirty="0">
              <a:solidFill>
                <a:srgbClr val="333399"/>
              </a:solidFill>
            </a:endParaRPr>
          </a:p>
          <a:p>
            <a:pPr>
              <a:spcAft>
                <a:spcPts val="600"/>
              </a:spcAft>
            </a:pPr>
            <a:r>
              <a:rPr lang="ru-RU" sz="1400" b="1" dirty="0">
                <a:solidFill>
                  <a:srgbClr val="333399"/>
                </a:solidFill>
              </a:rPr>
              <a:t>Прикладные задачи</a:t>
            </a:r>
          </a:p>
          <a:p>
            <a:pPr marL="285750" indent="-285750">
              <a:spcAft>
                <a:spcPts val="600"/>
              </a:spcAft>
              <a:buFont typeface="Arial" panose="020B0604020202020204" pitchFamily="34" charset="0"/>
              <a:buChar char="–"/>
            </a:pPr>
            <a:r>
              <a:rPr lang="ru-RU" sz="1200" dirty="0">
                <a:solidFill>
                  <a:srgbClr val="333399"/>
                </a:solidFill>
              </a:rPr>
              <a:t>ориентация в пространстве</a:t>
            </a:r>
          </a:p>
          <a:p>
            <a:pPr marL="285750" indent="-285750">
              <a:spcAft>
                <a:spcPts val="600"/>
              </a:spcAft>
              <a:buFont typeface="Arial" panose="020B0604020202020204" pitchFamily="34" charset="0"/>
              <a:buChar char="–"/>
            </a:pPr>
            <a:r>
              <a:rPr lang="ru-RU" sz="1200" dirty="0">
                <a:solidFill>
                  <a:srgbClr val="333399"/>
                </a:solidFill>
              </a:rPr>
              <a:t>диагностика помех радиосвязи и коррекция ГЛОНАСС/</a:t>
            </a:r>
            <a:r>
              <a:rPr lang="en-US" sz="1200" dirty="0">
                <a:solidFill>
                  <a:srgbClr val="333399"/>
                </a:solidFill>
              </a:rPr>
              <a:t>GPS</a:t>
            </a:r>
            <a:endParaRPr lang="ru-RU" sz="1200" dirty="0">
              <a:solidFill>
                <a:srgbClr val="333399"/>
              </a:solidFill>
            </a:endParaRPr>
          </a:p>
          <a:p>
            <a:pPr marL="285750" indent="-285750">
              <a:spcAft>
                <a:spcPts val="600"/>
              </a:spcAft>
              <a:buFont typeface="Arial" panose="020B0604020202020204" pitchFamily="34" charset="0"/>
              <a:buChar char="–"/>
            </a:pPr>
            <a:r>
              <a:rPr lang="ru-RU" sz="1200" dirty="0">
                <a:solidFill>
                  <a:srgbClr val="333399"/>
                </a:solidFill>
              </a:rPr>
              <a:t>предупреждение негативных последствий воздействия геомагнитно-индуцированных токов на ЛЭП, трубопроводы, ж/д-инфраструктуру</a:t>
            </a:r>
          </a:p>
          <a:p>
            <a:pPr marL="285750" indent="-285750">
              <a:spcAft>
                <a:spcPts val="600"/>
              </a:spcAft>
              <a:buFont typeface="Arial" panose="020B0604020202020204" pitchFamily="34" charset="0"/>
              <a:buChar char="–"/>
            </a:pPr>
            <a:r>
              <a:rPr lang="ru-RU" sz="1200" dirty="0">
                <a:solidFill>
                  <a:srgbClr val="333399"/>
                </a:solidFill>
              </a:rPr>
              <a:t>поддержка процессов направленного бурения в высоких широтах</a:t>
            </a:r>
          </a:p>
          <a:p>
            <a:pPr marL="285750" indent="-285750">
              <a:spcAft>
                <a:spcPts val="600"/>
              </a:spcAft>
              <a:buFont typeface="Arial" panose="020B0604020202020204" pitchFamily="34" charset="0"/>
              <a:buChar char="–"/>
            </a:pPr>
            <a:r>
              <a:rPr lang="ru-RU" sz="1200" dirty="0">
                <a:solidFill>
                  <a:srgbClr val="333399"/>
                </a:solidFill>
              </a:rPr>
              <a:t>магнитная съемка для нужд геологии и геологоразведки</a:t>
            </a:r>
            <a:endParaRPr lang="ru-RU" sz="1400" dirty="0"/>
          </a:p>
        </p:txBody>
      </p:sp>
      <p:sp>
        <p:nvSpPr>
          <p:cNvPr id="3" name="Нижний колонтитул 2"/>
          <p:cNvSpPr>
            <a:spLocks noGrp="1"/>
          </p:cNvSpPr>
          <p:nvPr>
            <p:ph type="ftr" sz="quarter" idx="11"/>
          </p:nvPr>
        </p:nvSpPr>
        <p:spPr/>
        <p:txBody>
          <a:bodyPr/>
          <a:lstStyle/>
          <a:p>
            <a:pPr>
              <a:defRPr/>
            </a:pPr>
            <a:r>
              <a:rPr lang="ru-RU" dirty="0" smtClean="0"/>
              <a:t>ИДГ РАН</a:t>
            </a:r>
          </a:p>
          <a:p>
            <a:pPr>
              <a:defRPr/>
            </a:pPr>
            <a:r>
              <a:rPr lang="ru-RU" dirty="0" smtClean="0"/>
              <a:t>«Триггерные эффекты в </a:t>
            </a:r>
            <a:r>
              <a:rPr lang="ru-RU" dirty="0" err="1" smtClean="0"/>
              <a:t>геосистемах</a:t>
            </a:r>
            <a:r>
              <a:rPr lang="ru-RU" dirty="0" smtClean="0"/>
              <a:t>»</a:t>
            </a:r>
            <a:endParaRPr lang="ru-RU" dirty="0"/>
          </a:p>
        </p:txBody>
      </p:sp>
      <p:sp>
        <p:nvSpPr>
          <p:cNvPr id="4" name="Дата 3"/>
          <p:cNvSpPr>
            <a:spLocks noGrp="1"/>
          </p:cNvSpPr>
          <p:nvPr>
            <p:ph type="dt" sz="half" idx="12"/>
          </p:nvPr>
        </p:nvSpPr>
        <p:spPr/>
        <p:txBody>
          <a:bodyPr/>
          <a:lstStyle/>
          <a:p>
            <a:pPr>
              <a:defRPr/>
            </a:pPr>
            <a:fld id="{87F013C0-C03B-4793-B24F-C246E260A2DA}" type="datetime1">
              <a:rPr lang="ru-RU" smtClean="0"/>
              <a:pPr>
                <a:defRPr/>
              </a:pPr>
              <a:t>03.06.2019</a:t>
            </a:fld>
            <a:endParaRPr lang="ru-RU"/>
          </a:p>
        </p:txBody>
      </p:sp>
      <p:sp>
        <p:nvSpPr>
          <p:cNvPr id="2" name="Номер слайда 1"/>
          <p:cNvSpPr>
            <a:spLocks noGrp="1"/>
          </p:cNvSpPr>
          <p:nvPr>
            <p:ph type="sldNum" sz="quarter" idx="10"/>
          </p:nvPr>
        </p:nvSpPr>
        <p:spPr/>
        <p:txBody>
          <a:bodyPr/>
          <a:lstStyle/>
          <a:p>
            <a:pPr>
              <a:defRPr/>
            </a:pPr>
            <a:fld id="{AC1D75AA-2233-4B03-8F1A-176D1C703CD8}" type="slidenum">
              <a:rPr lang="ru-RU" smtClean="0"/>
              <a:pPr>
                <a:defRPr/>
              </a:pPr>
              <a:t>17</a:t>
            </a:fld>
            <a:endParaRPr lang="ru-RU"/>
          </a:p>
        </p:txBody>
      </p:sp>
    </p:spTree>
    <p:extLst>
      <p:ext uri="{BB962C8B-B14F-4D97-AF65-F5344CB8AC3E}">
        <p14:creationId xmlns:p14="http://schemas.microsoft.com/office/powerpoint/2010/main" val="32588776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Распознавание </a:t>
            </a:r>
            <a:r>
              <a:rPr lang="ru-RU" altLang="ru-RU" sz="2400" dirty="0" smtClean="0">
                <a:cs typeface="Arial" panose="020B0604020202020204" pitchFamily="34" charset="0"/>
              </a:rPr>
              <a:t>геомагнитных бурь</a:t>
            </a:r>
            <a:endParaRPr lang="ru-RU" altLang="ru-RU" sz="2400" dirty="0">
              <a:cs typeface="Arial" panose="020B0604020202020204" pitchFamily="34" charset="0"/>
            </a:endParaRPr>
          </a:p>
        </p:txBody>
      </p:sp>
      <p:sp>
        <p:nvSpPr>
          <p:cNvPr id="25" name="Rectangle 3"/>
          <p:cNvSpPr txBox="1">
            <a:spLocks noChangeArrowheads="1"/>
          </p:cNvSpPr>
          <p:nvPr/>
        </p:nvSpPr>
        <p:spPr>
          <a:xfrm>
            <a:off x="35496" y="836712"/>
            <a:ext cx="8928992" cy="540060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0"/>
              </a:spcBef>
              <a:spcAft>
                <a:spcPts val="0"/>
              </a:spcAft>
              <a:buFont typeface="Arial" panose="020B0604020202020204" pitchFamily="34" charset="0"/>
              <a:buChar char="•"/>
            </a:pPr>
            <a:r>
              <a:rPr lang="ru-RU" sz="2100" b="1" kern="0" dirty="0">
                <a:solidFill>
                  <a:srgbClr val="393185"/>
                </a:solidFill>
                <a:effectLst/>
                <a:cs typeface="Arial" panose="020B0604020202020204" pitchFamily="34" charset="0"/>
              </a:rPr>
              <a:t>Предохранители могут </a:t>
            </a:r>
            <a:r>
              <a:rPr lang="ru-RU" sz="2100" b="1" kern="0" dirty="0" smtClean="0">
                <a:solidFill>
                  <a:srgbClr val="393185"/>
                </a:solidFill>
                <a:effectLst/>
                <a:cs typeface="Arial" panose="020B0604020202020204" pitchFamily="34" charset="0"/>
              </a:rPr>
              <a:t>защитить </a:t>
            </a:r>
            <a:r>
              <a:rPr lang="ru-RU" sz="2100" b="1" kern="0" dirty="0">
                <a:solidFill>
                  <a:srgbClr val="393185"/>
                </a:solidFill>
                <a:effectLst/>
                <a:cs typeface="Arial" panose="020B0604020202020204" pitchFamily="34" charset="0"/>
              </a:rPr>
              <a:t>трансформаторы электростанций </a:t>
            </a:r>
            <a:r>
              <a:rPr lang="ru-RU" sz="2100" b="1" kern="0" dirty="0" smtClean="0">
                <a:solidFill>
                  <a:srgbClr val="393185"/>
                </a:solidFill>
                <a:effectLst/>
                <a:cs typeface="Arial" panose="020B0604020202020204" pitchFamily="34" charset="0"/>
              </a:rPr>
              <a:t>от сильных магнитных бурь.</a:t>
            </a:r>
          </a:p>
          <a:p>
            <a:pPr algn="just">
              <a:spcBef>
                <a:spcPts val="0"/>
              </a:spcBef>
              <a:spcAft>
                <a:spcPts val="0"/>
              </a:spcAft>
              <a:buFont typeface="Arial" panose="020B0604020202020204" pitchFamily="34" charset="0"/>
              <a:buChar char="•"/>
            </a:pPr>
            <a:endParaRPr lang="ru-RU" sz="2100" b="1" kern="0" dirty="0">
              <a:solidFill>
                <a:srgbClr val="393185"/>
              </a:solidFill>
              <a:effectLst/>
              <a:cs typeface="Arial" panose="020B0604020202020204" pitchFamily="34" charset="0"/>
            </a:endParaRPr>
          </a:p>
          <a:p>
            <a:pPr algn="just">
              <a:spcBef>
                <a:spcPts val="0"/>
              </a:spcBef>
              <a:spcAft>
                <a:spcPts val="0"/>
              </a:spcAft>
              <a:buFont typeface="Arial" panose="020B0604020202020204" pitchFamily="34" charset="0"/>
              <a:buChar char="•"/>
            </a:pPr>
            <a:r>
              <a:rPr lang="ru-RU" sz="2100" b="1" kern="0" dirty="0" smtClean="0">
                <a:solidFill>
                  <a:srgbClr val="393185"/>
                </a:solidFill>
                <a:effectLst/>
                <a:cs typeface="Arial" panose="020B0604020202020204" pitchFamily="34" charset="0"/>
              </a:rPr>
              <a:t>Расходы на постоянную работу предохранителей сравнимы со стоимостью произведенной энергии.</a:t>
            </a:r>
          </a:p>
          <a:p>
            <a:pPr algn="just">
              <a:spcBef>
                <a:spcPts val="0"/>
              </a:spcBef>
              <a:spcAft>
                <a:spcPts val="0"/>
              </a:spcAft>
              <a:buFont typeface="Arial" panose="020B0604020202020204" pitchFamily="34" charset="0"/>
              <a:buChar char="•"/>
            </a:pPr>
            <a:endParaRPr lang="ru-RU" sz="2100" b="1" kern="0" dirty="0">
              <a:solidFill>
                <a:srgbClr val="393185"/>
              </a:solidFill>
              <a:effectLst/>
              <a:cs typeface="Arial" panose="020B0604020202020204" pitchFamily="34" charset="0"/>
            </a:endParaRPr>
          </a:p>
          <a:p>
            <a:pPr algn="just">
              <a:spcBef>
                <a:spcPts val="0"/>
              </a:spcBef>
              <a:spcAft>
                <a:spcPts val="0"/>
              </a:spcAft>
              <a:buFont typeface="Arial" panose="020B0604020202020204" pitchFamily="34" charset="0"/>
              <a:buChar char="•"/>
            </a:pPr>
            <a:r>
              <a:rPr lang="ru-RU" sz="2100" b="1" kern="0" dirty="0">
                <a:solidFill>
                  <a:srgbClr val="393185"/>
                </a:solidFill>
                <a:effectLst/>
                <a:cs typeface="Arial" panose="020B0604020202020204" pitchFamily="34" charset="0"/>
              </a:rPr>
              <a:t>П</a:t>
            </a:r>
            <a:r>
              <a:rPr lang="ru-RU" sz="2100" b="1" kern="0" dirty="0" smtClean="0">
                <a:solidFill>
                  <a:srgbClr val="393185"/>
                </a:solidFill>
                <a:effectLst/>
                <a:cs typeface="Arial" panose="020B0604020202020204" pitchFamily="34" charset="0"/>
              </a:rPr>
              <a:t>редохранители </a:t>
            </a:r>
            <a:r>
              <a:rPr lang="ru-RU" sz="2100" b="1" kern="0" dirty="0">
                <a:solidFill>
                  <a:srgbClr val="393185"/>
                </a:solidFill>
                <a:effectLst/>
                <a:cs typeface="Arial" panose="020B0604020202020204" pitchFamily="34" charset="0"/>
              </a:rPr>
              <a:t>должны </a:t>
            </a:r>
            <a:r>
              <a:rPr lang="ru-RU" sz="2100" b="1" kern="0" dirty="0" smtClean="0">
                <a:solidFill>
                  <a:srgbClr val="393185"/>
                </a:solidFill>
                <a:effectLst/>
                <a:cs typeface="Arial" panose="020B0604020202020204" pitchFamily="34" charset="0"/>
              </a:rPr>
              <a:t>включаться только после обнаружения </a:t>
            </a:r>
            <a:r>
              <a:rPr lang="ru-RU" sz="2100" b="1" kern="0" dirty="0">
                <a:solidFill>
                  <a:srgbClr val="393185"/>
                </a:solidFill>
                <a:effectLst/>
                <a:cs typeface="Arial" panose="020B0604020202020204" pitchFamily="34" charset="0"/>
              </a:rPr>
              <a:t>предвестников магнитной бури. Предвестник </a:t>
            </a:r>
            <a:r>
              <a:rPr lang="ru-RU" sz="2100" b="1" kern="0" dirty="0" smtClean="0">
                <a:solidFill>
                  <a:srgbClr val="393185"/>
                </a:solidFill>
                <a:effectLst/>
                <a:cs typeface="Arial" panose="020B0604020202020204" pitchFamily="34" charset="0"/>
              </a:rPr>
              <a:t>необходимо распознать как можно раньше для принятия своевременного решения о включении трансформатора.</a:t>
            </a:r>
          </a:p>
          <a:p>
            <a:pPr marL="0" algn="just">
              <a:spcBef>
                <a:spcPts val="0"/>
              </a:spcBef>
              <a:spcAft>
                <a:spcPts val="0"/>
              </a:spcAft>
              <a:buFont typeface="Arial" panose="020B0604020202020204" pitchFamily="34" charset="0"/>
              <a:buChar char="•"/>
            </a:pPr>
            <a:endParaRPr lang="ru-RU" sz="2100" b="1" kern="0" dirty="0">
              <a:solidFill>
                <a:srgbClr val="393185"/>
              </a:solidFill>
              <a:effectLst/>
              <a:cs typeface="Arial" panose="020B0604020202020204" pitchFamily="34" charset="0"/>
            </a:endParaRPr>
          </a:p>
          <a:p>
            <a:pPr algn="just">
              <a:spcBef>
                <a:spcPts val="0"/>
              </a:spcBef>
              <a:spcAft>
                <a:spcPts val="0"/>
              </a:spcAft>
              <a:buFont typeface="Arial" panose="020B0604020202020204" pitchFamily="34" charset="0"/>
              <a:buChar char="•"/>
            </a:pPr>
            <a:r>
              <a:rPr lang="ru-RU" sz="2100" b="1" kern="0" dirty="0" smtClean="0">
                <a:solidFill>
                  <a:srgbClr val="393185"/>
                </a:solidFill>
                <a:effectLst/>
                <a:cs typeface="Arial" panose="020B0604020202020204" pitchFamily="34" charset="0"/>
              </a:rPr>
              <a:t>Задача </a:t>
            </a:r>
            <a:r>
              <a:rPr lang="ru-RU" sz="2100" b="1" kern="0" dirty="0">
                <a:solidFill>
                  <a:srgbClr val="393185"/>
                </a:solidFill>
                <a:effectLst/>
                <a:cs typeface="Arial" panose="020B0604020202020204" pitchFamily="34" charset="0"/>
              </a:rPr>
              <a:t>распознавания </a:t>
            </a:r>
            <a:r>
              <a:rPr lang="ru-RU" sz="2100" b="1" kern="0" dirty="0" smtClean="0">
                <a:solidFill>
                  <a:srgbClr val="393185"/>
                </a:solidFill>
                <a:effectLst/>
                <a:cs typeface="Arial" panose="020B0604020202020204" pitchFamily="34" charset="0"/>
              </a:rPr>
              <a:t>предвестников магнитной активности </a:t>
            </a:r>
            <a:r>
              <a:rPr lang="ru-RU" sz="2100" b="1" kern="0" dirty="0">
                <a:solidFill>
                  <a:srgbClr val="393185"/>
                </a:solidFill>
                <a:effectLst/>
                <a:cs typeface="Arial" panose="020B0604020202020204" pitchFamily="34" charset="0"/>
              </a:rPr>
              <a:t>выглядит </a:t>
            </a:r>
            <a:r>
              <a:rPr lang="ru-RU" sz="2100" b="1" kern="0" dirty="0" smtClean="0">
                <a:solidFill>
                  <a:srgbClr val="393185"/>
                </a:solidFill>
                <a:effectLst/>
                <a:cs typeface="Arial" panose="020B0604020202020204" pitchFamily="34" charset="0"/>
              </a:rPr>
              <a:t>ключевой. </a:t>
            </a:r>
            <a:r>
              <a:rPr lang="ru-RU" sz="2100" b="1" kern="0" dirty="0">
                <a:solidFill>
                  <a:srgbClr val="393185"/>
                </a:solidFill>
                <a:effectLst/>
                <a:cs typeface="Arial" panose="020B0604020202020204" pitchFamily="34" charset="0"/>
              </a:rPr>
              <a:t>Однако, находясь внутри нее, мы также не можем оценить ее важность </a:t>
            </a:r>
            <a:r>
              <a:rPr lang="ru-RU" sz="2100" b="1" kern="0" dirty="0" smtClean="0">
                <a:solidFill>
                  <a:srgbClr val="393185"/>
                </a:solidFill>
                <a:effectLst/>
                <a:cs typeface="Arial" panose="020B0604020202020204" pitchFamily="34" charset="0"/>
              </a:rPr>
              <a:t>в изучении проблемы </a:t>
            </a:r>
            <a:r>
              <a:rPr lang="ru-RU" sz="2100" b="1" kern="0" dirty="0">
                <a:solidFill>
                  <a:srgbClr val="393185"/>
                </a:solidFill>
                <a:effectLst/>
                <a:cs typeface="Arial" panose="020B0604020202020204" pitchFamily="34" charset="0"/>
              </a:rPr>
              <a:t>уменьшения ущерба от магнитных бурь.</a:t>
            </a:r>
          </a:p>
        </p:txBody>
      </p:sp>
      <p:sp>
        <p:nvSpPr>
          <p:cNvPr id="3" name="Нижний колонтитул 2"/>
          <p:cNvSpPr>
            <a:spLocks noGrp="1"/>
          </p:cNvSpPr>
          <p:nvPr>
            <p:ph type="ftr" sz="quarter" idx="11"/>
          </p:nvPr>
        </p:nvSpPr>
        <p:spPr>
          <a:xfrm>
            <a:off x="5004048" y="6229349"/>
            <a:ext cx="3816102"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CB301CFE-CCE3-4805-9345-5CBFE9CCB554}"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18</a:t>
            </a:fld>
            <a:endParaRPr lang="ru-RU" altLang="ru-RU"/>
          </a:p>
        </p:txBody>
      </p:sp>
    </p:spTree>
    <p:extLst>
      <p:ext uri="{BB962C8B-B14F-4D97-AF65-F5344CB8AC3E}">
        <p14:creationId xmlns:p14="http://schemas.microsoft.com/office/powerpoint/2010/main" val="35692617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Системный анализ. Явление и броуновская концентрация</a:t>
            </a:r>
            <a:endParaRPr lang="ru-RU" sz="2400" dirty="0"/>
          </a:p>
        </p:txBody>
      </p:sp>
      <p:grpSp>
        <p:nvGrpSpPr>
          <p:cNvPr id="28" name="Группа 27"/>
          <p:cNvGrpSpPr>
            <a:grpSpLocks noChangeAspect="1"/>
          </p:cNvGrpSpPr>
          <p:nvPr/>
        </p:nvGrpSpPr>
        <p:grpSpPr>
          <a:xfrm>
            <a:off x="179512" y="1916832"/>
            <a:ext cx="3384377" cy="3384377"/>
            <a:chOff x="1331640" y="1484784"/>
            <a:chExt cx="4320000" cy="4320000"/>
          </a:xfrm>
        </p:grpSpPr>
        <p:sp>
          <p:nvSpPr>
            <p:cNvPr id="8" name="Овал 7"/>
            <p:cNvSpPr/>
            <p:nvPr/>
          </p:nvSpPr>
          <p:spPr>
            <a:xfrm>
              <a:off x="1331640" y="1484784"/>
              <a:ext cx="4320000" cy="43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Скругленная соединительная линия 11"/>
            <p:cNvCxnSpPr/>
            <p:nvPr/>
          </p:nvCxnSpPr>
          <p:spPr>
            <a:xfrm rot="16200000" flipH="1">
              <a:off x="1835695" y="2636911"/>
              <a:ext cx="3600400" cy="1872209"/>
            </a:xfrm>
            <a:prstGeom prst="curvedConnector3">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Скругленная соединительная линия 15"/>
            <p:cNvCxnSpPr/>
            <p:nvPr/>
          </p:nvCxnSpPr>
          <p:spPr>
            <a:xfrm rot="10800000" flipV="1">
              <a:off x="1835696" y="2132856"/>
              <a:ext cx="3096344" cy="2736304"/>
            </a:xfrm>
            <a:prstGeom prst="curvedConnector3">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Скругленная соединительная линия 17"/>
            <p:cNvCxnSpPr/>
            <p:nvPr/>
          </p:nvCxnSpPr>
          <p:spPr>
            <a:xfrm rot="5400000">
              <a:off x="1511660" y="1808819"/>
              <a:ext cx="2376265" cy="2304256"/>
            </a:xfrm>
            <a:prstGeom prst="curvedConnector3">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0" name="Скругленная соединительная линия 19"/>
            <p:cNvCxnSpPr/>
            <p:nvPr/>
          </p:nvCxnSpPr>
          <p:spPr>
            <a:xfrm>
              <a:off x="1835695" y="2564904"/>
              <a:ext cx="3384377" cy="1944216"/>
            </a:xfrm>
            <a:prstGeom prst="curvedConnector3">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Скругленная соединительная линия 21"/>
            <p:cNvCxnSpPr/>
            <p:nvPr/>
          </p:nvCxnSpPr>
          <p:spPr>
            <a:xfrm rot="10800000" flipV="1">
              <a:off x="1763688" y="3429000"/>
              <a:ext cx="3528392" cy="1080120"/>
            </a:xfrm>
            <a:prstGeom prst="curvedConnector3">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Полилиния 23"/>
            <p:cNvSpPr/>
            <p:nvPr/>
          </p:nvSpPr>
          <p:spPr>
            <a:xfrm>
              <a:off x="1595718" y="2940424"/>
              <a:ext cx="2178436" cy="2335810"/>
            </a:xfrm>
            <a:custGeom>
              <a:avLst/>
              <a:gdLst>
                <a:gd name="connsiteX0" fmla="*/ 26894 w 2178436"/>
                <a:gd name="connsiteY0" fmla="*/ 0 h 2335810"/>
                <a:gd name="connsiteX1" fmla="*/ 2178423 w 2178436"/>
                <a:gd name="connsiteY1" fmla="*/ 2294964 h 2335810"/>
                <a:gd name="connsiteX2" fmla="*/ 0 w 2178436"/>
                <a:gd name="connsiteY2" fmla="*/ 1443317 h 2335810"/>
              </a:gdLst>
              <a:ahLst/>
              <a:cxnLst>
                <a:cxn ang="0">
                  <a:pos x="connsiteX0" y="connsiteY0"/>
                </a:cxn>
                <a:cxn ang="0">
                  <a:pos x="connsiteX1" y="connsiteY1"/>
                </a:cxn>
                <a:cxn ang="0">
                  <a:pos x="connsiteX2" y="connsiteY2"/>
                </a:cxn>
              </a:cxnLst>
              <a:rect l="l" t="t" r="r" b="b"/>
              <a:pathLst>
                <a:path w="2178436" h="2335810">
                  <a:moveTo>
                    <a:pt x="26894" y="0"/>
                  </a:moveTo>
                  <a:cubicBezTo>
                    <a:pt x="1104899" y="1027205"/>
                    <a:pt x="2182905" y="2054411"/>
                    <a:pt x="2178423" y="2294964"/>
                  </a:cubicBezTo>
                  <a:cubicBezTo>
                    <a:pt x="2173941" y="2535517"/>
                    <a:pt x="282388" y="1643529"/>
                    <a:pt x="0" y="144331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олилиния 24"/>
            <p:cNvSpPr/>
            <p:nvPr/>
          </p:nvSpPr>
          <p:spPr>
            <a:xfrm>
              <a:off x="2178424" y="2330824"/>
              <a:ext cx="3325960" cy="2743200"/>
            </a:xfrm>
            <a:custGeom>
              <a:avLst/>
              <a:gdLst>
                <a:gd name="connsiteX0" fmla="*/ 0 w 3325960"/>
                <a:gd name="connsiteY0" fmla="*/ 0 h 2743200"/>
                <a:gd name="connsiteX1" fmla="*/ 116541 w 3325960"/>
                <a:gd name="connsiteY1" fmla="*/ 26894 h 2743200"/>
                <a:gd name="connsiteX2" fmla="*/ 3325905 w 3325960"/>
                <a:gd name="connsiteY2" fmla="*/ 654423 h 2743200"/>
                <a:gd name="connsiteX3" fmla="*/ 206188 w 3325960"/>
                <a:gd name="connsiteY3" fmla="*/ 1057835 h 2743200"/>
                <a:gd name="connsiteX4" fmla="*/ 2698376 w 332596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960" h="2743200">
                  <a:moveTo>
                    <a:pt x="0" y="0"/>
                  </a:moveTo>
                  <a:lnTo>
                    <a:pt x="116541" y="26894"/>
                  </a:lnTo>
                  <a:cubicBezTo>
                    <a:pt x="670859" y="135965"/>
                    <a:pt x="3310964" y="482600"/>
                    <a:pt x="3325905" y="654423"/>
                  </a:cubicBezTo>
                  <a:cubicBezTo>
                    <a:pt x="3340846" y="826247"/>
                    <a:pt x="310776" y="709706"/>
                    <a:pt x="206188" y="1057835"/>
                  </a:cubicBezTo>
                  <a:cubicBezTo>
                    <a:pt x="101600" y="1405964"/>
                    <a:pt x="1399988" y="2074582"/>
                    <a:pt x="2698376" y="274320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Полилиния 25"/>
            <p:cNvSpPr/>
            <p:nvPr/>
          </p:nvSpPr>
          <p:spPr>
            <a:xfrm>
              <a:off x="1523069" y="1849755"/>
              <a:ext cx="3837275" cy="3527264"/>
            </a:xfrm>
            <a:custGeom>
              <a:avLst/>
              <a:gdLst>
                <a:gd name="connsiteX0" fmla="*/ 422272 w 3837275"/>
                <a:gd name="connsiteY0" fmla="*/ 588645 h 3527264"/>
                <a:gd name="connsiteX1" fmla="*/ 2654484 w 3837275"/>
                <a:gd name="connsiteY1" fmla="*/ 50763 h 3527264"/>
                <a:gd name="connsiteX2" fmla="*/ 9896 w 3837275"/>
                <a:gd name="connsiteY2" fmla="*/ 1709233 h 3527264"/>
                <a:gd name="connsiteX3" fmla="*/ 3828860 w 3837275"/>
                <a:gd name="connsiteY3" fmla="*/ 1736127 h 3527264"/>
                <a:gd name="connsiteX4" fmla="*/ 1085660 w 3837275"/>
                <a:gd name="connsiteY4" fmla="*/ 1234104 h 3527264"/>
                <a:gd name="connsiteX5" fmla="*/ 2753096 w 3837275"/>
                <a:gd name="connsiteY5" fmla="*/ 3520104 h 3527264"/>
                <a:gd name="connsiteX6" fmla="*/ 3488202 w 3837275"/>
                <a:gd name="connsiteY6" fmla="*/ 2005069 h 352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7275" h="3527264">
                  <a:moveTo>
                    <a:pt x="422272" y="588645"/>
                  </a:moveTo>
                  <a:cubicBezTo>
                    <a:pt x="1572742" y="226321"/>
                    <a:pt x="2723213" y="-136002"/>
                    <a:pt x="2654484" y="50763"/>
                  </a:cubicBezTo>
                  <a:cubicBezTo>
                    <a:pt x="2585755" y="237528"/>
                    <a:pt x="-185833" y="1428339"/>
                    <a:pt x="9896" y="1709233"/>
                  </a:cubicBezTo>
                  <a:cubicBezTo>
                    <a:pt x="205625" y="1990127"/>
                    <a:pt x="3649566" y="1815315"/>
                    <a:pt x="3828860" y="1736127"/>
                  </a:cubicBezTo>
                  <a:cubicBezTo>
                    <a:pt x="4008154" y="1656939"/>
                    <a:pt x="1264954" y="936774"/>
                    <a:pt x="1085660" y="1234104"/>
                  </a:cubicBezTo>
                  <a:cubicBezTo>
                    <a:pt x="906366" y="1531434"/>
                    <a:pt x="2352672" y="3391610"/>
                    <a:pt x="2753096" y="3520104"/>
                  </a:cubicBezTo>
                  <a:cubicBezTo>
                    <a:pt x="3153520" y="3648598"/>
                    <a:pt x="3488202" y="2005069"/>
                    <a:pt x="3488202" y="200506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олилиния 26"/>
            <p:cNvSpPr/>
            <p:nvPr/>
          </p:nvSpPr>
          <p:spPr>
            <a:xfrm>
              <a:off x="1431219" y="1739270"/>
              <a:ext cx="4051327" cy="3303713"/>
            </a:xfrm>
            <a:custGeom>
              <a:avLst/>
              <a:gdLst>
                <a:gd name="connsiteX0" fmla="*/ 298969 w 4051327"/>
                <a:gd name="connsiteY0" fmla="*/ 1057718 h 3303713"/>
                <a:gd name="connsiteX1" fmla="*/ 1939510 w 4051327"/>
                <a:gd name="connsiteY1" fmla="*/ 26777 h 3303713"/>
                <a:gd name="connsiteX2" fmla="*/ 21063 w 4051327"/>
                <a:gd name="connsiteY2" fmla="*/ 2025906 h 3303713"/>
                <a:gd name="connsiteX3" fmla="*/ 3463510 w 4051327"/>
                <a:gd name="connsiteY3" fmla="*/ 779812 h 3303713"/>
                <a:gd name="connsiteX4" fmla="*/ 1464381 w 4051327"/>
                <a:gd name="connsiteY4" fmla="*/ 1084612 h 3303713"/>
                <a:gd name="connsiteX5" fmla="*/ 4046216 w 4051327"/>
                <a:gd name="connsiteY5" fmla="*/ 2402424 h 3303713"/>
                <a:gd name="connsiteX6" fmla="*/ 648593 w 4051327"/>
                <a:gd name="connsiteY6" fmla="*/ 2294848 h 3303713"/>
                <a:gd name="connsiteX7" fmla="*/ 3078028 w 4051327"/>
                <a:gd name="connsiteY7" fmla="*/ 2106589 h 3303713"/>
                <a:gd name="connsiteX8" fmla="*/ 3302146 w 4051327"/>
                <a:gd name="connsiteY8" fmla="*/ 3298895 h 3303713"/>
                <a:gd name="connsiteX9" fmla="*/ 397581 w 4051327"/>
                <a:gd name="connsiteY9" fmla="*/ 2554824 h 330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327" h="3303713">
                  <a:moveTo>
                    <a:pt x="298969" y="1057718"/>
                  </a:moveTo>
                  <a:cubicBezTo>
                    <a:pt x="1142398" y="461565"/>
                    <a:pt x="1985828" y="-134588"/>
                    <a:pt x="1939510" y="26777"/>
                  </a:cubicBezTo>
                  <a:cubicBezTo>
                    <a:pt x="1893192" y="188142"/>
                    <a:pt x="-232937" y="1900400"/>
                    <a:pt x="21063" y="2025906"/>
                  </a:cubicBezTo>
                  <a:cubicBezTo>
                    <a:pt x="275063" y="2151412"/>
                    <a:pt x="3222957" y="936694"/>
                    <a:pt x="3463510" y="779812"/>
                  </a:cubicBezTo>
                  <a:cubicBezTo>
                    <a:pt x="3704063" y="622930"/>
                    <a:pt x="1367263" y="814177"/>
                    <a:pt x="1464381" y="1084612"/>
                  </a:cubicBezTo>
                  <a:cubicBezTo>
                    <a:pt x="1561499" y="1355047"/>
                    <a:pt x="4182181" y="2200718"/>
                    <a:pt x="4046216" y="2402424"/>
                  </a:cubicBezTo>
                  <a:cubicBezTo>
                    <a:pt x="3910251" y="2604130"/>
                    <a:pt x="809958" y="2344154"/>
                    <a:pt x="648593" y="2294848"/>
                  </a:cubicBezTo>
                  <a:cubicBezTo>
                    <a:pt x="487228" y="2245542"/>
                    <a:pt x="2635769" y="1939248"/>
                    <a:pt x="3078028" y="2106589"/>
                  </a:cubicBezTo>
                  <a:cubicBezTo>
                    <a:pt x="3520287" y="2273930"/>
                    <a:pt x="3748887" y="3224189"/>
                    <a:pt x="3302146" y="3298895"/>
                  </a:cubicBezTo>
                  <a:cubicBezTo>
                    <a:pt x="2855405" y="3373601"/>
                    <a:pt x="397581" y="2554824"/>
                    <a:pt x="397581" y="25548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9" name="Rectangle 3"/>
          <p:cNvSpPr txBox="1">
            <a:spLocks noChangeArrowheads="1"/>
          </p:cNvSpPr>
          <p:nvPr/>
        </p:nvSpPr>
        <p:spPr>
          <a:xfrm>
            <a:off x="3536528" y="1052736"/>
            <a:ext cx="5607504" cy="4233082"/>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spcBef>
                <a:spcPts val="300"/>
              </a:spcBef>
              <a:spcAft>
                <a:spcPts val="300"/>
              </a:spcAft>
              <a:buFont typeface="Arial" panose="020B0604020202020204" pitchFamily="34" charset="0"/>
              <a:buChar char="•"/>
            </a:pPr>
            <a:r>
              <a:rPr lang="ru-RU" sz="1900" b="1" kern="0" dirty="0">
                <a:solidFill>
                  <a:srgbClr val="393185"/>
                </a:solidFill>
                <a:effectLst/>
                <a:cs typeface="Arial" panose="020B0604020202020204" pitchFamily="34" charset="0"/>
              </a:rPr>
              <a:t>Качественные и количественные треки = стороны = части явления </a:t>
            </a:r>
            <a:r>
              <a:rPr lang="ru-RU" sz="1900" b="1" kern="0" dirty="0" smtClean="0">
                <a:solidFill>
                  <a:srgbClr val="393185"/>
                </a:solidFill>
                <a:effectLst/>
                <a:cs typeface="Arial" panose="020B0604020202020204" pitchFamily="34" charset="0"/>
              </a:rPr>
              <a:t>в определенной мере живут </a:t>
            </a:r>
            <a:r>
              <a:rPr lang="ru-RU" sz="1900" b="1" kern="0" dirty="0">
                <a:solidFill>
                  <a:srgbClr val="393185"/>
                </a:solidFill>
                <a:effectLst/>
                <a:cs typeface="Arial" panose="020B0604020202020204" pitchFamily="34" charset="0"/>
              </a:rPr>
              <a:t>своей собственной </a:t>
            </a:r>
            <a:r>
              <a:rPr lang="ru-RU" sz="1900" b="1" kern="0" dirty="0" smtClean="0">
                <a:solidFill>
                  <a:srgbClr val="393185"/>
                </a:solidFill>
                <a:effectLst/>
                <a:cs typeface="Arial" panose="020B0604020202020204" pitchFamily="34" charset="0"/>
              </a:rPr>
              <a:t>жизнью. При этом треки взаимодействуют друг </a:t>
            </a:r>
            <a:r>
              <a:rPr lang="ru-RU" sz="1900" b="1" kern="0" dirty="0">
                <a:solidFill>
                  <a:srgbClr val="393185"/>
                </a:solidFill>
                <a:effectLst/>
                <a:cs typeface="Arial" panose="020B0604020202020204" pitchFamily="34" charset="0"/>
              </a:rPr>
              <a:t>с другом в пределах </a:t>
            </a:r>
            <a:r>
              <a:rPr lang="ru-RU" sz="1900" b="1" kern="0" dirty="0" smtClean="0">
                <a:solidFill>
                  <a:srgbClr val="393185"/>
                </a:solidFill>
                <a:effectLst/>
                <a:cs typeface="Arial" panose="020B0604020202020204" pitchFamily="34" charset="0"/>
              </a:rPr>
              <a:t>явления и его взаимодействия с окружающей средой.</a:t>
            </a:r>
            <a:endParaRPr lang="ru-RU" sz="1900" b="1" kern="0" dirty="0">
              <a:solidFill>
                <a:srgbClr val="393185"/>
              </a:solidFill>
              <a:effectLst/>
              <a:cs typeface="Arial" panose="020B0604020202020204" pitchFamily="34" charset="0"/>
            </a:endParaRPr>
          </a:p>
          <a:p>
            <a:pPr>
              <a:spcBef>
                <a:spcPts val="300"/>
              </a:spcBef>
              <a:spcAft>
                <a:spcPts val="300"/>
              </a:spcAft>
              <a:buFont typeface="Arial" panose="020B0604020202020204" pitchFamily="34" charset="0"/>
              <a:buChar char="•"/>
            </a:pPr>
            <a:r>
              <a:rPr lang="ru-RU" sz="1900" b="1" kern="0" dirty="0">
                <a:solidFill>
                  <a:srgbClr val="393185"/>
                </a:solidFill>
                <a:effectLst/>
                <a:cs typeface="Arial" panose="020B0604020202020204" pitchFamily="34" charset="0"/>
              </a:rPr>
              <a:t>Каждый трек </a:t>
            </a:r>
            <a:r>
              <a:rPr lang="ru-RU" sz="1900" b="1" kern="0" dirty="0" smtClean="0">
                <a:solidFill>
                  <a:srgbClr val="393185"/>
                </a:solidFill>
                <a:effectLst/>
                <a:cs typeface="Arial" panose="020B0604020202020204" pitchFamily="34" charset="0"/>
              </a:rPr>
              <a:t>имеет свою </a:t>
            </a:r>
            <a:r>
              <a:rPr lang="ru-RU" sz="1900" b="1" kern="0" dirty="0">
                <a:solidFill>
                  <a:srgbClr val="393185"/>
                </a:solidFill>
                <a:effectLst/>
                <a:cs typeface="Arial" panose="020B0604020202020204" pitchFamily="34" charset="0"/>
              </a:rPr>
              <a:t>шкалу времени, </a:t>
            </a:r>
            <a:r>
              <a:rPr lang="ru-RU" sz="1900" b="1" kern="0" dirty="0" smtClean="0">
                <a:solidFill>
                  <a:srgbClr val="393185"/>
                </a:solidFill>
                <a:effectLst/>
                <a:cs typeface="Arial" panose="020B0604020202020204" pitchFamily="34" charset="0"/>
              </a:rPr>
              <a:t>в соответствии с которой развиваются его последовательности событий.</a:t>
            </a:r>
            <a:endParaRPr lang="ru-RU" sz="1900" b="1" kern="0" dirty="0">
              <a:solidFill>
                <a:srgbClr val="393185"/>
              </a:solidFill>
              <a:effectLst/>
              <a:cs typeface="Arial" panose="020B0604020202020204" pitchFamily="34" charset="0"/>
            </a:endParaRPr>
          </a:p>
          <a:p>
            <a:pPr>
              <a:spcBef>
                <a:spcPts val="300"/>
              </a:spcBef>
              <a:spcAft>
                <a:spcPts val="300"/>
              </a:spcAft>
              <a:buFont typeface="Arial" panose="020B0604020202020204" pitchFamily="34" charset="0"/>
              <a:buChar char="•"/>
            </a:pPr>
            <a:r>
              <a:rPr lang="en-US" sz="1900" b="1" kern="0" dirty="0" smtClean="0">
                <a:solidFill>
                  <a:srgbClr val="393185"/>
                </a:solidFill>
                <a:effectLst/>
                <a:cs typeface="Arial" panose="020B0604020202020204" pitchFamily="34" charset="0"/>
              </a:rPr>
              <a:t>A priori </a:t>
            </a:r>
            <a:r>
              <a:rPr lang="ru-RU" sz="1900" b="1" kern="0" dirty="0" smtClean="0">
                <a:solidFill>
                  <a:srgbClr val="393185"/>
                </a:solidFill>
                <a:effectLst/>
                <a:cs typeface="Arial" panose="020B0604020202020204" pitchFamily="34" charset="0"/>
              </a:rPr>
              <a:t>в большинстве случаев </a:t>
            </a:r>
            <a:r>
              <a:rPr lang="ru-RU" sz="1900" b="1" kern="0" dirty="0">
                <a:solidFill>
                  <a:srgbClr val="393185"/>
                </a:solidFill>
                <a:effectLst/>
                <a:cs typeface="Arial" panose="020B0604020202020204" pitchFamily="34" charset="0"/>
              </a:rPr>
              <a:t>мы не можем </a:t>
            </a:r>
            <a:r>
              <a:rPr lang="ru-RU" sz="1900" b="1" kern="0" dirty="0" smtClean="0">
                <a:solidFill>
                  <a:srgbClr val="393185"/>
                </a:solidFill>
                <a:effectLst/>
                <a:cs typeface="Arial" panose="020B0604020202020204" pitchFamily="34" charset="0"/>
              </a:rPr>
              <a:t>построить адекватну</a:t>
            </a:r>
            <a:r>
              <a:rPr lang="ru-RU" sz="1900" b="1" kern="0" dirty="0">
                <a:solidFill>
                  <a:srgbClr val="393185"/>
                </a:solidFill>
                <a:effectLst/>
                <a:cs typeface="Arial" panose="020B0604020202020204" pitchFamily="34" charset="0"/>
              </a:rPr>
              <a:t>ю</a:t>
            </a:r>
            <a:r>
              <a:rPr lang="ru-RU" sz="1900" b="1" kern="0" dirty="0" smtClean="0">
                <a:solidFill>
                  <a:srgbClr val="393185"/>
                </a:solidFill>
                <a:effectLst/>
                <a:cs typeface="Arial" panose="020B0604020202020204" pitchFamily="34" charset="0"/>
              </a:rPr>
              <a:t> интегральную </a:t>
            </a:r>
            <a:r>
              <a:rPr lang="ru-RU" sz="1900" b="1" kern="0" dirty="0">
                <a:solidFill>
                  <a:srgbClr val="393185"/>
                </a:solidFill>
                <a:effectLst/>
                <a:cs typeface="Arial" panose="020B0604020202020204" pitchFamily="34" charset="0"/>
              </a:rPr>
              <a:t>временную последовательность событий всех треков, так как </a:t>
            </a:r>
            <a:r>
              <a:rPr lang="ru-RU" sz="1900" b="1" kern="0" dirty="0" smtClean="0">
                <a:solidFill>
                  <a:srgbClr val="393185"/>
                </a:solidFill>
                <a:effectLst/>
                <a:cs typeface="Arial" panose="020B0604020202020204" pitchFamily="34" charset="0"/>
              </a:rPr>
              <a:t>наши знания </a:t>
            </a:r>
            <a:r>
              <a:rPr lang="ru-RU" sz="1900" b="1" kern="0" dirty="0">
                <a:solidFill>
                  <a:srgbClr val="393185"/>
                </a:solidFill>
                <a:effectLst/>
                <a:cs typeface="Arial" panose="020B0604020202020204" pitchFamily="34" charset="0"/>
              </a:rPr>
              <a:t>о взаимодействии </a:t>
            </a:r>
            <a:r>
              <a:rPr lang="ru-RU" sz="1900" b="1" kern="0" dirty="0" smtClean="0">
                <a:solidFill>
                  <a:srgbClr val="393185"/>
                </a:solidFill>
                <a:effectLst/>
                <a:cs typeface="Arial" panose="020B0604020202020204" pitchFamily="34" charset="0"/>
              </a:rPr>
              <a:t>треков, как правило, весьма </a:t>
            </a:r>
            <a:r>
              <a:rPr lang="ru-RU" sz="1900" b="1" kern="0" dirty="0">
                <a:solidFill>
                  <a:srgbClr val="393185"/>
                </a:solidFill>
                <a:effectLst/>
                <a:cs typeface="Arial" panose="020B0604020202020204" pitchFamily="34" charset="0"/>
              </a:rPr>
              <a:t>скудны.</a:t>
            </a:r>
          </a:p>
        </p:txBody>
      </p:sp>
      <p:sp>
        <p:nvSpPr>
          <p:cNvPr id="4" name="Нижний колонтитул 3"/>
          <p:cNvSpPr>
            <a:spLocks noGrp="1"/>
          </p:cNvSpPr>
          <p:nvPr>
            <p:ph type="ftr" sz="quarter" idx="11"/>
          </p:nvPr>
        </p:nvSpPr>
        <p:spPr/>
        <p:txBody>
          <a:bodyPr/>
          <a:lstStyle/>
          <a:p>
            <a:pPr>
              <a:defRPr/>
            </a:pPr>
            <a:r>
              <a:rPr lang="ru-RU" dirty="0" smtClean="0"/>
              <a:t>ИДГ РАН</a:t>
            </a:r>
          </a:p>
          <a:p>
            <a:pPr>
              <a:defRPr/>
            </a:pPr>
            <a:r>
              <a:rPr lang="ru-RU" dirty="0" smtClean="0"/>
              <a:t>«Триггерные эффекты в </a:t>
            </a:r>
            <a:r>
              <a:rPr lang="ru-RU" dirty="0" err="1" smtClean="0"/>
              <a:t>геосистемах</a:t>
            </a:r>
            <a:r>
              <a:rPr lang="ru-RU" dirty="0" smtClean="0"/>
              <a:t>»</a:t>
            </a:r>
            <a:endParaRPr lang="ru-RU" dirty="0"/>
          </a:p>
        </p:txBody>
      </p:sp>
      <p:sp>
        <p:nvSpPr>
          <p:cNvPr id="5" name="Дата 4"/>
          <p:cNvSpPr>
            <a:spLocks noGrp="1"/>
          </p:cNvSpPr>
          <p:nvPr>
            <p:ph type="dt" sz="half" idx="12"/>
          </p:nvPr>
        </p:nvSpPr>
        <p:spPr/>
        <p:txBody>
          <a:bodyPr/>
          <a:lstStyle/>
          <a:p>
            <a:pPr>
              <a:defRPr/>
            </a:pPr>
            <a:fld id="{584461D3-0A18-41B4-A067-7EC5A4BB3AF2}" type="datetime1">
              <a:rPr lang="ru-RU" smtClean="0"/>
              <a:pPr>
                <a:defRPr/>
              </a:pPr>
              <a:t>03.06.2019</a:t>
            </a:fld>
            <a:endParaRPr lang="ru-RU"/>
          </a:p>
        </p:txBody>
      </p:sp>
      <p:sp>
        <p:nvSpPr>
          <p:cNvPr id="3" name="Номер слайда 2"/>
          <p:cNvSpPr>
            <a:spLocks noGrp="1"/>
          </p:cNvSpPr>
          <p:nvPr>
            <p:ph type="sldNum" sz="quarter" idx="10"/>
          </p:nvPr>
        </p:nvSpPr>
        <p:spPr/>
        <p:txBody>
          <a:bodyPr/>
          <a:lstStyle/>
          <a:p>
            <a:pPr>
              <a:defRPr/>
            </a:pPr>
            <a:fld id="{AC1D75AA-2233-4B03-8F1A-176D1C703CD8}" type="slidenum">
              <a:rPr lang="ru-RU" smtClean="0"/>
              <a:pPr>
                <a:defRPr/>
              </a:pPr>
              <a:t>19</a:t>
            </a:fld>
            <a:endParaRPr lang="ru-RU"/>
          </a:p>
        </p:txBody>
      </p:sp>
    </p:spTree>
    <p:extLst>
      <p:ext uri="{BB962C8B-B14F-4D97-AF65-F5344CB8AC3E}">
        <p14:creationId xmlns:p14="http://schemas.microsoft.com/office/powerpoint/2010/main" val="32933552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en-US" sz="2400" dirty="0" smtClean="0"/>
              <a:t/>
            </a:r>
            <a:br>
              <a:rPr lang="en-US" sz="2400" dirty="0" smtClean="0"/>
            </a:br>
            <a:r>
              <a:rPr lang="ru-RU" sz="2400" dirty="0" smtClean="0"/>
              <a:t>1. </a:t>
            </a:r>
            <a:r>
              <a:rPr lang="en-US" sz="2400" dirty="0" smtClean="0"/>
              <a:t>Big Data</a:t>
            </a:r>
            <a:r>
              <a:rPr lang="ru-RU" sz="2400" dirty="0" smtClean="0"/>
              <a:t/>
            </a:r>
            <a:br>
              <a:rPr lang="ru-RU" sz="2400" dirty="0" smtClean="0"/>
            </a:br>
            <a:endParaRPr lang="ru-RU" altLang="ru-RU" sz="2400" dirty="0">
              <a:cs typeface="Arial" panose="020B0604020202020204" pitchFamily="34" charset="0"/>
            </a:endParaRPr>
          </a:p>
        </p:txBody>
      </p:sp>
      <p:sp>
        <p:nvSpPr>
          <p:cNvPr id="10" name="Rectangle 3"/>
          <p:cNvSpPr txBox="1">
            <a:spLocks noChangeArrowheads="1"/>
          </p:cNvSpPr>
          <p:nvPr/>
        </p:nvSpPr>
        <p:spPr>
          <a:xfrm>
            <a:off x="71406" y="980728"/>
            <a:ext cx="8928992" cy="4968552"/>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lnSpc>
                <a:spcPct val="110000"/>
              </a:lnSpc>
              <a:spcBef>
                <a:spcPts val="600"/>
              </a:spcBef>
              <a:spcAft>
                <a:spcPts val="0"/>
              </a:spcAft>
              <a:buFont typeface="Arial" panose="020B0604020202020204" pitchFamily="34" charset="0"/>
              <a:buChar char="•"/>
            </a:pPr>
            <a:r>
              <a:rPr lang="ru-RU" sz="2100" b="1" kern="0" dirty="0" smtClean="0">
                <a:solidFill>
                  <a:srgbClr val="393185"/>
                </a:solidFill>
                <a:effectLst/>
                <a:cs typeface="Arial" panose="020B0604020202020204" pitchFamily="34" charset="0"/>
              </a:rPr>
              <a:t>Сегодня мы живем в мире Big Data. Экспоненциально растущие потоки исходных данных постоянно переориентируют приоритеты их научного анализа как функцию времени. </a:t>
            </a:r>
          </a:p>
          <a:p>
            <a:pPr algn="just">
              <a:lnSpc>
                <a:spcPct val="110000"/>
              </a:lnSpc>
              <a:spcBef>
                <a:spcPts val="600"/>
              </a:spcBef>
              <a:spcAft>
                <a:spcPts val="0"/>
              </a:spcAft>
              <a:buNone/>
            </a:pPr>
            <a:endParaRPr lang="ru-RU" sz="2100" b="1" kern="0" dirty="0" smtClean="0">
              <a:solidFill>
                <a:srgbClr val="393185"/>
              </a:solidFill>
              <a:effectLst/>
              <a:cs typeface="Arial" panose="020B0604020202020204" pitchFamily="34" charset="0"/>
            </a:endParaRPr>
          </a:p>
          <a:p>
            <a:pPr algn="just">
              <a:lnSpc>
                <a:spcPct val="110000"/>
              </a:lnSpc>
              <a:spcBef>
                <a:spcPts val="600"/>
              </a:spcBef>
              <a:spcAft>
                <a:spcPts val="0"/>
              </a:spcAft>
              <a:buFont typeface="Arial" panose="020B0604020202020204" pitchFamily="34" charset="0"/>
              <a:buChar char="•"/>
            </a:pPr>
            <a:r>
              <a:rPr lang="ru-RU" sz="2100" b="1" kern="0" dirty="0" smtClean="0">
                <a:solidFill>
                  <a:srgbClr val="393185"/>
                </a:solidFill>
                <a:effectLst/>
                <a:cs typeface="Arial" panose="020B0604020202020204" pitchFamily="34" charset="0"/>
              </a:rPr>
              <a:t>Какие задачи мы решаем – те, что можем сегодня решить или те, которые нужно решать?</a:t>
            </a:r>
          </a:p>
          <a:p>
            <a:pPr algn="just">
              <a:lnSpc>
                <a:spcPct val="110000"/>
              </a:lnSpc>
              <a:spcBef>
                <a:spcPts val="600"/>
              </a:spcBef>
              <a:spcAft>
                <a:spcPts val="0"/>
              </a:spcAft>
              <a:buNone/>
            </a:pPr>
            <a:endParaRPr lang="ru-RU" sz="2100" b="1" kern="0" dirty="0" smtClean="0">
              <a:solidFill>
                <a:srgbClr val="393185"/>
              </a:solidFill>
              <a:effectLst/>
              <a:cs typeface="Arial" panose="020B0604020202020204" pitchFamily="34" charset="0"/>
            </a:endParaRPr>
          </a:p>
          <a:p>
            <a:pPr algn="just">
              <a:lnSpc>
                <a:spcPct val="110000"/>
              </a:lnSpc>
              <a:spcBef>
                <a:spcPts val="600"/>
              </a:spcBef>
              <a:spcAft>
                <a:spcPts val="0"/>
              </a:spcAft>
              <a:buFont typeface="Arial" panose="020B0604020202020204" pitchFamily="34" charset="0"/>
              <a:buChar char="•"/>
            </a:pPr>
            <a:r>
              <a:rPr lang="ru-RU" sz="2100" b="1" kern="0" dirty="0" smtClean="0">
                <a:solidFill>
                  <a:srgbClr val="393185"/>
                </a:solidFill>
                <a:effectLst/>
                <a:cs typeface="Arial" panose="020B0604020202020204" pitchFamily="34" charset="0"/>
              </a:rPr>
              <a:t>Где гарантия того, что находясь внутри необъятного мира Больших Данных, требующего все больших ресурсов для его охвата, мы не концентрируемся на том, что лежит на поверхности? Иными словами, видим ли мы «лес» Больших Данных за его «деревьями</a:t>
            </a:r>
            <a:r>
              <a:rPr lang="ru-RU" sz="2100" b="1" kern="0" dirty="0" smtClean="0">
                <a:solidFill>
                  <a:srgbClr val="393185"/>
                </a:solidFill>
                <a:effectLst/>
                <a:cs typeface="Arial" panose="020B0604020202020204" pitchFamily="34" charset="0"/>
              </a:rPr>
              <a:t>»?</a:t>
            </a:r>
            <a:endParaRPr lang="ru-RU" sz="2100" b="1" kern="0" dirty="0" smtClean="0">
              <a:solidFill>
                <a:srgbClr val="393185"/>
              </a:solidFill>
              <a:effectLst/>
              <a:cs typeface="Arial" panose="020B0604020202020204" pitchFamily="34" charset="0"/>
            </a:endParaRPr>
          </a:p>
        </p:txBody>
      </p:sp>
      <p:sp>
        <p:nvSpPr>
          <p:cNvPr id="3" name="Нижний колонтитул 2"/>
          <p:cNvSpPr>
            <a:spLocks noGrp="1"/>
          </p:cNvSpPr>
          <p:nvPr>
            <p:ph type="ftr" sz="quarter" idx="11"/>
          </p:nvPr>
        </p:nvSpPr>
        <p:spPr>
          <a:xfrm>
            <a:off x="4788024" y="6229349"/>
            <a:ext cx="4032126"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CEE0845B-DFD7-41A1-90E7-35B306A8DFA1}"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2</a:t>
            </a:fld>
            <a:endParaRPr lang="ru-RU" altLang="ru-RU"/>
          </a:p>
        </p:txBody>
      </p:sp>
    </p:spTree>
    <p:extLst>
      <p:ext uri="{BB962C8B-B14F-4D97-AF65-F5344CB8AC3E}">
        <p14:creationId xmlns:p14="http://schemas.microsoft.com/office/powerpoint/2010/main" val="142302843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Броуновская концентрация = планета Земля</a:t>
            </a:r>
            <a:endParaRPr lang="ru-RU" sz="2400" dirty="0"/>
          </a:p>
        </p:txBody>
      </p:sp>
      <p:sp>
        <p:nvSpPr>
          <p:cNvPr id="30" name="Rectangle 3"/>
          <p:cNvSpPr txBox="1">
            <a:spLocks noChangeArrowheads="1"/>
          </p:cNvSpPr>
          <p:nvPr/>
        </p:nvSpPr>
        <p:spPr>
          <a:xfrm>
            <a:off x="0" y="1052736"/>
            <a:ext cx="9144000" cy="104749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179388" indent="-179388" algn="just">
              <a:spcBef>
                <a:spcPts val="0"/>
              </a:spcBef>
              <a:spcAft>
                <a:spcPts val="0"/>
              </a:spcAft>
              <a:buFont typeface="Arial" panose="020B0604020202020204" pitchFamily="34" charset="0"/>
              <a:buChar char="•"/>
            </a:pPr>
            <a:r>
              <a:rPr lang="ru-RU" sz="1800" b="1" kern="0" dirty="0" smtClean="0">
                <a:solidFill>
                  <a:srgbClr val="393185"/>
                </a:solidFill>
                <a:effectLst/>
                <a:cs typeface="Arial" panose="020B0604020202020204" pitchFamily="34" charset="0"/>
              </a:rPr>
              <a:t>Современная геофизика пока еще далека от широкого использования системного анализа Больших Данных. Геофизикам </a:t>
            </a:r>
            <a:r>
              <a:rPr lang="ru-RU" sz="1800" b="1" kern="0" dirty="0">
                <a:solidFill>
                  <a:srgbClr val="393185"/>
                </a:solidFill>
                <a:effectLst/>
                <a:cs typeface="Arial" panose="020B0604020202020204" pitchFamily="34" charset="0"/>
              </a:rPr>
              <a:t>удалось построить адекватные магнитные, электрические и гравитационные модели Земли. Создание гравитационно-электромагнитной модели все еще остается нерешенной проблемой.</a:t>
            </a:r>
            <a:endParaRPr lang="en-US" sz="1800" b="1" kern="0" dirty="0">
              <a:solidFill>
                <a:srgbClr val="393185"/>
              </a:solidFill>
              <a:effectLst/>
              <a:cs typeface="Arial" panose="020B0604020202020204" pitchFamily="34" charset="0"/>
            </a:endParaRPr>
          </a:p>
        </p:txBody>
      </p:sp>
      <p:sp>
        <p:nvSpPr>
          <p:cNvPr id="4" name="Нижний колонтитул 3"/>
          <p:cNvSpPr>
            <a:spLocks noGrp="1"/>
          </p:cNvSpPr>
          <p:nvPr>
            <p:ph type="ftr" sz="quarter" idx="11"/>
          </p:nvPr>
        </p:nvSpPr>
        <p:spPr/>
        <p:txBody>
          <a:bodyPr/>
          <a:lstStyle/>
          <a:p>
            <a:pPr>
              <a:defRPr/>
            </a:pPr>
            <a:r>
              <a:rPr lang="ru-RU" dirty="0" smtClean="0"/>
              <a:t>ИДГ РАН</a:t>
            </a:r>
          </a:p>
          <a:p>
            <a:pPr>
              <a:defRPr/>
            </a:pPr>
            <a:r>
              <a:rPr lang="ru-RU" dirty="0" smtClean="0"/>
              <a:t>«Триггерные эффекты в </a:t>
            </a:r>
            <a:r>
              <a:rPr lang="ru-RU" dirty="0" err="1" smtClean="0"/>
              <a:t>геосистемах</a:t>
            </a:r>
            <a:r>
              <a:rPr lang="ru-RU" dirty="0" smtClean="0"/>
              <a:t>»</a:t>
            </a:r>
            <a:endParaRPr lang="ru-RU" dirty="0"/>
          </a:p>
        </p:txBody>
      </p:sp>
      <p:sp>
        <p:nvSpPr>
          <p:cNvPr id="5" name="Дата 4"/>
          <p:cNvSpPr>
            <a:spLocks noGrp="1"/>
          </p:cNvSpPr>
          <p:nvPr>
            <p:ph type="dt" sz="half" idx="12"/>
          </p:nvPr>
        </p:nvSpPr>
        <p:spPr/>
        <p:txBody>
          <a:bodyPr/>
          <a:lstStyle/>
          <a:p>
            <a:pPr>
              <a:defRPr/>
            </a:pPr>
            <a:fld id="{5ABB8F63-84CB-4628-B68F-E3C9CE774504}" type="datetime1">
              <a:rPr lang="ru-RU" smtClean="0"/>
              <a:pPr>
                <a:defRPr/>
              </a:pPr>
              <a:t>03.06.2019</a:t>
            </a:fld>
            <a:endParaRPr lang="ru-RU"/>
          </a:p>
        </p:txBody>
      </p:sp>
      <p:sp>
        <p:nvSpPr>
          <p:cNvPr id="3" name="Номер слайда 2"/>
          <p:cNvSpPr>
            <a:spLocks noGrp="1"/>
          </p:cNvSpPr>
          <p:nvPr>
            <p:ph type="sldNum" sz="quarter" idx="10"/>
          </p:nvPr>
        </p:nvSpPr>
        <p:spPr/>
        <p:txBody>
          <a:bodyPr/>
          <a:lstStyle/>
          <a:p>
            <a:pPr>
              <a:defRPr/>
            </a:pPr>
            <a:fld id="{AC1D75AA-2233-4B03-8F1A-176D1C703CD8}" type="slidenum">
              <a:rPr lang="ru-RU" smtClean="0"/>
              <a:pPr>
                <a:defRPr/>
              </a:pPr>
              <a:t>20</a:t>
            </a:fld>
            <a:endParaRPr lang="ru-RU"/>
          </a:p>
        </p:txBody>
      </p:sp>
      <p:pic>
        <p:nvPicPr>
          <p:cNvPr id="7170" name="Picture 2" descr="C:\Users\mmedia.GCRAS\Downloads\IMG_38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12" t="5164" r="17578"/>
          <a:stretch/>
        </p:blipFill>
        <p:spPr bwMode="auto">
          <a:xfrm>
            <a:off x="2987824" y="2705792"/>
            <a:ext cx="3312368" cy="328286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0" y="2636912"/>
            <a:ext cx="3131840" cy="104749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179388" indent="-179388">
              <a:spcBef>
                <a:spcPts val="0"/>
              </a:spcBef>
              <a:spcAft>
                <a:spcPts val="0"/>
              </a:spcAft>
              <a:buFont typeface="Arial" panose="020B0604020202020204" pitchFamily="34" charset="0"/>
              <a:buChar char="•"/>
            </a:pPr>
            <a:r>
              <a:rPr lang="ru-RU" sz="1800" b="1" kern="0" dirty="0" smtClean="0">
                <a:solidFill>
                  <a:srgbClr val="393185"/>
                </a:solidFill>
                <a:effectLst/>
                <a:cs typeface="Arial" panose="020B0604020202020204" pitchFamily="34" charset="0"/>
              </a:rPr>
              <a:t>В мире Больших Данных на передний план выходит их системный анализ. Это позволяет распознавать знания о взаимодействии треков, наряду с погружением в изучение треков как таковых.</a:t>
            </a:r>
            <a:endParaRPr lang="en-US" sz="1800" b="1" kern="0" dirty="0">
              <a:solidFill>
                <a:srgbClr val="393185"/>
              </a:solidFill>
              <a:effectLst/>
              <a:cs typeface="Arial" panose="020B0604020202020204" pitchFamily="34" charset="0"/>
            </a:endParaRPr>
          </a:p>
        </p:txBody>
      </p:sp>
      <p:sp>
        <p:nvSpPr>
          <p:cNvPr id="9" name="Rectangle 3"/>
          <p:cNvSpPr txBox="1">
            <a:spLocks noChangeArrowheads="1"/>
          </p:cNvSpPr>
          <p:nvPr/>
        </p:nvSpPr>
        <p:spPr>
          <a:xfrm>
            <a:off x="6228184" y="2636912"/>
            <a:ext cx="3131840" cy="104749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179388" indent="-179388">
              <a:spcBef>
                <a:spcPts val="0"/>
              </a:spcBef>
              <a:spcAft>
                <a:spcPts val="0"/>
              </a:spcAft>
              <a:buFont typeface="Arial" panose="020B0604020202020204" pitchFamily="34" charset="0"/>
              <a:buChar char="•"/>
            </a:pPr>
            <a:r>
              <a:rPr lang="ru-RU" sz="1800" b="1" kern="0" dirty="0" smtClean="0">
                <a:solidFill>
                  <a:srgbClr val="393185"/>
                </a:solidFill>
                <a:effectLst/>
                <a:cs typeface="Arial" panose="020B0604020202020204" pitchFamily="34" charset="0"/>
              </a:rPr>
              <a:t>В мире Больших Данных математическое моделирование отдельных сторон (треков) становится менее привлекательным, т.к. не дает возможности получить целостную картину явления.</a:t>
            </a:r>
            <a:endParaRPr lang="en-US" sz="1800" b="1" kern="0" dirty="0">
              <a:solidFill>
                <a:srgbClr val="393185"/>
              </a:solidFill>
              <a:effectLst/>
              <a:cs typeface="Arial" panose="020B0604020202020204" pitchFamily="34" charset="0"/>
            </a:endParaRPr>
          </a:p>
        </p:txBody>
      </p:sp>
    </p:spTree>
    <p:extLst>
      <p:ext uri="{BB962C8B-B14F-4D97-AF65-F5344CB8AC3E}">
        <p14:creationId xmlns:p14="http://schemas.microsoft.com/office/powerpoint/2010/main" val="248372960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t>Системный анализ</a:t>
            </a:r>
            <a:r>
              <a:rPr lang="en-US" sz="2400" dirty="0" smtClean="0"/>
              <a:t> (</a:t>
            </a:r>
            <a:r>
              <a:rPr lang="ru-RU" sz="2400" dirty="0" smtClean="0"/>
              <a:t>СА</a:t>
            </a:r>
            <a:r>
              <a:rPr lang="en-US" sz="2400" dirty="0" smtClean="0"/>
              <a:t>). </a:t>
            </a:r>
            <a:r>
              <a:rPr lang="ru-RU" sz="2400" dirty="0" smtClean="0"/>
              <a:t>Интеграция треков</a:t>
            </a:r>
            <a:endParaRPr lang="ru-RU" sz="2400" dirty="0"/>
          </a:p>
        </p:txBody>
      </p:sp>
      <p:grpSp>
        <p:nvGrpSpPr>
          <p:cNvPr id="8" name="Группа 7"/>
          <p:cNvGrpSpPr>
            <a:grpSpLocks noChangeAspect="1"/>
          </p:cNvGrpSpPr>
          <p:nvPr/>
        </p:nvGrpSpPr>
        <p:grpSpPr>
          <a:xfrm>
            <a:off x="1632999" y="1184781"/>
            <a:ext cx="1153051" cy="1153051"/>
            <a:chOff x="1331640" y="1484784"/>
            <a:chExt cx="4320000" cy="4320000"/>
          </a:xfrm>
        </p:grpSpPr>
        <p:sp>
          <p:nvSpPr>
            <p:cNvPr id="9" name="Овал 8"/>
            <p:cNvSpPr/>
            <p:nvPr/>
          </p:nvSpPr>
          <p:spPr>
            <a:xfrm>
              <a:off x="1331640" y="1484784"/>
              <a:ext cx="4320000" cy="432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Скругленная соединительная линия 9"/>
            <p:cNvCxnSpPr/>
            <p:nvPr/>
          </p:nvCxnSpPr>
          <p:spPr>
            <a:xfrm rot="16200000" flipH="1">
              <a:off x="1835695" y="2636911"/>
              <a:ext cx="3600400" cy="1872209"/>
            </a:xfrm>
            <a:prstGeom prst="curvedConnector3">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Скругленная соединительная линия 10"/>
            <p:cNvCxnSpPr/>
            <p:nvPr/>
          </p:nvCxnSpPr>
          <p:spPr>
            <a:xfrm rot="10800000" flipV="1">
              <a:off x="1835696" y="2132856"/>
              <a:ext cx="3096344" cy="2736304"/>
            </a:xfrm>
            <a:prstGeom prst="curvedConnector3">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2" name="Скругленная соединительная линия 11"/>
            <p:cNvCxnSpPr/>
            <p:nvPr/>
          </p:nvCxnSpPr>
          <p:spPr>
            <a:xfrm rot="5400000">
              <a:off x="1511660" y="1808819"/>
              <a:ext cx="2376265" cy="2304256"/>
            </a:xfrm>
            <a:prstGeom prst="curvedConnector3">
              <a:avLst/>
            </a:prstGeom>
            <a:ln w="254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Скругленная соединительная линия 12"/>
            <p:cNvCxnSpPr/>
            <p:nvPr/>
          </p:nvCxnSpPr>
          <p:spPr>
            <a:xfrm>
              <a:off x="1835695" y="2564904"/>
              <a:ext cx="3384377" cy="1944216"/>
            </a:xfrm>
            <a:prstGeom prst="curvedConnector3">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Скругленная соединительная линия 13"/>
            <p:cNvCxnSpPr/>
            <p:nvPr/>
          </p:nvCxnSpPr>
          <p:spPr>
            <a:xfrm rot="10800000" flipV="1">
              <a:off x="1763688" y="3429000"/>
              <a:ext cx="3528392" cy="1080120"/>
            </a:xfrm>
            <a:prstGeom prst="curvedConnector3">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Полилиния 14"/>
            <p:cNvSpPr/>
            <p:nvPr/>
          </p:nvSpPr>
          <p:spPr>
            <a:xfrm>
              <a:off x="1595718" y="2940424"/>
              <a:ext cx="2178436" cy="2335810"/>
            </a:xfrm>
            <a:custGeom>
              <a:avLst/>
              <a:gdLst>
                <a:gd name="connsiteX0" fmla="*/ 26894 w 2178436"/>
                <a:gd name="connsiteY0" fmla="*/ 0 h 2335810"/>
                <a:gd name="connsiteX1" fmla="*/ 2178423 w 2178436"/>
                <a:gd name="connsiteY1" fmla="*/ 2294964 h 2335810"/>
                <a:gd name="connsiteX2" fmla="*/ 0 w 2178436"/>
                <a:gd name="connsiteY2" fmla="*/ 1443317 h 2335810"/>
              </a:gdLst>
              <a:ahLst/>
              <a:cxnLst>
                <a:cxn ang="0">
                  <a:pos x="connsiteX0" y="connsiteY0"/>
                </a:cxn>
                <a:cxn ang="0">
                  <a:pos x="connsiteX1" y="connsiteY1"/>
                </a:cxn>
                <a:cxn ang="0">
                  <a:pos x="connsiteX2" y="connsiteY2"/>
                </a:cxn>
              </a:cxnLst>
              <a:rect l="l" t="t" r="r" b="b"/>
              <a:pathLst>
                <a:path w="2178436" h="2335810">
                  <a:moveTo>
                    <a:pt x="26894" y="0"/>
                  </a:moveTo>
                  <a:cubicBezTo>
                    <a:pt x="1104899" y="1027205"/>
                    <a:pt x="2182905" y="2054411"/>
                    <a:pt x="2178423" y="2294964"/>
                  </a:cubicBezTo>
                  <a:cubicBezTo>
                    <a:pt x="2173941" y="2535517"/>
                    <a:pt x="282388" y="1643529"/>
                    <a:pt x="0" y="1443317"/>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олилиния 15"/>
            <p:cNvSpPr/>
            <p:nvPr/>
          </p:nvSpPr>
          <p:spPr>
            <a:xfrm>
              <a:off x="2178424" y="2330824"/>
              <a:ext cx="3325960" cy="2743200"/>
            </a:xfrm>
            <a:custGeom>
              <a:avLst/>
              <a:gdLst>
                <a:gd name="connsiteX0" fmla="*/ 0 w 3325960"/>
                <a:gd name="connsiteY0" fmla="*/ 0 h 2743200"/>
                <a:gd name="connsiteX1" fmla="*/ 116541 w 3325960"/>
                <a:gd name="connsiteY1" fmla="*/ 26894 h 2743200"/>
                <a:gd name="connsiteX2" fmla="*/ 3325905 w 3325960"/>
                <a:gd name="connsiteY2" fmla="*/ 654423 h 2743200"/>
                <a:gd name="connsiteX3" fmla="*/ 206188 w 3325960"/>
                <a:gd name="connsiteY3" fmla="*/ 1057835 h 2743200"/>
                <a:gd name="connsiteX4" fmla="*/ 2698376 w 3325960"/>
                <a:gd name="connsiteY4" fmla="*/ 274320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5960" h="2743200">
                  <a:moveTo>
                    <a:pt x="0" y="0"/>
                  </a:moveTo>
                  <a:lnTo>
                    <a:pt x="116541" y="26894"/>
                  </a:lnTo>
                  <a:cubicBezTo>
                    <a:pt x="670859" y="135965"/>
                    <a:pt x="3310964" y="482600"/>
                    <a:pt x="3325905" y="654423"/>
                  </a:cubicBezTo>
                  <a:cubicBezTo>
                    <a:pt x="3340846" y="826247"/>
                    <a:pt x="310776" y="709706"/>
                    <a:pt x="206188" y="1057835"/>
                  </a:cubicBezTo>
                  <a:cubicBezTo>
                    <a:pt x="101600" y="1405964"/>
                    <a:pt x="1399988" y="2074582"/>
                    <a:pt x="2698376" y="2743200"/>
                  </a:cubicBezTo>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олилиния 16"/>
            <p:cNvSpPr/>
            <p:nvPr/>
          </p:nvSpPr>
          <p:spPr>
            <a:xfrm>
              <a:off x="1523069" y="1849755"/>
              <a:ext cx="3837275" cy="3527264"/>
            </a:xfrm>
            <a:custGeom>
              <a:avLst/>
              <a:gdLst>
                <a:gd name="connsiteX0" fmla="*/ 422272 w 3837275"/>
                <a:gd name="connsiteY0" fmla="*/ 588645 h 3527264"/>
                <a:gd name="connsiteX1" fmla="*/ 2654484 w 3837275"/>
                <a:gd name="connsiteY1" fmla="*/ 50763 h 3527264"/>
                <a:gd name="connsiteX2" fmla="*/ 9896 w 3837275"/>
                <a:gd name="connsiteY2" fmla="*/ 1709233 h 3527264"/>
                <a:gd name="connsiteX3" fmla="*/ 3828860 w 3837275"/>
                <a:gd name="connsiteY3" fmla="*/ 1736127 h 3527264"/>
                <a:gd name="connsiteX4" fmla="*/ 1085660 w 3837275"/>
                <a:gd name="connsiteY4" fmla="*/ 1234104 h 3527264"/>
                <a:gd name="connsiteX5" fmla="*/ 2753096 w 3837275"/>
                <a:gd name="connsiteY5" fmla="*/ 3520104 h 3527264"/>
                <a:gd name="connsiteX6" fmla="*/ 3488202 w 3837275"/>
                <a:gd name="connsiteY6" fmla="*/ 2005069 h 352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7275" h="3527264">
                  <a:moveTo>
                    <a:pt x="422272" y="588645"/>
                  </a:moveTo>
                  <a:cubicBezTo>
                    <a:pt x="1572742" y="226321"/>
                    <a:pt x="2723213" y="-136002"/>
                    <a:pt x="2654484" y="50763"/>
                  </a:cubicBezTo>
                  <a:cubicBezTo>
                    <a:pt x="2585755" y="237528"/>
                    <a:pt x="-185833" y="1428339"/>
                    <a:pt x="9896" y="1709233"/>
                  </a:cubicBezTo>
                  <a:cubicBezTo>
                    <a:pt x="205625" y="1990127"/>
                    <a:pt x="3649566" y="1815315"/>
                    <a:pt x="3828860" y="1736127"/>
                  </a:cubicBezTo>
                  <a:cubicBezTo>
                    <a:pt x="4008154" y="1656939"/>
                    <a:pt x="1264954" y="936774"/>
                    <a:pt x="1085660" y="1234104"/>
                  </a:cubicBezTo>
                  <a:cubicBezTo>
                    <a:pt x="906366" y="1531434"/>
                    <a:pt x="2352672" y="3391610"/>
                    <a:pt x="2753096" y="3520104"/>
                  </a:cubicBezTo>
                  <a:cubicBezTo>
                    <a:pt x="3153520" y="3648598"/>
                    <a:pt x="3488202" y="2005069"/>
                    <a:pt x="3488202" y="200506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олилиния 17"/>
            <p:cNvSpPr/>
            <p:nvPr/>
          </p:nvSpPr>
          <p:spPr>
            <a:xfrm>
              <a:off x="1431219" y="1739270"/>
              <a:ext cx="4051327" cy="3303713"/>
            </a:xfrm>
            <a:custGeom>
              <a:avLst/>
              <a:gdLst>
                <a:gd name="connsiteX0" fmla="*/ 298969 w 4051327"/>
                <a:gd name="connsiteY0" fmla="*/ 1057718 h 3303713"/>
                <a:gd name="connsiteX1" fmla="*/ 1939510 w 4051327"/>
                <a:gd name="connsiteY1" fmla="*/ 26777 h 3303713"/>
                <a:gd name="connsiteX2" fmla="*/ 21063 w 4051327"/>
                <a:gd name="connsiteY2" fmla="*/ 2025906 h 3303713"/>
                <a:gd name="connsiteX3" fmla="*/ 3463510 w 4051327"/>
                <a:gd name="connsiteY3" fmla="*/ 779812 h 3303713"/>
                <a:gd name="connsiteX4" fmla="*/ 1464381 w 4051327"/>
                <a:gd name="connsiteY4" fmla="*/ 1084612 h 3303713"/>
                <a:gd name="connsiteX5" fmla="*/ 4046216 w 4051327"/>
                <a:gd name="connsiteY5" fmla="*/ 2402424 h 3303713"/>
                <a:gd name="connsiteX6" fmla="*/ 648593 w 4051327"/>
                <a:gd name="connsiteY6" fmla="*/ 2294848 h 3303713"/>
                <a:gd name="connsiteX7" fmla="*/ 3078028 w 4051327"/>
                <a:gd name="connsiteY7" fmla="*/ 2106589 h 3303713"/>
                <a:gd name="connsiteX8" fmla="*/ 3302146 w 4051327"/>
                <a:gd name="connsiteY8" fmla="*/ 3298895 h 3303713"/>
                <a:gd name="connsiteX9" fmla="*/ 397581 w 4051327"/>
                <a:gd name="connsiteY9" fmla="*/ 2554824 h 330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1327" h="3303713">
                  <a:moveTo>
                    <a:pt x="298969" y="1057718"/>
                  </a:moveTo>
                  <a:cubicBezTo>
                    <a:pt x="1142398" y="461565"/>
                    <a:pt x="1985828" y="-134588"/>
                    <a:pt x="1939510" y="26777"/>
                  </a:cubicBezTo>
                  <a:cubicBezTo>
                    <a:pt x="1893192" y="188142"/>
                    <a:pt x="-232937" y="1900400"/>
                    <a:pt x="21063" y="2025906"/>
                  </a:cubicBezTo>
                  <a:cubicBezTo>
                    <a:pt x="275063" y="2151412"/>
                    <a:pt x="3222957" y="936694"/>
                    <a:pt x="3463510" y="779812"/>
                  </a:cubicBezTo>
                  <a:cubicBezTo>
                    <a:pt x="3704063" y="622930"/>
                    <a:pt x="1367263" y="814177"/>
                    <a:pt x="1464381" y="1084612"/>
                  </a:cubicBezTo>
                  <a:cubicBezTo>
                    <a:pt x="1561499" y="1355047"/>
                    <a:pt x="4182181" y="2200718"/>
                    <a:pt x="4046216" y="2402424"/>
                  </a:cubicBezTo>
                  <a:cubicBezTo>
                    <a:pt x="3910251" y="2604130"/>
                    <a:pt x="809958" y="2344154"/>
                    <a:pt x="648593" y="2294848"/>
                  </a:cubicBezTo>
                  <a:cubicBezTo>
                    <a:pt x="487228" y="2245542"/>
                    <a:pt x="2635769" y="1939248"/>
                    <a:pt x="3078028" y="2106589"/>
                  </a:cubicBezTo>
                  <a:cubicBezTo>
                    <a:pt x="3520287" y="2273930"/>
                    <a:pt x="3748887" y="3224189"/>
                    <a:pt x="3302146" y="3298895"/>
                  </a:cubicBezTo>
                  <a:cubicBezTo>
                    <a:pt x="2855405" y="3373601"/>
                    <a:pt x="397581" y="2554824"/>
                    <a:pt x="397581" y="255482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36" name="Содержимое 2"/>
          <p:cNvSpPr>
            <a:spLocks noGrp="1"/>
          </p:cNvSpPr>
          <p:nvPr>
            <p:ph idx="1"/>
          </p:nvPr>
        </p:nvSpPr>
        <p:spPr>
          <a:xfrm>
            <a:off x="637021" y="4744532"/>
            <a:ext cx="1044030" cy="288032"/>
          </a:xfrm>
        </p:spPr>
        <p:txBody>
          <a:bodyPr/>
          <a:lstStyle/>
          <a:p>
            <a:pPr marL="0" indent="0" algn="ctr">
              <a:lnSpc>
                <a:spcPct val="114000"/>
              </a:lnSpc>
              <a:spcBef>
                <a:spcPts val="1200"/>
              </a:spcBef>
              <a:spcAft>
                <a:spcPts val="1200"/>
              </a:spcAft>
              <a:buNone/>
            </a:pPr>
            <a:r>
              <a:rPr lang="ru-RU" sz="1400" b="1" dirty="0" smtClean="0">
                <a:solidFill>
                  <a:schemeClr val="tx1"/>
                </a:solidFill>
                <a:effectLst/>
                <a:ea typeface="Verdana" panose="020B0604030504040204" pitchFamily="34" charset="0"/>
                <a:cs typeface="Verdana" panose="020B0604030504040204" pitchFamily="34" charset="0"/>
              </a:rPr>
              <a:t>События</a:t>
            </a:r>
            <a:endParaRPr lang="en-US" sz="1400" b="1" dirty="0">
              <a:solidFill>
                <a:schemeClr val="tx1"/>
              </a:solidFill>
              <a:effectLst/>
              <a:ea typeface="Verdana" panose="020B0604030504040204" pitchFamily="34" charset="0"/>
              <a:cs typeface="Verdana" panose="020B0604030504040204" pitchFamily="34" charset="0"/>
            </a:endParaRPr>
          </a:p>
        </p:txBody>
      </p:sp>
      <p:grpSp>
        <p:nvGrpSpPr>
          <p:cNvPr id="54" name="Группа 53"/>
          <p:cNvGrpSpPr/>
          <p:nvPr/>
        </p:nvGrpSpPr>
        <p:grpSpPr>
          <a:xfrm>
            <a:off x="-36512" y="4888548"/>
            <a:ext cx="3744416" cy="1348764"/>
            <a:chOff x="658107" y="3227725"/>
            <a:chExt cx="3744416" cy="1348764"/>
          </a:xfrm>
        </p:grpSpPr>
        <p:sp>
          <p:nvSpPr>
            <p:cNvPr id="37" name="Содержимое 2"/>
            <p:cNvSpPr txBox="1">
              <a:spLocks/>
            </p:cNvSpPr>
            <p:nvPr/>
          </p:nvSpPr>
          <p:spPr bwMode="auto">
            <a:xfrm>
              <a:off x="4106267" y="4288457"/>
              <a:ext cx="29625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en-US" sz="1400" b="1" kern="0" dirty="0" smtClean="0">
                  <a:solidFill>
                    <a:schemeClr val="tx1"/>
                  </a:solidFill>
                  <a:effectLst/>
                  <a:ea typeface="Verdana" panose="020B0604030504040204" pitchFamily="34" charset="0"/>
                  <a:cs typeface="Verdana" panose="020B0604030504040204" pitchFamily="34" charset="0"/>
                </a:rPr>
                <a:t>t</a:t>
              </a:r>
              <a:endParaRPr lang="en-US" sz="1400" b="1" kern="0" dirty="0">
                <a:solidFill>
                  <a:schemeClr val="tx1"/>
                </a:solidFill>
                <a:effectLst/>
                <a:ea typeface="Verdana" panose="020B0604030504040204" pitchFamily="34" charset="0"/>
                <a:cs typeface="Verdana" panose="020B0604030504040204" pitchFamily="34" charset="0"/>
              </a:endParaRPr>
            </a:p>
          </p:txBody>
        </p:sp>
        <p:grpSp>
          <p:nvGrpSpPr>
            <p:cNvPr id="51" name="Группа 50"/>
            <p:cNvGrpSpPr/>
            <p:nvPr/>
          </p:nvGrpSpPr>
          <p:grpSpPr>
            <a:xfrm>
              <a:off x="658107" y="3227725"/>
              <a:ext cx="3596288" cy="1080000"/>
              <a:chOff x="-24336" y="2656300"/>
              <a:chExt cx="3596288" cy="1080000"/>
            </a:xfrm>
          </p:grpSpPr>
          <p:grpSp>
            <p:nvGrpSpPr>
              <p:cNvPr id="39" name="Группа 38"/>
              <p:cNvGrpSpPr/>
              <p:nvPr/>
            </p:nvGrpSpPr>
            <p:grpSpPr>
              <a:xfrm>
                <a:off x="691952" y="2656300"/>
                <a:ext cx="2880000" cy="1080000"/>
                <a:chOff x="691952" y="2656300"/>
                <a:chExt cx="2880000" cy="1080000"/>
              </a:xfrm>
            </p:grpSpPr>
            <p:cxnSp>
              <p:nvCxnSpPr>
                <p:cNvPr id="27" name="Прямая со стрелкой 26"/>
                <p:cNvCxnSpPr/>
                <p:nvPr/>
              </p:nvCxnSpPr>
              <p:spPr>
                <a:xfrm>
                  <a:off x="691952" y="3725416"/>
                  <a:ext cx="28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p:nvPr/>
              </p:nvCxnSpPr>
              <p:spPr>
                <a:xfrm rot="16200000">
                  <a:off x="151952" y="3196300"/>
                  <a:ext cx="10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8" name="Содержимое 2"/>
              <p:cNvSpPr txBox="1">
                <a:spLocks/>
              </p:cNvSpPr>
              <p:nvPr/>
            </p:nvSpPr>
            <p:spPr bwMode="auto">
              <a:xfrm>
                <a:off x="-24336" y="3052284"/>
                <a:ext cx="78813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ru-RU" sz="1400" b="1" kern="0" dirty="0" smtClean="0">
                    <a:solidFill>
                      <a:schemeClr val="tx1"/>
                    </a:solidFill>
                    <a:effectLst/>
                    <a:ea typeface="Verdana" panose="020B0604030504040204" pitchFamily="34" charset="0"/>
                    <a:cs typeface="Verdana" panose="020B0604030504040204" pitchFamily="34" charset="0"/>
                  </a:rPr>
                  <a:t>трек</a:t>
                </a:r>
                <a:r>
                  <a:rPr lang="en-US" sz="1400" b="1" kern="0" dirty="0" smtClean="0">
                    <a:solidFill>
                      <a:schemeClr val="tx1"/>
                    </a:solidFill>
                    <a:effectLst/>
                    <a:ea typeface="Verdana" panose="020B0604030504040204" pitchFamily="34" charset="0"/>
                    <a:cs typeface="Verdana" panose="020B0604030504040204" pitchFamily="34" charset="0"/>
                  </a:rPr>
                  <a:t> 3</a:t>
                </a:r>
                <a:endParaRPr lang="en-US" sz="1400" b="1" kern="0" dirty="0">
                  <a:solidFill>
                    <a:schemeClr val="tx1"/>
                  </a:solidFill>
                  <a:effectLst/>
                  <a:ea typeface="Verdana" panose="020B0604030504040204" pitchFamily="34" charset="0"/>
                  <a:cs typeface="Verdana" panose="020B0604030504040204" pitchFamily="34" charset="0"/>
                </a:endParaRPr>
              </a:p>
            </p:txBody>
          </p:sp>
        </p:grpSp>
      </p:grpSp>
      <p:sp>
        <p:nvSpPr>
          <p:cNvPr id="55" name="Содержимое 2"/>
          <p:cNvSpPr txBox="1">
            <a:spLocks/>
          </p:cNvSpPr>
          <p:nvPr/>
        </p:nvSpPr>
        <p:spPr bwMode="auto">
          <a:xfrm>
            <a:off x="637020" y="3520396"/>
            <a:ext cx="1126667"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nSpc>
                <a:spcPct val="114000"/>
              </a:lnSpc>
              <a:spcBef>
                <a:spcPts val="1200"/>
              </a:spcBef>
              <a:spcAft>
                <a:spcPts val="1200"/>
              </a:spcAft>
              <a:buFontTx/>
              <a:buNone/>
            </a:pPr>
            <a:r>
              <a:rPr lang="ru-RU" sz="1400" b="1" kern="0" dirty="0" smtClean="0">
                <a:solidFill>
                  <a:schemeClr val="tx1"/>
                </a:solidFill>
                <a:effectLst/>
                <a:ea typeface="Verdana" panose="020B0604030504040204" pitchFamily="34" charset="0"/>
                <a:cs typeface="Verdana" panose="020B0604030504040204" pitchFamily="34" charset="0"/>
              </a:rPr>
              <a:t>События</a:t>
            </a:r>
            <a:endParaRPr lang="en-US" sz="1400" b="1" kern="0" dirty="0">
              <a:solidFill>
                <a:schemeClr val="tx1"/>
              </a:solidFill>
              <a:effectLst/>
              <a:ea typeface="Verdana" panose="020B0604030504040204" pitchFamily="34" charset="0"/>
              <a:cs typeface="Verdana" panose="020B0604030504040204" pitchFamily="34" charset="0"/>
            </a:endParaRPr>
          </a:p>
        </p:txBody>
      </p:sp>
      <p:grpSp>
        <p:nvGrpSpPr>
          <p:cNvPr id="56" name="Группа 55"/>
          <p:cNvGrpSpPr/>
          <p:nvPr/>
        </p:nvGrpSpPr>
        <p:grpSpPr>
          <a:xfrm>
            <a:off x="-36512" y="3664412"/>
            <a:ext cx="3744416" cy="1348764"/>
            <a:chOff x="658107" y="3227725"/>
            <a:chExt cx="3744416" cy="1348764"/>
          </a:xfrm>
        </p:grpSpPr>
        <p:sp>
          <p:nvSpPr>
            <p:cNvPr id="57" name="Содержимое 2"/>
            <p:cNvSpPr txBox="1">
              <a:spLocks/>
            </p:cNvSpPr>
            <p:nvPr/>
          </p:nvSpPr>
          <p:spPr bwMode="auto">
            <a:xfrm>
              <a:off x="4106267" y="4288457"/>
              <a:ext cx="29625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en-US" sz="1400" b="1" kern="0" dirty="0" smtClean="0">
                  <a:solidFill>
                    <a:schemeClr val="tx1"/>
                  </a:solidFill>
                  <a:effectLst/>
                  <a:ea typeface="Verdana" panose="020B0604030504040204" pitchFamily="34" charset="0"/>
                  <a:cs typeface="Verdana" panose="020B0604030504040204" pitchFamily="34" charset="0"/>
                </a:rPr>
                <a:t>t</a:t>
              </a:r>
              <a:endParaRPr lang="en-US" sz="1400" b="1" kern="0" dirty="0">
                <a:solidFill>
                  <a:schemeClr val="tx1"/>
                </a:solidFill>
                <a:effectLst/>
                <a:ea typeface="Verdana" panose="020B0604030504040204" pitchFamily="34" charset="0"/>
                <a:cs typeface="Verdana" panose="020B0604030504040204" pitchFamily="34" charset="0"/>
              </a:endParaRPr>
            </a:p>
          </p:txBody>
        </p:sp>
        <p:grpSp>
          <p:nvGrpSpPr>
            <p:cNvPr id="58" name="Группа 57"/>
            <p:cNvGrpSpPr/>
            <p:nvPr/>
          </p:nvGrpSpPr>
          <p:grpSpPr>
            <a:xfrm>
              <a:off x="658107" y="3227725"/>
              <a:ext cx="3596288" cy="1080000"/>
              <a:chOff x="-24336" y="2656300"/>
              <a:chExt cx="3596288" cy="1080000"/>
            </a:xfrm>
          </p:grpSpPr>
          <p:grpSp>
            <p:nvGrpSpPr>
              <p:cNvPr id="59" name="Группа 58"/>
              <p:cNvGrpSpPr/>
              <p:nvPr/>
            </p:nvGrpSpPr>
            <p:grpSpPr>
              <a:xfrm>
                <a:off x="691952" y="2656300"/>
                <a:ext cx="2880000" cy="1080000"/>
                <a:chOff x="691952" y="2656300"/>
                <a:chExt cx="2880000" cy="1080000"/>
              </a:xfrm>
            </p:grpSpPr>
            <p:cxnSp>
              <p:nvCxnSpPr>
                <p:cNvPr id="61" name="Прямая со стрелкой 60"/>
                <p:cNvCxnSpPr/>
                <p:nvPr/>
              </p:nvCxnSpPr>
              <p:spPr>
                <a:xfrm>
                  <a:off x="691952" y="3725416"/>
                  <a:ext cx="28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Прямая со стрелкой 61"/>
                <p:cNvCxnSpPr/>
                <p:nvPr/>
              </p:nvCxnSpPr>
              <p:spPr>
                <a:xfrm rot="16200000">
                  <a:off x="151952" y="3196300"/>
                  <a:ext cx="10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0" name="Содержимое 2"/>
              <p:cNvSpPr txBox="1">
                <a:spLocks/>
              </p:cNvSpPr>
              <p:nvPr/>
            </p:nvSpPr>
            <p:spPr bwMode="auto">
              <a:xfrm>
                <a:off x="-24336" y="3052284"/>
                <a:ext cx="78813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ru-RU" sz="1400" b="1" kern="0" dirty="0" smtClean="0">
                    <a:solidFill>
                      <a:schemeClr val="tx1"/>
                    </a:solidFill>
                    <a:effectLst/>
                    <a:ea typeface="Verdana" panose="020B0604030504040204" pitchFamily="34" charset="0"/>
                    <a:cs typeface="Verdana" panose="020B0604030504040204" pitchFamily="34" charset="0"/>
                  </a:rPr>
                  <a:t>трек</a:t>
                </a:r>
                <a:r>
                  <a:rPr lang="en-US" sz="1400" b="1" kern="0" dirty="0" smtClean="0">
                    <a:solidFill>
                      <a:schemeClr val="tx1"/>
                    </a:solidFill>
                    <a:effectLst/>
                    <a:ea typeface="Verdana" panose="020B0604030504040204" pitchFamily="34" charset="0"/>
                    <a:cs typeface="Verdana" panose="020B0604030504040204" pitchFamily="34" charset="0"/>
                  </a:rPr>
                  <a:t> 2</a:t>
                </a:r>
                <a:endParaRPr lang="en-US" sz="1400" b="1" kern="0" dirty="0">
                  <a:solidFill>
                    <a:schemeClr val="tx1"/>
                  </a:solidFill>
                  <a:effectLst/>
                  <a:ea typeface="Verdana" panose="020B0604030504040204" pitchFamily="34" charset="0"/>
                  <a:cs typeface="Verdana" panose="020B0604030504040204" pitchFamily="34" charset="0"/>
                </a:endParaRPr>
              </a:p>
            </p:txBody>
          </p:sp>
        </p:grpSp>
      </p:grpSp>
      <p:sp>
        <p:nvSpPr>
          <p:cNvPr id="63" name="Содержимое 2"/>
          <p:cNvSpPr txBox="1">
            <a:spLocks/>
          </p:cNvSpPr>
          <p:nvPr/>
        </p:nvSpPr>
        <p:spPr bwMode="auto">
          <a:xfrm>
            <a:off x="637021" y="2348880"/>
            <a:ext cx="1044030"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nSpc>
                <a:spcPct val="114000"/>
              </a:lnSpc>
              <a:spcBef>
                <a:spcPts val="1200"/>
              </a:spcBef>
              <a:spcAft>
                <a:spcPts val="1200"/>
              </a:spcAft>
              <a:buFontTx/>
              <a:buNone/>
            </a:pPr>
            <a:r>
              <a:rPr lang="ru-RU" sz="1400" b="1" kern="0" dirty="0" smtClean="0">
                <a:solidFill>
                  <a:schemeClr val="tx1"/>
                </a:solidFill>
                <a:effectLst/>
                <a:ea typeface="Verdana" panose="020B0604030504040204" pitchFamily="34" charset="0"/>
                <a:cs typeface="Verdana" panose="020B0604030504040204" pitchFamily="34" charset="0"/>
              </a:rPr>
              <a:t>События</a:t>
            </a:r>
            <a:endParaRPr lang="en-US" sz="1400" b="1" kern="0" dirty="0">
              <a:solidFill>
                <a:schemeClr val="tx1"/>
              </a:solidFill>
              <a:effectLst/>
              <a:ea typeface="Verdana" panose="020B0604030504040204" pitchFamily="34" charset="0"/>
              <a:cs typeface="Verdana" panose="020B0604030504040204" pitchFamily="34" charset="0"/>
            </a:endParaRPr>
          </a:p>
        </p:txBody>
      </p:sp>
      <p:grpSp>
        <p:nvGrpSpPr>
          <p:cNvPr id="64" name="Группа 63"/>
          <p:cNvGrpSpPr/>
          <p:nvPr/>
        </p:nvGrpSpPr>
        <p:grpSpPr>
          <a:xfrm>
            <a:off x="-36512" y="2492896"/>
            <a:ext cx="3744416" cy="1348764"/>
            <a:chOff x="658107" y="3227725"/>
            <a:chExt cx="3744416" cy="1348764"/>
          </a:xfrm>
        </p:grpSpPr>
        <p:sp>
          <p:nvSpPr>
            <p:cNvPr id="65" name="Содержимое 2"/>
            <p:cNvSpPr txBox="1">
              <a:spLocks/>
            </p:cNvSpPr>
            <p:nvPr/>
          </p:nvSpPr>
          <p:spPr bwMode="auto">
            <a:xfrm>
              <a:off x="4106267" y="4288457"/>
              <a:ext cx="29625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en-US" sz="1400" b="1" kern="0" dirty="0" smtClean="0">
                  <a:solidFill>
                    <a:schemeClr val="tx1"/>
                  </a:solidFill>
                  <a:effectLst/>
                  <a:ea typeface="Verdana" panose="020B0604030504040204" pitchFamily="34" charset="0"/>
                  <a:cs typeface="Verdana" panose="020B0604030504040204" pitchFamily="34" charset="0"/>
                </a:rPr>
                <a:t>t</a:t>
              </a:r>
              <a:endParaRPr lang="en-US" sz="1400" b="1" kern="0" dirty="0">
                <a:solidFill>
                  <a:schemeClr val="tx1"/>
                </a:solidFill>
                <a:effectLst/>
                <a:ea typeface="Verdana" panose="020B0604030504040204" pitchFamily="34" charset="0"/>
                <a:cs typeface="Verdana" panose="020B0604030504040204" pitchFamily="34" charset="0"/>
              </a:endParaRPr>
            </a:p>
          </p:txBody>
        </p:sp>
        <p:grpSp>
          <p:nvGrpSpPr>
            <p:cNvPr id="66" name="Группа 65"/>
            <p:cNvGrpSpPr/>
            <p:nvPr/>
          </p:nvGrpSpPr>
          <p:grpSpPr>
            <a:xfrm>
              <a:off x="658107" y="3227725"/>
              <a:ext cx="3596288" cy="1080000"/>
              <a:chOff x="-24336" y="2656300"/>
              <a:chExt cx="3596288" cy="1080000"/>
            </a:xfrm>
          </p:grpSpPr>
          <p:grpSp>
            <p:nvGrpSpPr>
              <p:cNvPr id="67" name="Группа 66"/>
              <p:cNvGrpSpPr/>
              <p:nvPr/>
            </p:nvGrpSpPr>
            <p:grpSpPr>
              <a:xfrm>
                <a:off x="691952" y="2656300"/>
                <a:ext cx="2880000" cy="1080000"/>
                <a:chOff x="691952" y="2656300"/>
                <a:chExt cx="2880000" cy="1080000"/>
              </a:xfrm>
            </p:grpSpPr>
            <p:cxnSp>
              <p:nvCxnSpPr>
                <p:cNvPr id="69" name="Прямая со стрелкой 68"/>
                <p:cNvCxnSpPr/>
                <p:nvPr/>
              </p:nvCxnSpPr>
              <p:spPr>
                <a:xfrm>
                  <a:off x="691952" y="3725416"/>
                  <a:ext cx="28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Прямая со стрелкой 69"/>
                <p:cNvCxnSpPr/>
                <p:nvPr/>
              </p:nvCxnSpPr>
              <p:spPr>
                <a:xfrm rot="16200000">
                  <a:off x="151952" y="3196300"/>
                  <a:ext cx="10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8" name="Содержимое 2"/>
              <p:cNvSpPr txBox="1">
                <a:spLocks/>
              </p:cNvSpPr>
              <p:nvPr/>
            </p:nvSpPr>
            <p:spPr bwMode="auto">
              <a:xfrm>
                <a:off x="-24336" y="3052284"/>
                <a:ext cx="78813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ru-RU" sz="1400" b="1" kern="0" dirty="0" smtClean="0">
                    <a:solidFill>
                      <a:schemeClr val="tx1"/>
                    </a:solidFill>
                    <a:effectLst/>
                    <a:ea typeface="Verdana" panose="020B0604030504040204" pitchFamily="34" charset="0"/>
                    <a:cs typeface="Verdana" panose="020B0604030504040204" pitchFamily="34" charset="0"/>
                  </a:rPr>
                  <a:t>трек</a:t>
                </a:r>
                <a:r>
                  <a:rPr lang="en-US" sz="1400" b="1" kern="0" dirty="0" smtClean="0">
                    <a:solidFill>
                      <a:schemeClr val="tx1"/>
                    </a:solidFill>
                    <a:effectLst/>
                    <a:ea typeface="Verdana" panose="020B0604030504040204" pitchFamily="34" charset="0"/>
                    <a:cs typeface="Verdana" panose="020B0604030504040204" pitchFamily="34" charset="0"/>
                  </a:rPr>
                  <a:t> 1</a:t>
                </a:r>
                <a:endParaRPr lang="en-US" sz="1400" b="1" kern="0" dirty="0">
                  <a:solidFill>
                    <a:schemeClr val="tx1"/>
                  </a:solidFill>
                  <a:effectLst/>
                  <a:ea typeface="Verdana" panose="020B0604030504040204" pitchFamily="34" charset="0"/>
                  <a:cs typeface="Verdana" panose="020B0604030504040204" pitchFamily="34" charset="0"/>
                </a:endParaRPr>
              </a:p>
            </p:txBody>
          </p:sp>
        </p:grpSp>
      </p:grpSp>
      <p:sp>
        <p:nvSpPr>
          <p:cNvPr id="71" name="Содержимое 2"/>
          <p:cNvSpPr txBox="1">
            <a:spLocks/>
          </p:cNvSpPr>
          <p:nvPr/>
        </p:nvSpPr>
        <p:spPr bwMode="auto">
          <a:xfrm>
            <a:off x="12867" y="1357298"/>
            <a:ext cx="1701613" cy="857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ru-RU" sz="1600" b="1" dirty="0" smtClean="0">
                <a:effectLst/>
              </a:rPr>
              <a:t>Явление = Броуновская концентрация</a:t>
            </a:r>
            <a:endParaRPr lang="en-US" sz="1600" b="1" kern="0" dirty="0">
              <a:effectLst/>
              <a:ea typeface="Verdana" panose="020B0604030504040204" pitchFamily="34" charset="0"/>
              <a:cs typeface="Verdana" panose="020B0604030504040204" pitchFamily="34" charset="0"/>
            </a:endParaRPr>
          </a:p>
        </p:txBody>
      </p:sp>
      <p:cxnSp>
        <p:nvCxnSpPr>
          <p:cNvPr id="73" name="Прямая со стрелкой 72"/>
          <p:cNvCxnSpPr>
            <a:stCxn id="9" idx="4"/>
          </p:cNvCxnSpPr>
          <p:nvPr/>
        </p:nvCxnSpPr>
        <p:spPr>
          <a:xfrm rot="5400000">
            <a:off x="1980929" y="2557462"/>
            <a:ext cx="448226" cy="89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Прямоугольник 73"/>
          <p:cNvSpPr/>
          <p:nvPr/>
        </p:nvSpPr>
        <p:spPr>
          <a:xfrm>
            <a:off x="1341118" y="2856837"/>
            <a:ext cx="192197" cy="41096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5" name="Прямоугольник 74"/>
          <p:cNvSpPr/>
          <p:nvPr/>
        </p:nvSpPr>
        <p:spPr>
          <a:xfrm>
            <a:off x="751624" y="3160341"/>
            <a:ext cx="432048" cy="26923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6" name="Прямоугольник 75"/>
          <p:cNvSpPr/>
          <p:nvPr/>
        </p:nvSpPr>
        <p:spPr>
          <a:xfrm>
            <a:off x="1701671" y="3438396"/>
            <a:ext cx="108012" cy="1346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Прямоугольник 76"/>
          <p:cNvSpPr/>
          <p:nvPr/>
        </p:nvSpPr>
        <p:spPr>
          <a:xfrm>
            <a:off x="1888221" y="2992244"/>
            <a:ext cx="523539" cy="3682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Прямоугольник 77"/>
          <p:cNvSpPr/>
          <p:nvPr/>
        </p:nvSpPr>
        <p:spPr>
          <a:xfrm>
            <a:off x="2995207" y="3010732"/>
            <a:ext cx="432048" cy="1696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Прямоугольник 78"/>
          <p:cNvSpPr/>
          <p:nvPr/>
        </p:nvSpPr>
        <p:spPr>
          <a:xfrm>
            <a:off x="2532737" y="3420205"/>
            <a:ext cx="432048" cy="10828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Прямоугольник 81"/>
          <p:cNvSpPr/>
          <p:nvPr/>
        </p:nvSpPr>
        <p:spPr>
          <a:xfrm>
            <a:off x="2339752" y="4356639"/>
            <a:ext cx="192197" cy="410968"/>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Прямоугольник 82"/>
          <p:cNvSpPr/>
          <p:nvPr/>
        </p:nvSpPr>
        <p:spPr>
          <a:xfrm>
            <a:off x="2628707" y="4077072"/>
            <a:ext cx="432048" cy="269239"/>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5" name="Прямоугольник 84"/>
          <p:cNvSpPr/>
          <p:nvPr/>
        </p:nvSpPr>
        <p:spPr>
          <a:xfrm>
            <a:off x="1763688" y="4130287"/>
            <a:ext cx="523539" cy="368261"/>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6" name="Прямоугольник 85"/>
          <p:cNvSpPr/>
          <p:nvPr/>
        </p:nvSpPr>
        <p:spPr>
          <a:xfrm>
            <a:off x="755576" y="4608666"/>
            <a:ext cx="432048" cy="169693"/>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Прямоугольник 86"/>
          <p:cNvSpPr/>
          <p:nvPr/>
        </p:nvSpPr>
        <p:spPr>
          <a:xfrm>
            <a:off x="1259632" y="4490327"/>
            <a:ext cx="432048" cy="108284"/>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Овал 87"/>
          <p:cNvSpPr>
            <a:spLocks noChangeAspect="1"/>
          </p:cNvSpPr>
          <p:nvPr/>
        </p:nvSpPr>
        <p:spPr>
          <a:xfrm>
            <a:off x="3124487" y="4354162"/>
            <a:ext cx="360000" cy="360000"/>
          </a:xfrm>
          <a:prstGeom prst="ellipse">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Прямоугольник 88"/>
          <p:cNvSpPr/>
          <p:nvPr/>
        </p:nvSpPr>
        <p:spPr>
          <a:xfrm>
            <a:off x="776989" y="5472716"/>
            <a:ext cx="491132" cy="27268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Прямоугольник 89"/>
          <p:cNvSpPr/>
          <p:nvPr/>
        </p:nvSpPr>
        <p:spPr>
          <a:xfrm>
            <a:off x="1627045" y="5206990"/>
            <a:ext cx="54006" cy="634434"/>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Прямоугольник 90"/>
          <p:cNvSpPr/>
          <p:nvPr/>
        </p:nvSpPr>
        <p:spPr>
          <a:xfrm>
            <a:off x="3311860" y="5798921"/>
            <a:ext cx="108012" cy="1346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 name="Овал 91"/>
          <p:cNvSpPr>
            <a:spLocks noChangeAspect="1"/>
          </p:cNvSpPr>
          <p:nvPr/>
        </p:nvSpPr>
        <p:spPr>
          <a:xfrm>
            <a:off x="1321011" y="5841424"/>
            <a:ext cx="251872" cy="25187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3" name="Овал 92"/>
          <p:cNvSpPr>
            <a:spLocks noChangeAspect="1"/>
          </p:cNvSpPr>
          <p:nvPr/>
        </p:nvSpPr>
        <p:spPr>
          <a:xfrm>
            <a:off x="2158528" y="5623701"/>
            <a:ext cx="602643" cy="360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4" name="Равнобедренный треугольник 93"/>
          <p:cNvSpPr/>
          <p:nvPr/>
        </p:nvSpPr>
        <p:spPr>
          <a:xfrm>
            <a:off x="1763050" y="4987300"/>
            <a:ext cx="288032" cy="437093"/>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5" name="Равнобедренный треугольник 94"/>
          <p:cNvSpPr/>
          <p:nvPr/>
        </p:nvSpPr>
        <p:spPr>
          <a:xfrm flipV="1">
            <a:off x="2864682" y="5459096"/>
            <a:ext cx="256529" cy="37112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6" name="Правая фигурная скобка 95"/>
          <p:cNvSpPr/>
          <p:nvPr/>
        </p:nvSpPr>
        <p:spPr>
          <a:xfrm>
            <a:off x="3643306" y="1159926"/>
            <a:ext cx="936674" cy="498371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98" name="Прямая со стрелкой 97"/>
          <p:cNvCxnSpPr/>
          <p:nvPr/>
        </p:nvCxnSpPr>
        <p:spPr>
          <a:xfrm>
            <a:off x="4788024" y="3662615"/>
            <a:ext cx="576064" cy="17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Содержимое 2"/>
          <p:cNvSpPr txBox="1">
            <a:spLocks/>
          </p:cNvSpPr>
          <p:nvPr/>
        </p:nvSpPr>
        <p:spPr bwMode="auto">
          <a:xfrm>
            <a:off x="3796084" y="2786058"/>
            <a:ext cx="1983879" cy="20065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FontTx/>
              <a:buNone/>
            </a:pPr>
            <a:r>
              <a:rPr lang="ru-RU" sz="1800" b="1" dirty="0" smtClean="0">
                <a:solidFill>
                  <a:srgbClr val="FF0000"/>
                </a:solidFill>
                <a:effectLst/>
              </a:rPr>
              <a:t>СА</a:t>
            </a:r>
          </a:p>
          <a:p>
            <a:pPr marL="0" indent="0" algn="ctr">
              <a:spcBef>
                <a:spcPts val="0"/>
              </a:spcBef>
              <a:spcAft>
                <a:spcPts val="0"/>
              </a:spcAft>
              <a:buFontTx/>
              <a:buNone/>
            </a:pPr>
            <a:r>
              <a:rPr lang="ru-RU" sz="1800" b="1" dirty="0" smtClean="0">
                <a:solidFill>
                  <a:srgbClr val="FF0000"/>
                </a:solidFill>
                <a:effectLst/>
              </a:rPr>
              <a:t>интеграция</a:t>
            </a:r>
          </a:p>
          <a:p>
            <a:pPr marL="0" indent="0" algn="ctr">
              <a:spcBef>
                <a:spcPts val="0"/>
              </a:spcBef>
              <a:spcAft>
                <a:spcPts val="0"/>
              </a:spcAft>
              <a:buFontTx/>
              <a:buNone/>
            </a:pPr>
            <a:r>
              <a:rPr lang="ru-RU" sz="1800" b="1" dirty="0" smtClean="0">
                <a:solidFill>
                  <a:srgbClr val="FF0000"/>
                </a:solidFill>
                <a:effectLst/>
              </a:rPr>
              <a:t>рядов</a:t>
            </a:r>
          </a:p>
          <a:p>
            <a:pPr marL="0" indent="0" algn="ctr">
              <a:spcBef>
                <a:spcPts val="0"/>
              </a:spcBef>
              <a:spcAft>
                <a:spcPts val="0"/>
              </a:spcAft>
              <a:buFontTx/>
              <a:buNone/>
            </a:pPr>
            <a:r>
              <a:rPr lang="ru-RU" sz="1800" b="1" dirty="0" smtClean="0">
                <a:solidFill>
                  <a:srgbClr val="FF0000"/>
                </a:solidFill>
                <a:effectLst/>
              </a:rPr>
              <a:t>событий</a:t>
            </a:r>
          </a:p>
          <a:p>
            <a:pPr marL="0" indent="0" algn="ctr">
              <a:spcBef>
                <a:spcPts val="0"/>
              </a:spcBef>
              <a:spcAft>
                <a:spcPts val="0"/>
              </a:spcAft>
              <a:buFontTx/>
              <a:buNone/>
            </a:pPr>
            <a:r>
              <a:rPr lang="ru-RU" sz="1800" b="1" dirty="0" smtClean="0">
                <a:solidFill>
                  <a:srgbClr val="FF0000"/>
                </a:solidFill>
                <a:effectLst/>
              </a:rPr>
              <a:t>треков</a:t>
            </a:r>
            <a:endParaRPr lang="en-US" sz="1800" b="1" kern="0" dirty="0">
              <a:solidFill>
                <a:srgbClr val="FF0000"/>
              </a:solidFill>
              <a:effectLst/>
              <a:ea typeface="Verdana" panose="020B0604030504040204" pitchFamily="34" charset="0"/>
              <a:cs typeface="Verdana" panose="020B0604030504040204" pitchFamily="34" charset="0"/>
            </a:endParaRPr>
          </a:p>
        </p:txBody>
      </p:sp>
      <p:sp>
        <p:nvSpPr>
          <p:cNvPr id="102" name="Содержимое 2"/>
          <p:cNvSpPr txBox="1">
            <a:spLocks/>
          </p:cNvSpPr>
          <p:nvPr/>
        </p:nvSpPr>
        <p:spPr bwMode="auto">
          <a:xfrm>
            <a:off x="8884256" y="4509120"/>
            <a:ext cx="29625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en-US" sz="1400" b="1" kern="0" dirty="0" smtClean="0">
                <a:solidFill>
                  <a:schemeClr val="tx1"/>
                </a:solidFill>
                <a:effectLst/>
                <a:ea typeface="Verdana" panose="020B0604030504040204" pitchFamily="34" charset="0"/>
                <a:cs typeface="Verdana" panose="020B0604030504040204" pitchFamily="34" charset="0"/>
              </a:rPr>
              <a:t>t</a:t>
            </a:r>
            <a:endParaRPr lang="en-US" sz="1400" b="1" kern="0" dirty="0">
              <a:solidFill>
                <a:schemeClr val="tx1"/>
              </a:solidFill>
              <a:effectLst/>
              <a:ea typeface="Verdana" panose="020B0604030504040204" pitchFamily="34" charset="0"/>
              <a:cs typeface="Verdana" panose="020B0604030504040204" pitchFamily="34" charset="0"/>
            </a:endParaRPr>
          </a:p>
        </p:txBody>
      </p:sp>
      <p:cxnSp>
        <p:nvCxnSpPr>
          <p:cNvPr id="106" name="Прямая со стрелкой 105"/>
          <p:cNvCxnSpPr/>
          <p:nvPr/>
        </p:nvCxnSpPr>
        <p:spPr>
          <a:xfrm>
            <a:off x="5436416" y="4506988"/>
            <a:ext cx="360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Прямая со стрелкой 106"/>
          <p:cNvCxnSpPr/>
          <p:nvPr/>
        </p:nvCxnSpPr>
        <p:spPr>
          <a:xfrm rot="16200000">
            <a:off x="4536416" y="3617872"/>
            <a:ext cx="180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8" name="Содержимое 2"/>
          <p:cNvSpPr txBox="1">
            <a:spLocks/>
          </p:cNvSpPr>
          <p:nvPr/>
        </p:nvSpPr>
        <p:spPr bwMode="auto">
          <a:xfrm>
            <a:off x="5364088" y="2492896"/>
            <a:ext cx="122413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nSpc>
                <a:spcPct val="114000"/>
              </a:lnSpc>
              <a:spcBef>
                <a:spcPts val="1200"/>
              </a:spcBef>
              <a:spcAft>
                <a:spcPts val="1200"/>
              </a:spcAft>
              <a:buFontTx/>
              <a:buNone/>
            </a:pPr>
            <a:r>
              <a:rPr lang="ru-RU" sz="1400" b="1" kern="0" dirty="0" smtClean="0">
                <a:solidFill>
                  <a:schemeClr val="tx1"/>
                </a:solidFill>
                <a:effectLst/>
                <a:ea typeface="Verdana" panose="020B0604030504040204" pitchFamily="34" charset="0"/>
                <a:cs typeface="Verdana" panose="020B0604030504040204" pitchFamily="34" charset="0"/>
              </a:rPr>
              <a:t>События</a:t>
            </a:r>
            <a:endParaRPr lang="en-US" sz="1400" b="1" kern="0" dirty="0">
              <a:solidFill>
                <a:schemeClr val="tx1"/>
              </a:solidFill>
              <a:effectLst/>
              <a:ea typeface="Verdana" panose="020B0604030504040204" pitchFamily="34" charset="0"/>
              <a:cs typeface="Verdana" panose="020B0604030504040204" pitchFamily="34" charset="0"/>
            </a:endParaRPr>
          </a:p>
        </p:txBody>
      </p:sp>
      <p:sp>
        <p:nvSpPr>
          <p:cNvPr id="109" name="Прямоугольник 108"/>
          <p:cNvSpPr/>
          <p:nvPr/>
        </p:nvSpPr>
        <p:spPr>
          <a:xfrm>
            <a:off x="6244988" y="3107280"/>
            <a:ext cx="45719" cy="93123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0" name="Прямоугольник 109"/>
          <p:cNvSpPr/>
          <p:nvPr/>
        </p:nvSpPr>
        <p:spPr>
          <a:xfrm>
            <a:off x="6876256" y="3588685"/>
            <a:ext cx="523539" cy="36826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1" name="Прямоугольник 110"/>
          <p:cNvSpPr/>
          <p:nvPr/>
        </p:nvSpPr>
        <p:spPr>
          <a:xfrm>
            <a:off x="6372200" y="3318561"/>
            <a:ext cx="432048" cy="169693"/>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 name="Прямоугольник 111"/>
          <p:cNvSpPr/>
          <p:nvPr/>
        </p:nvSpPr>
        <p:spPr>
          <a:xfrm>
            <a:off x="7465244" y="3573016"/>
            <a:ext cx="245566" cy="1241148"/>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3" name="Прямоугольник 112"/>
          <p:cNvSpPr/>
          <p:nvPr/>
        </p:nvSpPr>
        <p:spPr>
          <a:xfrm>
            <a:off x="5508104" y="4274319"/>
            <a:ext cx="108012" cy="13462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6" name="Равнобедренный треугольник 115"/>
          <p:cNvSpPr/>
          <p:nvPr/>
        </p:nvSpPr>
        <p:spPr>
          <a:xfrm flipV="1">
            <a:off x="5929113" y="4045852"/>
            <a:ext cx="256529" cy="371127"/>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7" name="Овал 116"/>
          <p:cNvSpPr>
            <a:spLocks noChangeAspect="1"/>
          </p:cNvSpPr>
          <p:nvPr/>
        </p:nvSpPr>
        <p:spPr>
          <a:xfrm>
            <a:off x="5681112" y="4365104"/>
            <a:ext cx="187032" cy="187032"/>
          </a:xfrm>
          <a:prstGeom prst="ellipse">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8" name="Прямоугольник 117"/>
          <p:cNvSpPr/>
          <p:nvPr/>
        </p:nvSpPr>
        <p:spPr>
          <a:xfrm>
            <a:off x="7812360" y="4189194"/>
            <a:ext cx="432048" cy="108284"/>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9" name="Прямоугольник 118"/>
          <p:cNvSpPr/>
          <p:nvPr/>
        </p:nvSpPr>
        <p:spPr>
          <a:xfrm>
            <a:off x="8315037" y="3745139"/>
            <a:ext cx="523539" cy="368261"/>
          </a:xfrm>
          <a:prstGeom prst="rect">
            <a:avLst/>
          </a:prstGeom>
          <a:solidFill>
            <a:srgbClr val="0070FF"/>
          </a:solidFill>
          <a:ln>
            <a:solidFill>
              <a:srgbClr val="007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Нижний колонтитул 3"/>
          <p:cNvSpPr>
            <a:spLocks noGrp="1"/>
          </p:cNvSpPr>
          <p:nvPr>
            <p:ph type="ftr" sz="quarter" idx="11"/>
          </p:nvPr>
        </p:nvSpPr>
        <p:spPr/>
        <p:txBody>
          <a:bodyPr/>
          <a:lstStyle/>
          <a:p>
            <a:pPr>
              <a:defRPr/>
            </a:pPr>
            <a:r>
              <a:rPr lang="ru-RU" dirty="0" smtClean="0"/>
              <a:t>ИДГ РАН</a:t>
            </a:r>
          </a:p>
          <a:p>
            <a:pPr>
              <a:defRPr/>
            </a:pPr>
            <a:r>
              <a:rPr lang="ru-RU" dirty="0" smtClean="0"/>
              <a:t>«Триггерные эффекты в </a:t>
            </a:r>
            <a:r>
              <a:rPr lang="ru-RU" dirty="0" err="1" smtClean="0"/>
              <a:t>геосистемах</a:t>
            </a:r>
            <a:r>
              <a:rPr lang="ru-RU" dirty="0" smtClean="0"/>
              <a:t>»</a:t>
            </a:r>
            <a:endParaRPr lang="ru-RU" dirty="0"/>
          </a:p>
        </p:txBody>
      </p:sp>
      <p:sp>
        <p:nvSpPr>
          <p:cNvPr id="5" name="Дата 4"/>
          <p:cNvSpPr>
            <a:spLocks noGrp="1"/>
          </p:cNvSpPr>
          <p:nvPr>
            <p:ph type="dt" sz="half" idx="12"/>
          </p:nvPr>
        </p:nvSpPr>
        <p:spPr/>
        <p:txBody>
          <a:bodyPr/>
          <a:lstStyle/>
          <a:p>
            <a:pPr>
              <a:defRPr/>
            </a:pPr>
            <a:fld id="{39A41272-79B9-4BF8-A334-C5C1BFF4DC7E}" type="datetime1">
              <a:rPr lang="ru-RU" smtClean="0"/>
              <a:pPr>
                <a:defRPr/>
              </a:pPr>
              <a:t>03.06.2019</a:t>
            </a:fld>
            <a:endParaRPr lang="ru-RU"/>
          </a:p>
        </p:txBody>
      </p:sp>
      <p:sp>
        <p:nvSpPr>
          <p:cNvPr id="3" name="Номер слайда 2"/>
          <p:cNvSpPr>
            <a:spLocks noGrp="1"/>
          </p:cNvSpPr>
          <p:nvPr>
            <p:ph type="sldNum" sz="quarter" idx="10"/>
          </p:nvPr>
        </p:nvSpPr>
        <p:spPr/>
        <p:txBody>
          <a:bodyPr/>
          <a:lstStyle/>
          <a:p>
            <a:pPr>
              <a:defRPr/>
            </a:pPr>
            <a:fld id="{AC1D75AA-2233-4B03-8F1A-176D1C703CD8}" type="slidenum">
              <a:rPr lang="ru-RU" smtClean="0"/>
              <a:pPr>
                <a:defRPr/>
              </a:pPr>
              <a:t>21</a:t>
            </a:fld>
            <a:endParaRPr lang="ru-RU"/>
          </a:p>
        </p:txBody>
      </p:sp>
      <p:sp>
        <p:nvSpPr>
          <p:cNvPr id="80" name="Содержимое 2"/>
          <p:cNvSpPr txBox="1">
            <a:spLocks/>
          </p:cNvSpPr>
          <p:nvPr/>
        </p:nvSpPr>
        <p:spPr bwMode="auto">
          <a:xfrm>
            <a:off x="5436416" y="4838157"/>
            <a:ext cx="3595968" cy="102807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FontTx/>
              <a:buNone/>
            </a:pPr>
            <a:r>
              <a:rPr lang="ru-RU" sz="1800" b="1" dirty="0" smtClean="0">
                <a:solidFill>
                  <a:srgbClr val="FF0000"/>
                </a:solidFill>
                <a:effectLst/>
              </a:rPr>
              <a:t>Интегрированная</a:t>
            </a:r>
            <a:r>
              <a:rPr lang="ru-RU" sz="1800" b="1" dirty="0" smtClean="0">
                <a:solidFill>
                  <a:srgbClr val="55FF00"/>
                </a:solidFill>
                <a:effectLst/>
              </a:rPr>
              <a:t> </a:t>
            </a:r>
            <a:r>
              <a:rPr lang="ru-RU" sz="1800" b="1" dirty="0" smtClean="0">
                <a:solidFill>
                  <a:srgbClr val="0070FF"/>
                </a:solidFill>
                <a:effectLst/>
              </a:rPr>
              <a:t>последовательность</a:t>
            </a:r>
            <a:r>
              <a:rPr lang="ru-RU" sz="1800" b="1" dirty="0" smtClean="0">
                <a:solidFill>
                  <a:srgbClr val="55FF00"/>
                </a:solidFill>
                <a:effectLst/>
              </a:rPr>
              <a:t> событий</a:t>
            </a:r>
          </a:p>
          <a:p>
            <a:pPr marL="0" indent="0" algn="ctr">
              <a:spcBef>
                <a:spcPts val="0"/>
              </a:spcBef>
              <a:spcAft>
                <a:spcPts val="0"/>
              </a:spcAft>
              <a:buFontTx/>
              <a:buNone/>
            </a:pPr>
            <a:r>
              <a:rPr lang="ru-RU" sz="1800" b="1" dirty="0" smtClean="0">
                <a:solidFill>
                  <a:schemeClr val="tx1"/>
                </a:solidFill>
                <a:effectLst/>
              </a:rPr>
              <a:t>(ИПС)</a:t>
            </a:r>
            <a:endParaRPr lang="en-US" sz="1800" b="1" kern="0" dirty="0">
              <a:solidFill>
                <a:schemeClr val="tx1"/>
              </a:solidFill>
              <a:effectLs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563118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Times New Roman" panose="02020603050405020304" pitchFamily="18" charset="0"/>
              </a:rPr>
              <a:t>Системный анализ – математика Больших Данных</a:t>
            </a:r>
            <a:endParaRPr lang="ru-RU" altLang="ru-RU" sz="2400" dirty="0">
              <a:cs typeface="Arial" panose="020B0604020202020204" pitchFamily="34" charset="0"/>
            </a:endParaRPr>
          </a:p>
        </p:txBody>
      </p:sp>
      <p:sp>
        <p:nvSpPr>
          <p:cNvPr id="6" name="Rectangle 3"/>
          <p:cNvSpPr txBox="1">
            <a:spLocks noChangeArrowheads="1"/>
          </p:cNvSpPr>
          <p:nvPr/>
        </p:nvSpPr>
        <p:spPr>
          <a:xfrm>
            <a:off x="179388" y="988913"/>
            <a:ext cx="8713787" cy="301615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spcAft>
                <a:spcPts val="0"/>
              </a:spcAft>
              <a:buNone/>
              <a:defRPr/>
            </a:pPr>
            <a:r>
              <a:rPr lang="ru-RU" altLang="ru-RU" sz="2500" b="1" kern="0" dirty="0">
                <a:effectLst/>
              </a:rPr>
              <a:t>«Математический метод, при помощи которого из определений, постулатов и аксиом выводятся следствия, ... есть лучший и надёжный путь для нахождения и обобщения истины»</a:t>
            </a:r>
          </a:p>
          <a:p>
            <a:pPr marL="0" indent="0" algn="r">
              <a:spcBef>
                <a:spcPts val="0"/>
              </a:spcBef>
              <a:spcAft>
                <a:spcPts val="0"/>
              </a:spcAft>
              <a:buNone/>
              <a:defRPr/>
            </a:pPr>
            <a:r>
              <a:rPr lang="ru-RU" altLang="ru-RU" sz="2500" b="1" kern="0" dirty="0">
                <a:effectLst/>
              </a:rPr>
              <a:t>Б. Спиноза (1632–1677</a:t>
            </a:r>
            <a:r>
              <a:rPr lang="ru-RU" altLang="ru-RU" sz="2500" b="1" kern="0" dirty="0" smtClean="0">
                <a:effectLst/>
              </a:rPr>
              <a:t>)</a:t>
            </a:r>
          </a:p>
          <a:p>
            <a:pPr marL="0" indent="0" algn="r">
              <a:spcBef>
                <a:spcPts val="0"/>
              </a:spcBef>
              <a:spcAft>
                <a:spcPts val="0"/>
              </a:spcAft>
              <a:buNone/>
              <a:defRPr/>
            </a:pPr>
            <a:endParaRPr lang="ru-RU" altLang="ru-RU" sz="2500" b="1" kern="0" dirty="0">
              <a:effectLst/>
            </a:endParaRPr>
          </a:p>
          <a:p>
            <a:pPr marL="0" indent="0" algn="just">
              <a:spcBef>
                <a:spcPts val="0"/>
              </a:spcBef>
              <a:spcAft>
                <a:spcPts val="0"/>
              </a:spcAft>
              <a:buNone/>
              <a:defRPr/>
            </a:pPr>
            <a:r>
              <a:rPr lang="ru-RU" altLang="ru-RU" sz="2500" b="1" kern="0" dirty="0">
                <a:effectLst/>
              </a:rPr>
              <a:t>«Процветание и совершенство математики тесно связано с благополучием государства»</a:t>
            </a:r>
          </a:p>
          <a:p>
            <a:pPr marL="0" indent="0" algn="r">
              <a:spcBef>
                <a:spcPts val="0"/>
              </a:spcBef>
              <a:spcAft>
                <a:spcPts val="0"/>
              </a:spcAft>
              <a:buNone/>
              <a:defRPr/>
            </a:pPr>
            <a:r>
              <a:rPr lang="ru-RU" altLang="ru-RU" sz="2500" b="1" kern="0" dirty="0">
                <a:effectLst/>
              </a:rPr>
              <a:t>Наполеон Бонапарт (1769–1821</a:t>
            </a:r>
            <a:r>
              <a:rPr lang="ru-RU" altLang="ru-RU" sz="2500" b="1" kern="0" dirty="0" smtClean="0">
                <a:effectLst/>
              </a:rPr>
              <a:t>)</a:t>
            </a:r>
          </a:p>
          <a:p>
            <a:pPr marL="0" indent="0" algn="r">
              <a:spcBef>
                <a:spcPts val="0"/>
              </a:spcBef>
              <a:spcAft>
                <a:spcPts val="0"/>
              </a:spcAft>
              <a:buNone/>
              <a:defRPr/>
            </a:pPr>
            <a:endParaRPr lang="ru-RU" altLang="ru-RU" sz="2500" b="1" kern="0" dirty="0">
              <a:effectLst/>
            </a:endParaRPr>
          </a:p>
          <a:p>
            <a:pPr marL="0" indent="0" algn="just">
              <a:spcBef>
                <a:spcPts val="0"/>
              </a:spcBef>
              <a:spcAft>
                <a:spcPts val="0"/>
              </a:spcAft>
              <a:buNone/>
              <a:defRPr/>
            </a:pPr>
            <a:r>
              <a:rPr lang="ru-RU" altLang="ru-RU" sz="2500" b="1" kern="0" dirty="0">
                <a:effectLst/>
              </a:rPr>
              <a:t>«Наука только тогда достигает совершенства, когда ей удаётся пользоваться математикой»</a:t>
            </a:r>
          </a:p>
          <a:p>
            <a:pPr marL="0" indent="0" algn="r">
              <a:spcBef>
                <a:spcPts val="0"/>
              </a:spcBef>
              <a:spcAft>
                <a:spcPts val="0"/>
              </a:spcAft>
              <a:buNone/>
              <a:defRPr/>
            </a:pPr>
            <a:r>
              <a:rPr lang="ru-RU" altLang="ru-RU" sz="2500" b="1" kern="0" dirty="0">
                <a:effectLst/>
              </a:rPr>
              <a:t>К. Маркс (1818–1883)</a:t>
            </a:r>
          </a:p>
        </p:txBody>
      </p:sp>
      <p:sp>
        <p:nvSpPr>
          <p:cNvPr id="3" name="Нижний колонтитул 2"/>
          <p:cNvSpPr>
            <a:spLocks noGrp="1"/>
          </p:cNvSpPr>
          <p:nvPr>
            <p:ph type="ftr" sz="quarter" idx="11"/>
          </p:nvPr>
        </p:nvSpPr>
        <p:spPr>
          <a:xfrm>
            <a:off x="4932040" y="6229349"/>
            <a:ext cx="3888110"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E20C24C7-9205-45B5-87B7-BD56423A8EED}"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22</a:t>
            </a:fld>
            <a:endParaRPr lang="ru-RU" altLang="ru-RU"/>
          </a:p>
        </p:txBody>
      </p:sp>
    </p:spTree>
    <p:extLst>
      <p:ext uri="{BB962C8B-B14F-4D97-AF65-F5344CB8AC3E}">
        <p14:creationId xmlns:p14="http://schemas.microsoft.com/office/powerpoint/2010/main" val="55933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Times New Roman" panose="02020603050405020304" pitchFamily="18" charset="0"/>
              </a:rPr>
              <a:t>Системный анализ – </a:t>
            </a:r>
            <a:r>
              <a:rPr lang="ru-RU" altLang="ru-RU" sz="2400" dirty="0" smtClean="0">
                <a:cs typeface="Times New Roman" panose="02020603050405020304" pitchFamily="18" charset="0"/>
              </a:rPr>
              <a:t>математика  21 </a:t>
            </a:r>
            <a:r>
              <a:rPr lang="ru-RU" altLang="ru-RU" sz="2400" dirty="0" smtClean="0">
                <a:cs typeface="Times New Roman" panose="02020603050405020304" pitchFamily="18" charset="0"/>
              </a:rPr>
              <a:t>века</a:t>
            </a:r>
            <a:endParaRPr lang="ru-RU" altLang="ru-RU" sz="2400" dirty="0">
              <a:cs typeface="Arial" panose="020B0604020202020204" pitchFamily="34" charset="0"/>
            </a:endParaRPr>
          </a:p>
        </p:txBody>
      </p:sp>
      <p:sp>
        <p:nvSpPr>
          <p:cNvPr id="6" name="Rectangle 3"/>
          <p:cNvSpPr txBox="1">
            <a:spLocks noChangeArrowheads="1"/>
          </p:cNvSpPr>
          <p:nvPr/>
        </p:nvSpPr>
        <p:spPr>
          <a:xfrm>
            <a:off x="35496" y="1916832"/>
            <a:ext cx="936104" cy="1707922"/>
          </a:xfrm>
          <a:prstGeom prst="rect">
            <a:avLst/>
          </a:prstGeom>
        </p:spPr>
        <p:txBody>
          <a:bodyPr vert="vert270"/>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000" b="1" kern="0" dirty="0" smtClean="0">
                <a:solidFill>
                  <a:srgbClr val="C00000"/>
                </a:solidFill>
                <a:effectLst/>
              </a:rPr>
              <a:t>Источник развития математики</a:t>
            </a:r>
            <a:endParaRPr lang="ru-RU" altLang="ru-RU" sz="2000" b="1" kern="0" dirty="0">
              <a:solidFill>
                <a:srgbClr val="C00000"/>
              </a:solidFill>
              <a:effectLst/>
            </a:endParaRPr>
          </a:p>
        </p:txBody>
      </p:sp>
      <p:sp>
        <p:nvSpPr>
          <p:cNvPr id="3" name="Нижний колонтитул 2"/>
          <p:cNvSpPr>
            <a:spLocks noGrp="1"/>
          </p:cNvSpPr>
          <p:nvPr>
            <p:ph type="ftr" sz="quarter" idx="11"/>
          </p:nvPr>
        </p:nvSpPr>
        <p:spPr>
          <a:xfrm>
            <a:off x="5076056" y="6229349"/>
            <a:ext cx="3744094"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B6430BB7-22E3-4CC9-BD39-996994857A2B}"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23</a:t>
            </a:fld>
            <a:endParaRPr lang="ru-RU" altLang="ru-RU"/>
          </a:p>
        </p:txBody>
      </p:sp>
      <p:grpSp>
        <p:nvGrpSpPr>
          <p:cNvPr id="14337" name="Группа 14336"/>
          <p:cNvGrpSpPr/>
          <p:nvPr/>
        </p:nvGrpSpPr>
        <p:grpSpPr>
          <a:xfrm>
            <a:off x="7451920" y="980728"/>
            <a:ext cx="1584576" cy="446151"/>
            <a:chOff x="7451920" y="980728"/>
            <a:chExt cx="1584576" cy="446151"/>
          </a:xfrm>
        </p:grpSpPr>
        <p:sp>
          <p:nvSpPr>
            <p:cNvPr id="9" name="Rectangle 3"/>
            <p:cNvSpPr txBox="1">
              <a:spLocks noChangeArrowheads="1"/>
            </p:cNvSpPr>
            <p:nvPr/>
          </p:nvSpPr>
          <p:spPr>
            <a:xfrm>
              <a:off x="7451920" y="980728"/>
              <a:ext cx="1584576" cy="44615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21 век</a:t>
              </a:r>
              <a:endParaRPr lang="ru-RU" altLang="ru-RU" sz="2200" b="1" kern="0" dirty="0">
                <a:effectLst/>
              </a:endParaRPr>
            </a:p>
          </p:txBody>
        </p:sp>
        <p:sp>
          <p:nvSpPr>
            <p:cNvPr id="5" name="Прямоугольник 4"/>
            <p:cNvSpPr/>
            <p:nvPr/>
          </p:nvSpPr>
          <p:spPr>
            <a:xfrm>
              <a:off x="7451920" y="980728"/>
              <a:ext cx="1584576" cy="446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4338" name="Группа 14337"/>
          <p:cNvGrpSpPr/>
          <p:nvPr/>
        </p:nvGrpSpPr>
        <p:grpSpPr>
          <a:xfrm>
            <a:off x="4715616" y="972000"/>
            <a:ext cx="1584576" cy="504599"/>
            <a:chOff x="5147664" y="972000"/>
            <a:chExt cx="1584576" cy="504599"/>
          </a:xfrm>
        </p:grpSpPr>
        <p:sp>
          <p:nvSpPr>
            <p:cNvPr id="8" name="Rectangle 3"/>
            <p:cNvSpPr txBox="1">
              <a:spLocks noChangeArrowheads="1"/>
            </p:cNvSpPr>
            <p:nvPr/>
          </p:nvSpPr>
          <p:spPr>
            <a:xfrm>
              <a:off x="5147664" y="980728"/>
              <a:ext cx="1584576"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20 век</a:t>
              </a:r>
              <a:endParaRPr lang="ru-RU" altLang="ru-RU" sz="2200" b="1" kern="0" dirty="0">
                <a:effectLst/>
              </a:endParaRPr>
            </a:p>
          </p:txBody>
        </p:sp>
        <p:sp>
          <p:nvSpPr>
            <p:cNvPr id="18" name="Прямоугольник 17"/>
            <p:cNvSpPr/>
            <p:nvPr/>
          </p:nvSpPr>
          <p:spPr>
            <a:xfrm>
              <a:off x="5147664" y="972000"/>
              <a:ext cx="1584576" cy="44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4340" name="Группа 14339"/>
          <p:cNvGrpSpPr/>
          <p:nvPr/>
        </p:nvGrpSpPr>
        <p:grpSpPr>
          <a:xfrm>
            <a:off x="1547264" y="972000"/>
            <a:ext cx="1584576" cy="512784"/>
            <a:chOff x="1979512" y="972000"/>
            <a:chExt cx="1584576" cy="512784"/>
          </a:xfrm>
        </p:grpSpPr>
        <p:sp>
          <p:nvSpPr>
            <p:cNvPr id="7" name="Rectangle 3"/>
            <p:cNvSpPr txBox="1">
              <a:spLocks noChangeArrowheads="1"/>
            </p:cNvSpPr>
            <p:nvPr/>
          </p:nvSpPr>
          <p:spPr>
            <a:xfrm>
              <a:off x="1979512" y="988913"/>
              <a:ext cx="1584576"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19 век</a:t>
              </a:r>
              <a:endParaRPr lang="ru-RU" altLang="ru-RU" sz="2200" b="1" kern="0" dirty="0">
                <a:effectLst/>
              </a:endParaRPr>
            </a:p>
          </p:txBody>
        </p:sp>
        <p:sp>
          <p:nvSpPr>
            <p:cNvPr id="19" name="Прямоугольник 18"/>
            <p:cNvSpPr/>
            <p:nvPr/>
          </p:nvSpPr>
          <p:spPr>
            <a:xfrm>
              <a:off x="1979512" y="972000"/>
              <a:ext cx="1584576" cy="446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7" name="Группа 26"/>
          <p:cNvGrpSpPr/>
          <p:nvPr/>
        </p:nvGrpSpPr>
        <p:grpSpPr>
          <a:xfrm>
            <a:off x="3635896" y="1761175"/>
            <a:ext cx="3600000" cy="2099873"/>
            <a:chOff x="3779912" y="1932614"/>
            <a:chExt cx="3600000" cy="2099873"/>
          </a:xfrm>
        </p:grpSpPr>
        <p:sp>
          <p:nvSpPr>
            <p:cNvPr id="11" name="Rectangle 3"/>
            <p:cNvSpPr txBox="1">
              <a:spLocks noChangeArrowheads="1"/>
            </p:cNvSpPr>
            <p:nvPr/>
          </p:nvSpPr>
          <p:spPr>
            <a:xfrm>
              <a:off x="3779912" y="1932614"/>
              <a:ext cx="3600000"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Физика, химия, биология, медицина, лингвистика. Развитие </a:t>
              </a:r>
              <a:r>
                <a:rPr lang="ru-RU" altLang="ru-RU" sz="2200" b="1" kern="0" dirty="0" err="1" smtClean="0">
                  <a:effectLst/>
                </a:rPr>
                <a:t>техносферы</a:t>
              </a:r>
              <a:r>
                <a:rPr lang="ru-RU" altLang="ru-RU" sz="2200" b="1" kern="0" dirty="0" smtClean="0">
                  <a:effectLst/>
                </a:rPr>
                <a:t>. Освоение космоса и атомной энергии </a:t>
              </a:r>
              <a:endParaRPr lang="ru-RU" altLang="ru-RU" sz="2200" b="1" kern="0" dirty="0">
                <a:effectLst/>
              </a:endParaRPr>
            </a:p>
          </p:txBody>
        </p:sp>
        <p:sp>
          <p:nvSpPr>
            <p:cNvPr id="20" name="Прямоугольник 19"/>
            <p:cNvSpPr/>
            <p:nvPr/>
          </p:nvSpPr>
          <p:spPr>
            <a:xfrm>
              <a:off x="3833768" y="1932614"/>
              <a:ext cx="3474536" cy="20998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6" name="Группа 25"/>
          <p:cNvGrpSpPr/>
          <p:nvPr/>
        </p:nvGrpSpPr>
        <p:grpSpPr>
          <a:xfrm>
            <a:off x="1043888" y="4653136"/>
            <a:ext cx="2520000" cy="1180342"/>
            <a:chOff x="755576" y="3784552"/>
            <a:chExt cx="2520000" cy="1180342"/>
          </a:xfrm>
        </p:grpSpPr>
        <p:sp>
          <p:nvSpPr>
            <p:cNvPr id="15" name="Rectangle 3"/>
            <p:cNvSpPr txBox="1">
              <a:spLocks noChangeArrowheads="1"/>
            </p:cNvSpPr>
            <p:nvPr/>
          </p:nvSpPr>
          <p:spPr>
            <a:xfrm>
              <a:off x="755576" y="3784552"/>
              <a:ext cx="2520000"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Математический анализ и высшая алгебра</a:t>
              </a:r>
              <a:endParaRPr lang="ru-RU" altLang="ru-RU" sz="2200" b="1" kern="0" dirty="0">
                <a:effectLst/>
              </a:endParaRPr>
            </a:p>
          </p:txBody>
        </p:sp>
        <p:sp>
          <p:nvSpPr>
            <p:cNvPr id="22" name="Прямоугольник 21"/>
            <p:cNvSpPr/>
            <p:nvPr/>
          </p:nvSpPr>
          <p:spPr>
            <a:xfrm>
              <a:off x="755576" y="3784552"/>
              <a:ext cx="2520000" cy="11803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6" name="Группа 15"/>
          <p:cNvGrpSpPr/>
          <p:nvPr/>
        </p:nvGrpSpPr>
        <p:grpSpPr>
          <a:xfrm>
            <a:off x="1043888" y="2176650"/>
            <a:ext cx="2520000" cy="1180342"/>
            <a:chOff x="756000" y="1888618"/>
            <a:chExt cx="2520000" cy="1180342"/>
          </a:xfrm>
        </p:grpSpPr>
        <p:sp>
          <p:nvSpPr>
            <p:cNvPr id="10" name="Rectangle 3"/>
            <p:cNvSpPr txBox="1">
              <a:spLocks noChangeArrowheads="1"/>
            </p:cNvSpPr>
            <p:nvPr/>
          </p:nvSpPr>
          <p:spPr>
            <a:xfrm>
              <a:off x="756000" y="1932613"/>
              <a:ext cx="2520000"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Физические законы и явления</a:t>
              </a:r>
              <a:endParaRPr lang="ru-RU" altLang="ru-RU" sz="2200" b="1" kern="0" dirty="0">
                <a:effectLst/>
              </a:endParaRPr>
            </a:p>
          </p:txBody>
        </p:sp>
        <p:sp>
          <p:nvSpPr>
            <p:cNvPr id="24" name="Прямоугольник 23"/>
            <p:cNvSpPr/>
            <p:nvPr/>
          </p:nvSpPr>
          <p:spPr>
            <a:xfrm>
              <a:off x="756000" y="1888618"/>
              <a:ext cx="2520000" cy="11803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8" name="Группа 27"/>
          <p:cNvGrpSpPr/>
          <p:nvPr/>
        </p:nvGrpSpPr>
        <p:grpSpPr>
          <a:xfrm>
            <a:off x="3707904" y="4365105"/>
            <a:ext cx="3690160" cy="1800200"/>
            <a:chOff x="3833768" y="4365105"/>
            <a:chExt cx="3690160" cy="1800200"/>
          </a:xfrm>
        </p:grpSpPr>
        <p:sp>
          <p:nvSpPr>
            <p:cNvPr id="14" name="Rectangle 3"/>
            <p:cNvSpPr txBox="1">
              <a:spLocks noChangeArrowheads="1"/>
            </p:cNvSpPr>
            <p:nvPr/>
          </p:nvSpPr>
          <p:spPr>
            <a:xfrm>
              <a:off x="3923928" y="4372330"/>
              <a:ext cx="3600000"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u="sng" kern="0" dirty="0" smtClean="0">
                  <a:effectLst/>
                </a:rPr>
                <a:t>Математическое моделирование</a:t>
              </a:r>
              <a:r>
                <a:rPr lang="ru-RU" altLang="ru-RU" sz="2200" b="1" kern="0" dirty="0" smtClean="0">
                  <a:effectLst/>
                </a:rPr>
                <a:t>, функциональный анализ, кибернетика. Создание ЭВМ</a:t>
              </a:r>
              <a:endParaRPr lang="ru-RU" altLang="ru-RU" sz="2200" b="1" kern="0" dirty="0">
                <a:effectLst/>
              </a:endParaRPr>
            </a:p>
          </p:txBody>
        </p:sp>
        <p:sp>
          <p:nvSpPr>
            <p:cNvPr id="25" name="Прямоугольник 24"/>
            <p:cNvSpPr/>
            <p:nvPr/>
          </p:nvSpPr>
          <p:spPr>
            <a:xfrm>
              <a:off x="3833768" y="4365105"/>
              <a:ext cx="3474536" cy="1800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4336" name="Группа 14335"/>
          <p:cNvGrpSpPr/>
          <p:nvPr/>
        </p:nvGrpSpPr>
        <p:grpSpPr>
          <a:xfrm>
            <a:off x="7308304" y="4764281"/>
            <a:ext cx="1804864" cy="1040983"/>
            <a:chOff x="7339136" y="4620264"/>
            <a:chExt cx="1804864" cy="1040983"/>
          </a:xfrm>
        </p:grpSpPr>
        <p:sp>
          <p:nvSpPr>
            <p:cNvPr id="13" name="Rectangle 3"/>
            <p:cNvSpPr txBox="1">
              <a:spLocks noChangeArrowheads="1"/>
            </p:cNvSpPr>
            <p:nvPr/>
          </p:nvSpPr>
          <p:spPr>
            <a:xfrm>
              <a:off x="7339136" y="4725144"/>
              <a:ext cx="1804864"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Системный анализ</a:t>
              </a:r>
              <a:endParaRPr lang="ru-RU" altLang="ru-RU" sz="2200" b="1" kern="0" dirty="0">
                <a:effectLst/>
              </a:endParaRPr>
            </a:p>
          </p:txBody>
        </p:sp>
        <p:sp>
          <p:nvSpPr>
            <p:cNvPr id="31" name="Прямоугольник 30"/>
            <p:cNvSpPr/>
            <p:nvPr/>
          </p:nvSpPr>
          <p:spPr>
            <a:xfrm>
              <a:off x="7339136" y="4620264"/>
              <a:ext cx="1804864" cy="1040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29" name="Группа 28"/>
          <p:cNvGrpSpPr/>
          <p:nvPr/>
        </p:nvGrpSpPr>
        <p:grpSpPr>
          <a:xfrm>
            <a:off x="7308304" y="2348880"/>
            <a:ext cx="1804864" cy="729305"/>
            <a:chOff x="7340400" y="2915719"/>
            <a:chExt cx="1804864" cy="729305"/>
          </a:xfrm>
        </p:grpSpPr>
        <p:sp>
          <p:nvSpPr>
            <p:cNvPr id="12" name="Rectangle 3"/>
            <p:cNvSpPr txBox="1">
              <a:spLocks noChangeArrowheads="1"/>
            </p:cNvSpPr>
            <p:nvPr/>
          </p:nvSpPr>
          <p:spPr>
            <a:xfrm>
              <a:off x="7451920" y="2915719"/>
              <a:ext cx="1584576" cy="495871"/>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200" b="1" kern="0" dirty="0" smtClean="0">
                  <a:effectLst/>
                </a:rPr>
                <a:t>Большие Данные</a:t>
              </a:r>
              <a:endParaRPr lang="ru-RU" altLang="ru-RU" sz="2200" b="1" kern="0" dirty="0">
                <a:effectLst/>
              </a:endParaRPr>
            </a:p>
          </p:txBody>
        </p:sp>
        <p:sp>
          <p:nvSpPr>
            <p:cNvPr id="32" name="Прямоугольник 31"/>
            <p:cNvSpPr/>
            <p:nvPr/>
          </p:nvSpPr>
          <p:spPr>
            <a:xfrm>
              <a:off x="7340400" y="2964081"/>
              <a:ext cx="1804864" cy="68094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cxnSp>
        <p:nvCxnSpPr>
          <p:cNvPr id="43" name="Прямая со стрелкой 42"/>
          <p:cNvCxnSpPr/>
          <p:nvPr/>
        </p:nvCxnSpPr>
        <p:spPr>
          <a:xfrm>
            <a:off x="2355592" y="3381308"/>
            <a:ext cx="0" cy="12389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p:nvPr/>
        </p:nvCxnSpPr>
        <p:spPr>
          <a:xfrm>
            <a:off x="5507904" y="3861048"/>
            <a:ext cx="0" cy="4918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endCxn id="31" idx="0"/>
          </p:cNvCxnSpPr>
          <p:nvPr/>
        </p:nvCxnSpPr>
        <p:spPr>
          <a:xfrm flipH="1">
            <a:off x="8210736" y="3068960"/>
            <a:ext cx="8064" cy="16953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Прямая со стрелкой 45"/>
          <p:cNvCxnSpPr/>
          <p:nvPr/>
        </p:nvCxnSpPr>
        <p:spPr>
          <a:xfrm>
            <a:off x="8219008" y="1426879"/>
            <a:ext cx="0" cy="98379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a:off x="5507904" y="1413446"/>
            <a:ext cx="0" cy="34772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a:off x="2355592" y="1412776"/>
            <a:ext cx="0" cy="76387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3"/>
          <p:cNvSpPr txBox="1">
            <a:spLocks noChangeArrowheads="1"/>
          </p:cNvSpPr>
          <p:nvPr/>
        </p:nvSpPr>
        <p:spPr>
          <a:xfrm>
            <a:off x="323528" y="4399340"/>
            <a:ext cx="468052" cy="1693956"/>
          </a:xfrm>
          <a:prstGeom prst="rect">
            <a:avLst/>
          </a:prstGeom>
        </p:spPr>
        <p:txBody>
          <a:bodyPr vert="vert270"/>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spcAft>
                <a:spcPts val="0"/>
              </a:spcAft>
              <a:buNone/>
              <a:defRPr/>
            </a:pPr>
            <a:r>
              <a:rPr lang="ru-RU" altLang="ru-RU" sz="2000" b="1" kern="0" dirty="0" smtClean="0">
                <a:solidFill>
                  <a:srgbClr val="C00000"/>
                </a:solidFill>
                <a:effectLst/>
              </a:rPr>
              <a:t>Математика</a:t>
            </a:r>
            <a:endParaRPr lang="ru-RU" altLang="ru-RU" sz="2000" b="1" kern="0" dirty="0">
              <a:solidFill>
                <a:srgbClr val="C00000"/>
              </a:solidFill>
              <a:effectLst/>
            </a:endParaRPr>
          </a:p>
        </p:txBody>
      </p:sp>
    </p:spTree>
    <p:extLst>
      <p:ext uri="{BB962C8B-B14F-4D97-AF65-F5344CB8AC3E}">
        <p14:creationId xmlns:p14="http://schemas.microsoft.com/office/powerpoint/2010/main" val="353713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en-US" sz="2400" dirty="0" smtClean="0"/>
              <a:t/>
            </a:r>
            <a:br>
              <a:rPr lang="en-US" sz="2400" dirty="0" smtClean="0"/>
            </a:br>
            <a:r>
              <a:rPr lang="ru-RU" sz="2400" dirty="0" smtClean="0"/>
              <a:t>2. </a:t>
            </a:r>
            <a:r>
              <a:rPr lang="en-US" sz="2400" dirty="0" smtClean="0"/>
              <a:t>Big Data</a:t>
            </a:r>
            <a:r>
              <a:rPr lang="ru-RU" sz="2400" dirty="0" smtClean="0"/>
              <a:t/>
            </a:r>
            <a:br>
              <a:rPr lang="ru-RU" sz="2400" dirty="0" smtClean="0"/>
            </a:br>
            <a:endParaRPr lang="ru-RU" altLang="ru-RU" sz="2400" dirty="0">
              <a:cs typeface="Arial" panose="020B0604020202020204" pitchFamily="34" charset="0"/>
            </a:endParaRPr>
          </a:p>
        </p:txBody>
      </p:sp>
      <p:sp>
        <p:nvSpPr>
          <p:cNvPr id="10" name="Rectangle 3"/>
          <p:cNvSpPr txBox="1">
            <a:spLocks noChangeArrowheads="1"/>
          </p:cNvSpPr>
          <p:nvPr/>
        </p:nvSpPr>
        <p:spPr>
          <a:xfrm>
            <a:off x="143602" y="854952"/>
            <a:ext cx="8928992" cy="4950312"/>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0"/>
              </a:spcBef>
            </a:pPr>
            <a:r>
              <a:rPr lang="ru-RU" sz="2100" b="1" dirty="0" smtClean="0">
                <a:effectLst/>
              </a:rPr>
              <a:t>Большие Данные (</a:t>
            </a:r>
            <a:r>
              <a:rPr lang="en-US" sz="2100" b="1" dirty="0" smtClean="0">
                <a:effectLst/>
              </a:rPr>
              <a:t>Big Data</a:t>
            </a:r>
            <a:r>
              <a:rPr lang="ru-RU" sz="2100" b="1" dirty="0" smtClean="0">
                <a:effectLst/>
              </a:rPr>
              <a:t>) – это система, характеризующаяся тем, что ее информация удовлетворяет  принципу больших значений четырех </a:t>
            </a:r>
            <a:r>
              <a:rPr lang="en-US" sz="2100" b="1" dirty="0" smtClean="0">
                <a:effectLst/>
              </a:rPr>
              <a:t>V</a:t>
            </a:r>
            <a:r>
              <a:rPr lang="ru-RU" sz="2100" b="1" dirty="0" smtClean="0">
                <a:effectLst/>
              </a:rPr>
              <a:t> (4</a:t>
            </a:r>
            <a:r>
              <a:rPr lang="en-US" sz="2100" b="1" dirty="0" smtClean="0">
                <a:effectLst/>
              </a:rPr>
              <a:t>V</a:t>
            </a:r>
            <a:r>
              <a:rPr lang="ru-RU" sz="2100" b="1" dirty="0" smtClean="0">
                <a:effectLst/>
              </a:rPr>
              <a:t>-</a:t>
            </a:r>
            <a:r>
              <a:rPr lang="en-US" sz="2100" b="1" dirty="0" smtClean="0">
                <a:effectLst/>
              </a:rPr>
              <a:t>principal</a:t>
            </a:r>
            <a:r>
              <a:rPr lang="ru-RU" sz="2100" b="1" dirty="0" smtClean="0">
                <a:effectLst/>
              </a:rPr>
              <a:t>)</a:t>
            </a:r>
          </a:p>
          <a:p>
            <a:pPr marL="457200" indent="-457200" algn="just">
              <a:spcBef>
                <a:spcPts val="0"/>
              </a:spcBef>
              <a:buNone/>
            </a:pPr>
            <a:r>
              <a:rPr lang="en-US" sz="2100" b="1" dirty="0" smtClean="0">
                <a:effectLst/>
              </a:rPr>
              <a:t>            - Volume (</a:t>
            </a:r>
            <a:r>
              <a:rPr lang="ru-RU" sz="2100" b="1" dirty="0" smtClean="0">
                <a:effectLst/>
              </a:rPr>
              <a:t>Объем)</a:t>
            </a:r>
          </a:p>
          <a:p>
            <a:pPr marL="457200" indent="-457200" algn="just">
              <a:spcBef>
                <a:spcPts val="0"/>
              </a:spcBef>
              <a:buNone/>
            </a:pPr>
            <a:r>
              <a:rPr lang="en-US" sz="2100" b="1" dirty="0" smtClean="0">
                <a:effectLst/>
              </a:rPr>
              <a:t>            - Velocity </a:t>
            </a:r>
            <a:r>
              <a:rPr lang="ru-RU" sz="2100" b="1" dirty="0" smtClean="0">
                <a:effectLst/>
              </a:rPr>
              <a:t>(Скорость) </a:t>
            </a:r>
          </a:p>
          <a:p>
            <a:pPr marL="457200" indent="-457200" algn="just">
              <a:spcBef>
                <a:spcPts val="0"/>
              </a:spcBef>
              <a:buNone/>
            </a:pPr>
            <a:r>
              <a:rPr lang="en-US" sz="2100" b="1" dirty="0" smtClean="0">
                <a:effectLst/>
              </a:rPr>
              <a:t>            - Veracity (</a:t>
            </a:r>
            <a:r>
              <a:rPr lang="ru-RU" sz="2100" b="1" dirty="0" smtClean="0">
                <a:effectLst/>
              </a:rPr>
              <a:t>Достоверность, точность)</a:t>
            </a:r>
          </a:p>
          <a:p>
            <a:pPr marL="457200" indent="-457200" algn="just">
              <a:spcBef>
                <a:spcPts val="0"/>
              </a:spcBef>
              <a:buNone/>
            </a:pPr>
            <a:r>
              <a:rPr lang="en-US" sz="2100" b="1" dirty="0" smtClean="0">
                <a:effectLst/>
              </a:rPr>
              <a:t>            - Variety </a:t>
            </a:r>
            <a:r>
              <a:rPr lang="ru-RU" sz="2100" b="1" dirty="0" smtClean="0">
                <a:effectLst/>
              </a:rPr>
              <a:t>(Разнообразие)</a:t>
            </a:r>
          </a:p>
          <a:p>
            <a:pPr algn="just">
              <a:spcBef>
                <a:spcPts val="0"/>
              </a:spcBef>
              <a:buNone/>
            </a:pPr>
            <a:r>
              <a:rPr lang="en-US" sz="2100" b="1" dirty="0" smtClean="0">
                <a:effectLst/>
              </a:rPr>
              <a:t>     </a:t>
            </a:r>
            <a:endParaRPr lang="ru-RU" sz="2100" b="1" dirty="0" smtClean="0">
              <a:effectLst/>
            </a:endParaRPr>
          </a:p>
          <a:p>
            <a:pPr algn="just">
              <a:spcBef>
                <a:spcPts val="0"/>
              </a:spcBef>
            </a:pPr>
            <a:r>
              <a:rPr lang="ru-RU" sz="2100" b="1" dirty="0" smtClean="0">
                <a:effectLst/>
              </a:rPr>
              <a:t>4</a:t>
            </a:r>
            <a:r>
              <a:rPr lang="en-US" sz="2100" b="1" dirty="0" smtClean="0">
                <a:effectLst/>
              </a:rPr>
              <a:t>V</a:t>
            </a:r>
            <a:r>
              <a:rPr lang="ru-RU" sz="2100" b="1" dirty="0" smtClean="0">
                <a:effectLst/>
              </a:rPr>
              <a:t>-система может иметь как счетное число, так и континуум объектов и связей между ними. Исследователь находится внутри системы, что мешает ему определить с чего начать и как построить во времени и пространстве этапы исследования Больших Данных. </a:t>
            </a:r>
          </a:p>
          <a:p>
            <a:pPr algn="just">
              <a:spcBef>
                <a:spcPts val="0"/>
              </a:spcBef>
            </a:pPr>
            <a:endParaRPr lang="ru-RU" sz="2100" b="1" dirty="0" smtClean="0">
              <a:effectLst/>
            </a:endParaRPr>
          </a:p>
          <a:p>
            <a:pPr algn="just">
              <a:spcBef>
                <a:spcPts val="0"/>
              </a:spcBef>
            </a:pPr>
            <a:r>
              <a:rPr lang="ru-RU" sz="2100" b="1" dirty="0" smtClean="0">
                <a:effectLst/>
              </a:rPr>
              <a:t>Системный анализ есть методология того, как действовать в этой ситуации.</a:t>
            </a:r>
            <a:endParaRPr lang="ru-RU" sz="2100" b="1" dirty="0">
              <a:effectLst/>
            </a:endParaRPr>
          </a:p>
        </p:txBody>
      </p:sp>
      <p:sp>
        <p:nvSpPr>
          <p:cNvPr id="3" name="Нижний колонтитул 2"/>
          <p:cNvSpPr>
            <a:spLocks noGrp="1"/>
          </p:cNvSpPr>
          <p:nvPr>
            <p:ph type="ftr" sz="quarter" idx="11"/>
          </p:nvPr>
        </p:nvSpPr>
        <p:spPr>
          <a:xfrm>
            <a:off x="4716016" y="6229349"/>
            <a:ext cx="4104134"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08F4C135-3838-442D-877E-3A05A49EDC10}"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3</a:t>
            </a:fld>
            <a:endParaRPr lang="ru-RU" altLang="ru-RU"/>
          </a:p>
        </p:txBody>
      </p:sp>
    </p:spTree>
    <p:extLst>
      <p:ext uri="{BB962C8B-B14F-4D97-AF65-F5344CB8AC3E}">
        <p14:creationId xmlns:p14="http://schemas.microsoft.com/office/powerpoint/2010/main" val="192686126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sz="2400" dirty="0" smtClean="0"/>
              <a:t>ИНТЕРНЕТ дает примеры Больших Данных</a:t>
            </a:r>
            <a:endParaRPr lang="ru-RU" altLang="ru-RU" sz="2400" dirty="0">
              <a:cs typeface="Arial" panose="020B0604020202020204" pitchFamily="34" charset="0"/>
            </a:endParaRPr>
          </a:p>
        </p:txBody>
      </p:sp>
      <p:sp>
        <p:nvSpPr>
          <p:cNvPr id="3" name="Нижний колонтитул 2"/>
          <p:cNvSpPr>
            <a:spLocks noGrp="1"/>
          </p:cNvSpPr>
          <p:nvPr>
            <p:ph type="ftr" sz="quarter" idx="11"/>
          </p:nvPr>
        </p:nvSpPr>
        <p:spPr>
          <a:xfrm>
            <a:off x="4680520" y="6229349"/>
            <a:ext cx="4139630"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4" name="Дата 3"/>
          <p:cNvSpPr>
            <a:spLocks noGrp="1"/>
          </p:cNvSpPr>
          <p:nvPr>
            <p:ph type="dt" sz="half" idx="12"/>
          </p:nvPr>
        </p:nvSpPr>
        <p:spPr/>
        <p:txBody>
          <a:bodyPr/>
          <a:lstStyle/>
          <a:p>
            <a:pPr>
              <a:defRPr/>
            </a:pPr>
            <a:fld id="{BF106B78-12E2-4801-AD3C-45620500F3A5}"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4</a:t>
            </a:fld>
            <a:endParaRPr lang="ru-RU" altLang="ru-RU"/>
          </a:p>
        </p:txBody>
      </p:sp>
      <p:pic>
        <p:nvPicPr>
          <p:cNvPr id="12294" name="Picture 6" descr="https://pp.userapi.com/c847018/v847018103/7e6e4/lD-IglP1Sj4.jpg"/>
          <p:cNvPicPr>
            <a:picLocks noChangeAspect="1" noChangeArrowheads="1"/>
          </p:cNvPicPr>
          <p:nvPr/>
        </p:nvPicPr>
        <p:blipFill rotWithShape="1">
          <a:blip r:embed="rId3">
            <a:extLst>
              <a:ext uri="{28A0092B-C50C-407E-A947-70E740481C1C}">
                <a14:useLocalDpi xmlns:a14="http://schemas.microsoft.com/office/drawing/2010/main" val="0"/>
              </a:ext>
            </a:extLst>
          </a:blip>
          <a:srcRect l="6787" r="4026"/>
          <a:stretch/>
        </p:blipFill>
        <p:spPr bwMode="auto">
          <a:xfrm>
            <a:off x="35496" y="908719"/>
            <a:ext cx="4689262" cy="52578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txBox="1">
            <a:spLocks noChangeArrowheads="1"/>
          </p:cNvSpPr>
          <p:nvPr/>
        </p:nvSpPr>
        <p:spPr>
          <a:xfrm>
            <a:off x="4680520" y="854952"/>
            <a:ext cx="4355976" cy="4950312"/>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spcBef>
                <a:spcPts val="600"/>
              </a:spcBef>
              <a:spcAft>
                <a:spcPts val="600"/>
              </a:spcAft>
            </a:pPr>
            <a:r>
              <a:rPr lang="en-US" sz="2100" b="1" dirty="0">
                <a:effectLst/>
              </a:rPr>
              <a:t>Facebook – 973 000 </a:t>
            </a:r>
            <a:r>
              <a:rPr lang="ru-RU" sz="2100" b="1" dirty="0" smtClean="0">
                <a:effectLst/>
              </a:rPr>
              <a:t>входов</a:t>
            </a:r>
          </a:p>
          <a:p>
            <a:pPr>
              <a:spcBef>
                <a:spcPts val="600"/>
              </a:spcBef>
              <a:spcAft>
                <a:spcPts val="600"/>
              </a:spcAft>
            </a:pPr>
            <a:r>
              <a:rPr lang="en-US" sz="2100" b="1" dirty="0" smtClean="0">
                <a:effectLst/>
              </a:rPr>
              <a:t>INSTAGRAM – 3 600 </a:t>
            </a:r>
            <a:r>
              <a:rPr lang="ru-RU" sz="2100" b="1" dirty="0" smtClean="0">
                <a:effectLst/>
              </a:rPr>
              <a:t>фотографий</a:t>
            </a:r>
            <a:endParaRPr lang="ru-RU" sz="2100" b="1" dirty="0">
              <a:effectLst/>
            </a:endParaRPr>
          </a:p>
          <a:p>
            <a:pPr>
              <a:spcBef>
                <a:spcPts val="600"/>
              </a:spcBef>
              <a:spcAft>
                <a:spcPts val="600"/>
              </a:spcAft>
            </a:pPr>
            <a:r>
              <a:rPr lang="en-US" sz="2100" b="1" dirty="0">
                <a:effectLst/>
              </a:rPr>
              <a:t>Apple </a:t>
            </a:r>
            <a:r>
              <a:rPr lang="en-US" sz="2100" b="1" dirty="0" smtClean="0">
                <a:effectLst/>
              </a:rPr>
              <a:t>messenger </a:t>
            </a:r>
            <a:r>
              <a:rPr lang="en-US" sz="2100" b="1" dirty="0">
                <a:effectLst/>
              </a:rPr>
              <a:t>– 18 </a:t>
            </a:r>
            <a:r>
              <a:rPr lang="ru-RU" sz="2100" b="1" dirty="0">
                <a:effectLst/>
              </a:rPr>
              <a:t>млн сообщений</a:t>
            </a:r>
          </a:p>
          <a:p>
            <a:pPr>
              <a:spcBef>
                <a:spcPts val="600"/>
              </a:spcBef>
              <a:spcAft>
                <a:spcPts val="600"/>
              </a:spcAft>
            </a:pPr>
            <a:r>
              <a:rPr lang="en-US" sz="2100" b="1" dirty="0">
                <a:effectLst/>
              </a:rPr>
              <a:t>YouTube</a:t>
            </a:r>
            <a:r>
              <a:rPr lang="ru-RU" sz="2100" b="1" dirty="0">
                <a:effectLst/>
              </a:rPr>
              <a:t> – 4.3 млн просмотров видео</a:t>
            </a:r>
          </a:p>
          <a:p>
            <a:pPr>
              <a:spcBef>
                <a:spcPts val="600"/>
              </a:spcBef>
              <a:spcAft>
                <a:spcPts val="600"/>
              </a:spcAft>
            </a:pPr>
            <a:r>
              <a:rPr lang="en-US" sz="2100" b="1" dirty="0">
                <a:effectLst/>
              </a:rPr>
              <a:t>Twitter</a:t>
            </a:r>
            <a:r>
              <a:rPr lang="ru-RU" sz="2100" b="1" dirty="0">
                <a:effectLst/>
              </a:rPr>
              <a:t> – 481 000 </a:t>
            </a:r>
            <a:r>
              <a:rPr lang="ru-RU" sz="2100" b="1" dirty="0" err="1">
                <a:effectLst/>
              </a:rPr>
              <a:t>твитов</a:t>
            </a:r>
            <a:endParaRPr lang="ru-RU" sz="2100" b="1" dirty="0">
              <a:effectLst/>
            </a:endParaRPr>
          </a:p>
          <a:p>
            <a:pPr>
              <a:spcBef>
                <a:spcPts val="600"/>
              </a:spcBef>
              <a:spcAft>
                <a:spcPts val="600"/>
              </a:spcAft>
            </a:pPr>
            <a:r>
              <a:rPr lang="en-US" sz="2100" b="1" dirty="0">
                <a:effectLst/>
              </a:rPr>
              <a:t>E</a:t>
            </a:r>
            <a:r>
              <a:rPr lang="ru-RU" sz="2100" b="1" dirty="0">
                <a:effectLst/>
              </a:rPr>
              <a:t>-</a:t>
            </a:r>
            <a:r>
              <a:rPr lang="en-US" sz="2100" b="1" dirty="0">
                <a:effectLst/>
              </a:rPr>
              <a:t>mail</a:t>
            </a:r>
            <a:r>
              <a:rPr lang="ru-RU" sz="2100" b="1" dirty="0">
                <a:effectLst/>
              </a:rPr>
              <a:t> – 187 млн писем </a:t>
            </a:r>
          </a:p>
          <a:p>
            <a:pPr>
              <a:spcBef>
                <a:spcPts val="600"/>
              </a:spcBef>
              <a:spcAft>
                <a:spcPts val="600"/>
              </a:spcAft>
            </a:pPr>
            <a:r>
              <a:rPr lang="en-US" sz="2100" b="1" dirty="0" smtClean="0">
                <a:effectLst/>
              </a:rPr>
              <a:t>WhatsApp</a:t>
            </a:r>
            <a:r>
              <a:rPr lang="ru-RU" sz="2100" b="1" dirty="0" smtClean="0">
                <a:effectLst/>
              </a:rPr>
              <a:t> </a:t>
            </a:r>
            <a:r>
              <a:rPr lang="ru-RU" sz="2100" b="1" dirty="0">
                <a:effectLst/>
              </a:rPr>
              <a:t>– 38 </a:t>
            </a:r>
            <a:r>
              <a:rPr lang="ru-RU" sz="2100" b="1" dirty="0" smtClean="0">
                <a:effectLst/>
              </a:rPr>
              <a:t>млн</a:t>
            </a:r>
            <a:r>
              <a:rPr lang="en-US" sz="2100" b="1" dirty="0" smtClean="0">
                <a:effectLst/>
              </a:rPr>
              <a:t> </a:t>
            </a:r>
            <a:r>
              <a:rPr lang="ru-RU" sz="2100" b="1" dirty="0" smtClean="0">
                <a:effectLst/>
              </a:rPr>
              <a:t>сообщений</a:t>
            </a:r>
            <a:endParaRPr lang="ru-RU" sz="2100" b="1" dirty="0">
              <a:effectLst/>
            </a:endParaRPr>
          </a:p>
          <a:p>
            <a:pPr>
              <a:spcBef>
                <a:spcPts val="600"/>
              </a:spcBef>
              <a:spcAft>
                <a:spcPts val="600"/>
              </a:spcAft>
            </a:pPr>
            <a:r>
              <a:rPr lang="en-US" sz="2100" b="1" dirty="0">
                <a:effectLst/>
              </a:rPr>
              <a:t>NETFLIX – </a:t>
            </a:r>
            <a:r>
              <a:rPr lang="ru-RU" sz="2100" b="1" dirty="0">
                <a:effectLst/>
              </a:rPr>
              <a:t>266 000 часов </a:t>
            </a:r>
            <a:r>
              <a:rPr lang="ru-RU" sz="2100" b="1" dirty="0" smtClean="0">
                <a:effectLst/>
              </a:rPr>
              <a:t>просмотров</a:t>
            </a:r>
          </a:p>
        </p:txBody>
      </p:sp>
      <p:sp>
        <p:nvSpPr>
          <p:cNvPr id="8" name="TextBox 7"/>
          <p:cNvSpPr txBox="1"/>
          <p:nvPr/>
        </p:nvSpPr>
        <p:spPr>
          <a:xfrm>
            <a:off x="142844" y="1217669"/>
            <a:ext cx="2620589" cy="353943"/>
          </a:xfrm>
          <a:prstGeom prst="rect">
            <a:avLst/>
          </a:prstGeom>
          <a:noFill/>
        </p:spPr>
        <p:txBody>
          <a:bodyPr wrap="none" rtlCol="0">
            <a:spAutoFit/>
          </a:bodyPr>
          <a:lstStyle/>
          <a:p>
            <a:r>
              <a:rPr lang="ru-RU" sz="1700" b="1" i="1" dirty="0" smtClean="0">
                <a:solidFill>
                  <a:srgbClr val="6600CC"/>
                </a:solidFill>
              </a:rPr>
              <a:t>В                            году:</a:t>
            </a:r>
            <a:endParaRPr lang="ru-RU" sz="1700" b="1" i="1" dirty="0">
              <a:solidFill>
                <a:srgbClr val="6600CC"/>
              </a:solidFill>
            </a:endParaRPr>
          </a:p>
        </p:txBody>
      </p:sp>
    </p:spTree>
    <p:extLst>
      <p:ext uri="{BB962C8B-B14F-4D97-AF65-F5344CB8AC3E}">
        <p14:creationId xmlns:p14="http://schemas.microsoft.com/office/powerpoint/2010/main" val="93058725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0"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Триггерные эффекты и Большие Данные</a:t>
            </a:r>
            <a:endParaRPr lang="ru-RU" altLang="ru-RU" sz="2400" dirty="0">
              <a:cs typeface="Arial" panose="020B0604020202020204" pitchFamily="34" charset="0"/>
            </a:endParaRPr>
          </a:p>
        </p:txBody>
      </p:sp>
      <p:sp>
        <p:nvSpPr>
          <p:cNvPr id="4" name="Нижний колонтитул 3"/>
          <p:cNvSpPr>
            <a:spLocks noGrp="1"/>
          </p:cNvSpPr>
          <p:nvPr>
            <p:ph type="ftr" sz="quarter" idx="11"/>
          </p:nvPr>
        </p:nvSpPr>
        <p:spPr>
          <a:xfrm>
            <a:off x="4716016" y="6229349"/>
            <a:ext cx="4104134"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5" name="Дата 4"/>
          <p:cNvSpPr>
            <a:spLocks noGrp="1"/>
          </p:cNvSpPr>
          <p:nvPr>
            <p:ph type="dt" sz="half" idx="12"/>
          </p:nvPr>
        </p:nvSpPr>
        <p:spPr/>
        <p:txBody>
          <a:bodyPr/>
          <a:lstStyle/>
          <a:p>
            <a:pPr>
              <a:defRPr/>
            </a:pPr>
            <a:fld id="{0FDCC13B-2584-46C0-94AB-3634B9D4D547}"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5</a:t>
            </a:fld>
            <a:endParaRPr lang="ru-RU" altLang="ru-RU"/>
          </a:p>
        </p:txBody>
      </p:sp>
      <p:sp>
        <p:nvSpPr>
          <p:cNvPr id="22" name="Rectangle 3"/>
          <p:cNvSpPr txBox="1">
            <a:spLocks noChangeArrowheads="1"/>
          </p:cNvSpPr>
          <p:nvPr/>
        </p:nvSpPr>
        <p:spPr>
          <a:xfrm>
            <a:off x="143602" y="908720"/>
            <a:ext cx="8928992" cy="5328592"/>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None/>
            </a:pPr>
            <a:r>
              <a:rPr lang="ru-RU" sz="2100" b="1" dirty="0" smtClean="0">
                <a:effectLst/>
              </a:rPr>
              <a:t>(ИД) Исходные данные: отрезки временных рядов числовых характеристик явления, содержащие записи изучаемых событий.</a:t>
            </a:r>
          </a:p>
          <a:p>
            <a:pPr marL="0" indent="0" algn="just">
              <a:spcBef>
                <a:spcPts val="0"/>
              </a:spcBef>
              <a:buNone/>
            </a:pPr>
            <a:endParaRPr lang="ru-RU" sz="2100" b="1" dirty="0" smtClean="0">
              <a:effectLst/>
            </a:endParaRPr>
          </a:p>
          <a:p>
            <a:pPr marL="0" indent="0" algn="just">
              <a:spcBef>
                <a:spcPts val="0"/>
              </a:spcBef>
              <a:buNone/>
            </a:pPr>
            <a:endParaRPr lang="ru-RU" sz="2100" b="1" dirty="0" smtClean="0">
              <a:effectLst/>
            </a:endParaRPr>
          </a:p>
          <a:p>
            <a:pPr marL="0" indent="0" algn="just">
              <a:spcBef>
                <a:spcPts val="0"/>
              </a:spcBef>
              <a:buNone/>
            </a:pPr>
            <a:endParaRPr lang="ru-RU" sz="2100" b="1" dirty="0" smtClean="0">
              <a:effectLst/>
            </a:endParaRPr>
          </a:p>
          <a:p>
            <a:pPr marL="0" indent="0" algn="just">
              <a:spcBef>
                <a:spcPts val="0"/>
              </a:spcBef>
              <a:buNone/>
            </a:pPr>
            <a:endParaRPr lang="ru-RU" sz="2100" b="1" dirty="0" smtClean="0">
              <a:effectLst/>
            </a:endParaRPr>
          </a:p>
          <a:p>
            <a:pPr marL="0" indent="0" algn="just">
              <a:spcBef>
                <a:spcPts val="0"/>
              </a:spcBef>
              <a:buNone/>
            </a:pPr>
            <a:endParaRPr lang="ru-RU" sz="2100" b="1" dirty="0" smtClean="0">
              <a:effectLst/>
            </a:endParaRPr>
          </a:p>
          <a:p>
            <a:pPr marL="0" indent="0" algn="just">
              <a:spcBef>
                <a:spcPts val="0"/>
              </a:spcBef>
              <a:buNone/>
            </a:pPr>
            <a:endParaRPr lang="ru-RU" sz="2100" b="1" dirty="0" smtClean="0">
              <a:effectLst/>
            </a:endParaRPr>
          </a:p>
          <a:p>
            <a:pPr marL="0" indent="0" algn="just">
              <a:spcBef>
                <a:spcPts val="0"/>
              </a:spcBef>
              <a:buNone/>
            </a:pPr>
            <a:endParaRPr lang="ru-RU" sz="2100" b="1" dirty="0" smtClean="0">
              <a:effectLst/>
            </a:endParaRPr>
          </a:p>
          <a:p>
            <a:pPr marL="0" indent="0" algn="just">
              <a:spcBef>
                <a:spcPts val="0"/>
              </a:spcBef>
              <a:buNone/>
            </a:pPr>
            <a:r>
              <a:rPr lang="ru-RU" sz="2100" b="1" dirty="0" smtClean="0">
                <a:effectLst/>
              </a:rPr>
              <a:t> Распознается:</a:t>
            </a:r>
          </a:p>
          <a:p>
            <a:pPr algn="just">
              <a:spcBef>
                <a:spcPts val="0"/>
              </a:spcBef>
              <a:buFont typeface="Arial" panose="020B0604020202020204" pitchFamily="34" charset="0"/>
              <a:buChar char="•"/>
            </a:pPr>
            <a:r>
              <a:rPr lang="ru-RU" sz="2100" b="1" dirty="0" smtClean="0">
                <a:effectLst/>
              </a:rPr>
              <a:t>Наличие и момент триггерного события</a:t>
            </a:r>
          </a:p>
          <a:p>
            <a:pPr algn="just">
              <a:spcBef>
                <a:spcPts val="0"/>
              </a:spcBef>
              <a:buFont typeface="Arial" panose="020B0604020202020204" pitchFamily="34" charset="0"/>
              <a:buChar char="•"/>
            </a:pPr>
            <a:r>
              <a:rPr lang="ru-RU" sz="2100" b="1" dirty="0" smtClean="0">
                <a:effectLst/>
              </a:rPr>
              <a:t>Наличие и границы основного события</a:t>
            </a:r>
          </a:p>
          <a:p>
            <a:pPr algn="just">
              <a:spcBef>
                <a:spcPts val="0"/>
              </a:spcBef>
              <a:buFont typeface="Arial" panose="020B0604020202020204" pitchFamily="34" charset="0"/>
              <a:buChar char="•"/>
            </a:pPr>
            <a:r>
              <a:rPr lang="ru-RU" sz="2100" b="1" dirty="0" smtClean="0">
                <a:effectLst/>
              </a:rPr>
              <a:t>Наличие и типы связей между триггерными и основными событиями</a:t>
            </a:r>
          </a:p>
          <a:p>
            <a:pPr marL="0" indent="0" algn="just">
              <a:spcBef>
                <a:spcPts val="0"/>
              </a:spcBef>
              <a:buNone/>
            </a:pPr>
            <a:r>
              <a:rPr lang="ru-RU" sz="2100" b="1" dirty="0" smtClean="0">
                <a:solidFill>
                  <a:srgbClr val="C00000"/>
                </a:solidFill>
                <a:effectLst/>
              </a:rPr>
              <a:t>ИД не обязательно </a:t>
            </a:r>
            <a:r>
              <a:rPr lang="en-US" sz="2100" b="1" dirty="0" smtClean="0">
                <a:solidFill>
                  <a:srgbClr val="C00000"/>
                </a:solidFill>
                <a:effectLst/>
              </a:rPr>
              <a:t>Big Data</a:t>
            </a:r>
            <a:r>
              <a:rPr lang="ru-RU" sz="2100" b="1" dirty="0" smtClean="0">
                <a:solidFill>
                  <a:srgbClr val="C00000"/>
                </a:solidFill>
                <a:effectLst/>
              </a:rPr>
              <a:t>. Для достоверности результата ИД должны быть </a:t>
            </a:r>
            <a:r>
              <a:rPr lang="en-US" sz="2100" b="1" dirty="0" smtClean="0">
                <a:solidFill>
                  <a:srgbClr val="C00000"/>
                </a:solidFill>
                <a:effectLst/>
              </a:rPr>
              <a:t>FAIR DATA.</a:t>
            </a:r>
            <a:endParaRPr lang="ru-RU" sz="2100" b="1" dirty="0">
              <a:effectLst/>
            </a:endParaRPr>
          </a:p>
        </p:txBody>
      </p:sp>
      <p:grpSp>
        <p:nvGrpSpPr>
          <p:cNvPr id="9" name="Группа 8"/>
          <p:cNvGrpSpPr>
            <a:grpSpLocks noChangeAspect="1"/>
          </p:cNvGrpSpPr>
          <p:nvPr/>
        </p:nvGrpSpPr>
        <p:grpSpPr>
          <a:xfrm>
            <a:off x="2858382" y="1791304"/>
            <a:ext cx="6142774" cy="2923580"/>
            <a:chOff x="395536" y="1981907"/>
            <a:chExt cx="8640960" cy="4112562"/>
          </a:xfrm>
        </p:grpSpPr>
        <p:grpSp>
          <p:nvGrpSpPr>
            <p:cNvPr id="6" name="Группа 5"/>
            <p:cNvGrpSpPr/>
            <p:nvPr/>
          </p:nvGrpSpPr>
          <p:grpSpPr>
            <a:xfrm>
              <a:off x="395536" y="2060848"/>
              <a:ext cx="8640960" cy="4033621"/>
              <a:chOff x="2696000" y="1818514"/>
              <a:chExt cx="3028128" cy="1348764"/>
            </a:xfrm>
          </p:grpSpPr>
          <p:sp>
            <p:nvSpPr>
              <p:cNvPr id="12" name="Содержимое 2"/>
              <p:cNvSpPr txBox="1">
                <a:spLocks/>
              </p:cNvSpPr>
              <p:nvPr/>
            </p:nvSpPr>
            <p:spPr bwMode="auto">
              <a:xfrm>
                <a:off x="5427872" y="2879246"/>
                <a:ext cx="29625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lnSpc>
                    <a:spcPct val="114000"/>
                  </a:lnSpc>
                  <a:spcBef>
                    <a:spcPts val="1200"/>
                  </a:spcBef>
                  <a:spcAft>
                    <a:spcPts val="1200"/>
                  </a:spcAft>
                  <a:buFontTx/>
                  <a:buNone/>
                </a:pPr>
                <a:r>
                  <a:rPr lang="en-US" sz="1400" b="1" kern="0" dirty="0" smtClean="0">
                    <a:solidFill>
                      <a:schemeClr val="tx1"/>
                    </a:solidFill>
                    <a:effectLst/>
                    <a:ea typeface="Verdana" panose="020B0604030504040204" pitchFamily="34" charset="0"/>
                    <a:cs typeface="Verdana" panose="020B0604030504040204" pitchFamily="34" charset="0"/>
                  </a:rPr>
                  <a:t>t</a:t>
                </a:r>
                <a:endParaRPr lang="en-US" sz="1400" b="1" kern="0" dirty="0">
                  <a:solidFill>
                    <a:schemeClr val="tx1"/>
                  </a:solidFill>
                  <a:effectLst/>
                  <a:ea typeface="Verdana" panose="020B0604030504040204" pitchFamily="34" charset="0"/>
                  <a:cs typeface="Verdana" panose="020B0604030504040204" pitchFamily="34" charset="0"/>
                </a:endParaRPr>
              </a:p>
            </p:txBody>
          </p:sp>
          <p:grpSp>
            <p:nvGrpSpPr>
              <p:cNvPr id="14" name="Группа 13"/>
              <p:cNvGrpSpPr/>
              <p:nvPr/>
            </p:nvGrpSpPr>
            <p:grpSpPr>
              <a:xfrm>
                <a:off x="2696000" y="1818514"/>
                <a:ext cx="2880000" cy="1080000"/>
                <a:chOff x="691952" y="2656300"/>
                <a:chExt cx="2880000" cy="1080000"/>
              </a:xfrm>
            </p:grpSpPr>
            <p:cxnSp>
              <p:nvCxnSpPr>
                <p:cNvPr id="16" name="Прямая со стрелкой 15"/>
                <p:cNvCxnSpPr/>
                <p:nvPr/>
              </p:nvCxnSpPr>
              <p:spPr>
                <a:xfrm>
                  <a:off x="691952" y="3725416"/>
                  <a:ext cx="28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rot="16200000">
                  <a:off x="151952" y="3196300"/>
                  <a:ext cx="1080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8" name="Полилиния 7"/>
            <p:cNvSpPr/>
            <p:nvPr/>
          </p:nvSpPr>
          <p:spPr>
            <a:xfrm>
              <a:off x="502024" y="1981907"/>
              <a:ext cx="8093670" cy="2967543"/>
            </a:xfrm>
            <a:custGeom>
              <a:avLst/>
              <a:gdLst>
                <a:gd name="connsiteX0" fmla="*/ 0 w 8093670"/>
                <a:gd name="connsiteY0" fmla="*/ 2769387 h 2967543"/>
                <a:gd name="connsiteX1" fmla="*/ 277905 w 8093670"/>
                <a:gd name="connsiteY1" fmla="*/ 2724564 h 2967543"/>
                <a:gd name="connsiteX2" fmla="*/ 510988 w 8093670"/>
                <a:gd name="connsiteY2" fmla="*/ 2814211 h 2967543"/>
                <a:gd name="connsiteX3" fmla="*/ 797858 w 8093670"/>
                <a:gd name="connsiteY3" fmla="*/ 2679740 h 2967543"/>
                <a:gd name="connsiteX4" fmla="*/ 1048870 w 8093670"/>
                <a:gd name="connsiteY4" fmla="*/ 2841105 h 2967543"/>
                <a:gd name="connsiteX5" fmla="*/ 1102658 w 8093670"/>
                <a:gd name="connsiteY5" fmla="*/ 2303222 h 2967543"/>
                <a:gd name="connsiteX6" fmla="*/ 1165411 w 8093670"/>
                <a:gd name="connsiteY6" fmla="*/ 2876964 h 2967543"/>
                <a:gd name="connsiteX7" fmla="*/ 1299882 w 8093670"/>
                <a:gd name="connsiteY7" fmla="*/ 2751458 h 2967543"/>
                <a:gd name="connsiteX8" fmla="*/ 1434352 w 8093670"/>
                <a:gd name="connsiteY8" fmla="*/ 2787317 h 2967543"/>
                <a:gd name="connsiteX9" fmla="*/ 1649505 w 8093670"/>
                <a:gd name="connsiteY9" fmla="*/ 2733528 h 2967543"/>
                <a:gd name="connsiteX10" fmla="*/ 1748117 w 8093670"/>
                <a:gd name="connsiteY10" fmla="*/ 2787317 h 2967543"/>
                <a:gd name="connsiteX11" fmla="*/ 1855694 w 8093670"/>
                <a:gd name="connsiteY11" fmla="*/ 2903858 h 2967543"/>
                <a:gd name="connsiteX12" fmla="*/ 1954305 w 8093670"/>
                <a:gd name="connsiteY12" fmla="*/ 2751458 h 2967543"/>
                <a:gd name="connsiteX13" fmla="*/ 2151529 w 8093670"/>
                <a:gd name="connsiteY13" fmla="*/ 2867999 h 2967543"/>
                <a:gd name="connsiteX14" fmla="*/ 2339788 w 8093670"/>
                <a:gd name="connsiteY14" fmla="*/ 1066093 h 2967543"/>
                <a:gd name="connsiteX15" fmla="*/ 2662517 w 8093670"/>
                <a:gd name="connsiteY15" fmla="*/ 2330117 h 2967543"/>
                <a:gd name="connsiteX16" fmla="*/ 2976282 w 8093670"/>
                <a:gd name="connsiteY16" fmla="*/ 564069 h 2967543"/>
                <a:gd name="connsiteX17" fmla="*/ 3245223 w 8093670"/>
                <a:gd name="connsiteY17" fmla="*/ 1926705 h 2967543"/>
                <a:gd name="connsiteX18" fmla="*/ 3451411 w 8093670"/>
                <a:gd name="connsiteY18" fmla="*/ 841975 h 2967543"/>
                <a:gd name="connsiteX19" fmla="*/ 3558988 w 8093670"/>
                <a:gd name="connsiteY19" fmla="*/ 1774305 h 2967543"/>
                <a:gd name="connsiteX20" fmla="*/ 3953435 w 8093670"/>
                <a:gd name="connsiteY20" fmla="*/ 8258 h 2967543"/>
                <a:gd name="connsiteX21" fmla="*/ 4258235 w 8093670"/>
                <a:gd name="connsiteY21" fmla="*/ 2634917 h 2967543"/>
                <a:gd name="connsiteX22" fmla="*/ 4652682 w 8093670"/>
                <a:gd name="connsiteY22" fmla="*/ 2509411 h 2967543"/>
                <a:gd name="connsiteX23" fmla="*/ 4814047 w 8093670"/>
                <a:gd name="connsiteY23" fmla="*/ 2706634 h 2967543"/>
                <a:gd name="connsiteX24" fmla="*/ 5163670 w 8093670"/>
                <a:gd name="connsiteY24" fmla="*/ 2536305 h 2967543"/>
                <a:gd name="connsiteX25" fmla="*/ 5369858 w 8093670"/>
                <a:gd name="connsiteY25" fmla="*/ 2724564 h 2967543"/>
                <a:gd name="connsiteX26" fmla="*/ 5593976 w 8093670"/>
                <a:gd name="connsiteY26" fmla="*/ 2509411 h 2967543"/>
                <a:gd name="connsiteX27" fmla="*/ 5773270 w 8093670"/>
                <a:gd name="connsiteY27" fmla="*/ 2697669 h 2967543"/>
                <a:gd name="connsiteX28" fmla="*/ 6104964 w 8093670"/>
                <a:gd name="connsiteY28" fmla="*/ 2500446 h 2967543"/>
                <a:gd name="connsiteX29" fmla="*/ 7933764 w 8093670"/>
                <a:gd name="connsiteY29" fmla="*/ 2473552 h 296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093670" h="2967543">
                  <a:moveTo>
                    <a:pt x="0" y="2769387"/>
                  </a:moveTo>
                  <a:cubicBezTo>
                    <a:pt x="96370" y="2743240"/>
                    <a:pt x="192740" y="2717093"/>
                    <a:pt x="277905" y="2724564"/>
                  </a:cubicBezTo>
                  <a:cubicBezTo>
                    <a:pt x="363070" y="2732035"/>
                    <a:pt x="424329" y="2821682"/>
                    <a:pt x="510988" y="2814211"/>
                  </a:cubicBezTo>
                  <a:cubicBezTo>
                    <a:pt x="597647" y="2806740"/>
                    <a:pt x="708211" y="2675258"/>
                    <a:pt x="797858" y="2679740"/>
                  </a:cubicBezTo>
                  <a:cubicBezTo>
                    <a:pt x="887505" y="2684222"/>
                    <a:pt x="998070" y="2903858"/>
                    <a:pt x="1048870" y="2841105"/>
                  </a:cubicBezTo>
                  <a:cubicBezTo>
                    <a:pt x="1099670" y="2778352"/>
                    <a:pt x="1083235" y="2297246"/>
                    <a:pt x="1102658" y="2303222"/>
                  </a:cubicBezTo>
                  <a:cubicBezTo>
                    <a:pt x="1122081" y="2309198"/>
                    <a:pt x="1132540" y="2802258"/>
                    <a:pt x="1165411" y="2876964"/>
                  </a:cubicBezTo>
                  <a:cubicBezTo>
                    <a:pt x="1198282" y="2951670"/>
                    <a:pt x="1255059" y="2766399"/>
                    <a:pt x="1299882" y="2751458"/>
                  </a:cubicBezTo>
                  <a:cubicBezTo>
                    <a:pt x="1344705" y="2736517"/>
                    <a:pt x="1376082" y="2790305"/>
                    <a:pt x="1434352" y="2787317"/>
                  </a:cubicBezTo>
                  <a:cubicBezTo>
                    <a:pt x="1492623" y="2784329"/>
                    <a:pt x="1597211" y="2733528"/>
                    <a:pt x="1649505" y="2733528"/>
                  </a:cubicBezTo>
                  <a:cubicBezTo>
                    <a:pt x="1701799" y="2733528"/>
                    <a:pt x="1713752" y="2758929"/>
                    <a:pt x="1748117" y="2787317"/>
                  </a:cubicBezTo>
                  <a:cubicBezTo>
                    <a:pt x="1782482" y="2815705"/>
                    <a:pt x="1821329" y="2909834"/>
                    <a:pt x="1855694" y="2903858"/>
                  </a:cubicBezTo>
                  <a:cubicBezTo>
                    <a:pt x="1890059" y="2897882"/>
                    <a:pt x="1904999" y="2757434"/>
                    <a:pt x="1954305" y="2751458"/>
                  </a:cubicBezTo>
                  <a:cubicBezTo>
                    <a:pt x="2003611" y="2745482"/>
                    <a:pt x="2087282" y="3148893"/>
                    <a:pt x="2151529" y="2867999"/>
                  </a:cubicBezTo>
                  <a:cubicBezTo>
                    <a:pt x="2215776" y="2587105"/>
                    <a:pt x="2254623" y="1155740"/>
                    <a:pt x="2339788" y="1066093"/>
                  </a:cubicBezTo>
                  <a:cubicBezTo>
                    <a:pt x="2424953" y="976446"/>
                    <a:pt x="2556435" y="2413788"/>
                    <a:pt x="2662517" y="2330117"/>
                  </a:cubicBezTo>
                  <a:cubicBezTo>
                    <a:pt x="2768599" y="2246446"/>
                    <a:pt x="2879164" y="631304"/>
                    <a:pt x="2976282" y="564069"/>
                  </a:cubicBezTo>
                  <a:cubicBezTo>
                    <a:pt x="3073400" y="496834"/>
                    <a:pt x="3166035" y="1880387"/>
                    <a:pt x="3245223" y="1926705"/>
                  </a:cubicBezTo>
                  <a:cubicBezTo>
                    <a:pt x="3324411" y="1973023"/>
                    <a:pt x="3399117" y="867375"/>
                    <a:pt x="3451411" y="841975"/>
                  </a:cubicBezTo>
                  <a:cubicBezTo>
                    <a:pt x="3503705" y="816575"/>
                    <a:pt x="3475317" y="1913258"/>
                    <a:pt x="3558988" y="1774305"/>
                  </a:cubicBezTo>
                  <a:cubicBezTo>
                    <a:pt x="3642659" y="1635352"/>
                    <a:pt x="3836894" y="-135177"/>
                    <a:pt x="3953435" y="8258"/>
                  </a:cubicBezTo>
                  <a:cubicBezTo>
                    <a:pt x="4069976" y="151693"/>
                    <a:pt x="4141694" y="2218058"/>
                    <a:pt x="4258235" y="2634917"/>
                  </a:cubicBezTo>
                  <a:cubicBezTo>
                    <a:pt x="4374776" y="3051776"/>
                    <a:pt x="4560047" y="2497458"/>
                    <a:pt x="4652682" y="2509411"/>
                  </a:cubicBezTo>
                  <a:cubicBezTo>
                    <a:pt x="4745317" y="2521364"/>
                    <a:pt x="4728882" y="2702152"/>
                    <a:pt x="4814047" y="2706634"/>
                  </a:cubicBezTo>
                  <a:cubicBezTo>
                    <a:pt x="4899212" y="2711116"/>
                    <a:pt x="5071035" y="2533317"/>
                    <a:pt x="5163670" y="2536305"/>
                  </a:cubicBezTo>
                  <a:cubicBezTo>
                    <a:pt x="5256305" y="2539293"/>
                    <a:pt x="5298140" y="2729046"/>
                    <a:pt x="5369858" y="2724564"/>
                  </a:cubicBezTo>
                  <a:cubicBezTo>
                    <a:pt x="5441576" y="2720082"/>
                    <a:pt x="5526741" y="2513893"/>
                    <a:pt x="5593976" y="2509411"/>
                  </a:cubicBezTo>
                  <a:cubicBezTo>
                    <a:pt x="5661211" y="2504928"/>
                    <a:pt x="5688105" y="2699163"/>
                    <a:pt x="5773270" y="2697669"/>
                  </a:cubicBezTo>
                  <a:cubicBezTo>
                    <a:pt x="5858435" y="2696175"/>
                    <a:pt x="5744882" y="2537799"/>
                    <a:pt x="6104964" y="2500446"/>
                  </a:cubicBezTo>
                  <a:cubicBezTo>
                    <a:pt x="6465046" y="2463093"/>
                    <a:pt x="8703234" y="2512399"/>
                    <a:pt x="7933764" y="247355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
        <p:nvSpPr>
          <p:cNvPr id="26" name="Rectangle 3"/>
          <p:cNvSpPr txBox="1">
            <a:spLocks noChangeArrowheads="1"/>
          </p:cNvSpPr>
          <p:nvPr/>
        </p:nvSpPr>
        <p:spPr>
          <a:xfrm>
            <a:off x="2934083" y="2223352"/>
            <a:ext cx="1512168" cy="504056"/>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buNone/>
            </a:pPr>
            <a:r>
              <a:rPr lang="ru-RU" sz="1600" b="1" dirty="0" smtClean="0">
                <a:solidFill>
                  <a:srgbClr val="00B050"/>
                </a:solidFill>
                <a:effectLst/>
              </a:rPr>
              <a:t>Триггерное событие</a:t>
            </a:r>
            <a:endParaRPr lang="ru-RU" sz="1600" b="1" dirty="0">
              <a:solidFill>
                <a:srgbClr val="00B050"/>
              </a:solidFill>
              <a:effectLst/>
            </a:endParaRPr>
          </a:p>
        </p:txBody>
      </p:sp>
      <p:sp>
        <p:nvSpPr>
          <p:cNvPr id="28" name="Rectangle 3"/>
          <p:cNvSpPr txBox="1">
            <a:spLocks noChangeArrowheads="1"/>
          </p:cNvSpPr>
          <p:nvPr/>
        </p:nvSpPr>
        <p:spPr>
          <a:xfrm>
            <a:off x="6530790" y="1880794"/>
            <a:ext cx="1512168" cy="84662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ctr">
              <a:spcBef>
                <a:spcPts val="0"/>
              </a:spcBef>
              <a:buNone/>
            </a:pPr>
            <a:r>
              <a:rPr lang="ru-RU" sz="1600" b="1" dirty="0" smtClean="0">
                <a:solidFill>
                  <a:srgbClr val="00B050"/>
                </a:solidFill>
                <a:effectLst/>
              </a:rPr>
              <a:t>Основное событие</a:t>
            </a:r>
            <a:endParaRPr lang="ru-RU" sz="1600" b="1" dirty="0">
              <a:solidFill>
                <a:srgbClr val="00B050"/>
              </a:solidFill>
              <a:effectLst/>
            </a:endParaRPr>
          </a:p>
        </p:txBody>
      </p:sp>
      <p:cxnSp>
        <p:nvCxnSpPr>
          <p:cNvPr id="20" name="Прямая со стрелкой 19"/>
          <p:cNvCxnSpPr/>
          <p:nvPr/>
        </p:nvCxnSpPr>
        <p:spPr>
          <a:xfrm>
            <a:off x="3722478" y="2799422"/>
            <a:ext cx="0" cy="57605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flipH="1">
            <a:off x="5162638" y="2270044"/>
            <a:ext cx="1523946" cy="57605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63262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en-US" altLang="ru-RU" sz="2400" dirty="0" smtClean="0">
                <a:cs typeface="Arial" panose="020B0604020202020204" pitchFamily="34" charset="0"/>
              </a:rPr>
              <a:t>FAIR DATA – 1</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5076056" y="6229349"/>
            <a:ext cx="3744094"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F5A689D8-119F-4641-8D89-731E263647A9}"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6</a:t>
            </a:fld>
            <a:endParaRPr lang="ru-RU" altLang="ru-RU"/>
          </a:p>
        </p:txBody>
      </p:sp>
      <p:sp>
        <p:nvSpPr>
          <p:cNvPr id="9" name="Rectangle 3"/>
          <p:cNvSpPr txBox="1">
            <a:spLocks noChangeArrowheads="1"/>
          </p:cNvSpPr>
          <p:nvPr/>
        </p:nvSpPr>
        <p:spPr>
          <a:xfrm>
            <a:off x="143602" y="980728"/>
            <a:ext cx="8748878" cy="547260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0"/>
              </a:spcBef>
            </a:pPr>
            <a:endParaRPr lang="ru-RU" sz="3000" b="1" dirty="0" smtClean="0">
              <a:effectLst/>
            </a:endParaRPr>
          </a:p>
          <a:p>
            <a:pPr algn="just">
              <a:spcBef>
                <a:spcPts val="0"/>
              </a:spcBef>
            </a:pPr>
            <a:r>
              <a:rPr lang="en-US" sz="3500" b="1" dirty="0" smtClean="0">
                <a:solidFill>
                  <a:srgbClr val="C00000"/>
                </a:solidFill>
                <a:effectLst/>
              </a:rPr>
              <a:t>FAIR DATA</a:t>
            </a:r>
            <a:endParaRPr lang="ru-RU" sz="3500" b="1" dirty="0" smtClean="0">
              <a:solidFill>
                <a:srgbClr val="C00000"/>
              </a:solidFill>
              <a:effectLst/>
            </a:endParaRPr>
          </a:p>
          <a:p>
            <a:pPr algn="just">
              <a:spcBef>
                <a:spcPts val="0"/>
              </a:spcBef>
            </a:pPr>
            <a:endParaRPr lang="ru-RU" sz="3500" b="1" dirty="0" smtClean="0">
              <a:effectLst/>
            </a:endParaRPr>
          </a:p>
          <a:p>
            <a:pPr algn="just">
              <a:spcBef>
                <a:spcPts val="0"/>
              </a:spcBef>
            </a:pPr>
            <a:endParaRPr lang="ru-RU" sz="3500" b="1" dirty="0">
              <a:effectLst/>
            </a:endParaRPr>
          </a:p>
          <a:p>
            <a:pPr>
              <a:spcBef>
                <a:spcPts val="0"/>
              </a:spcBef>
              <a:buNone/>
            </a:pPr>
            <a:r>
              <a:rPr lang="ru-RU" b="1" dirty="0" smtClean="0">
                <a:effectLst/>
              </a:rPr>
              <a:t>Соответствуют </a:t>
            </a:r>
            <a:r>
              <a:rPr lang="ru-RU" b="1" dirty="0" smtClean="0">
                <a:effectLst/>
              </a:rPr>
              <a:t>стандартам</a:t>
            </a:r>
            <a:r>
              <a:rPr lang="ru-RU" b="1" dirty="0" smtClean="0">
                <a:effectLst/>
              </a:rPr>
              <a:t>:</a:t>
            </a:r>
          </a:p>
          <a:p>
            <a:pPr marL="447675" indent="-265113">
              <a:spcBef>
                <a:spcPts val="0"/>
              </a:spcBef>
            </a:pPr>
            <a:r>
              <a:rPr lang="ru-RU" b="1" dirty="0" err="1" smtClean="0">
                <a:solidFill>
                  <a:srgbClr val="C00000"/>
                </a:solidFill>
                <a:effectLst/>
              </a:rPr>
              <a:t>находимости</a:t>
            </a:r>
            <a:r>
              <a:rPr lang="ru-RU" b="1" dirty="0" smtClean="0">
                <a:solidFill>
                  <a:srgbClr val="C00000"/>
                </a:solidFill>
                <a:effectLst/>
              </a:rPr>
              <a:t>,</a:t>
            </a:r>
          </a:p>
          <a:p>
            <a:pPr marL="447675" indent="-265113">
              <a:spcBef>
                <a:spcPts val="0"/>
              </a:spcBef>
            </a:pPr>
            <a:r>
              <a:rPr lang="ru-RU" b="1" dirty="0" smtClean="0">
                <a:solidFill>
                  <a:srgbClr val="C00000"/>
                </a:solidFill>
                <a:effectLst/>
              </a:rPr>
              <a:t>доступности,</a:t>
            </a:r>
          </a:p>
          <a:p>
            <a:pPr marL="447675" indent="-265113">
              <a:spcBef>
                <a:spcPts val="0"/>
              </a:spcBef>
            </a:pPr>
            <a:r>
              <a:rPr lang="ru-RU" b="1" dirty="0" smtClean="0">
                <a:solidFill>
                  <a:srgbClr val="C00000"/>
                </a:solidFill>
                <a:effectLst/>
              </a:rPr>
              <a:t>многофункциональной совместимости,</a:t>
            </a:r>
          </a:p>
          <a:p>
            <a:pPr marL="447675" indent="-265113">
              <a:spcBef>
                <a:spcPts val="0"/>
              </a:spcBef>
            </a:pPr>
            <a:r>
              <a:rPr lang="ru-RU" b="1" dirty="0" smtClean="0">
                <a:solidFill>
                  <a:srgbClr val="C00000"/>
                </a:solidFill>
                <a:effectLst/>
              </a:rPr>
              <a:t>возможности повторного использования</a:t>
            </a:r>
            <a:endParaRPr lang="ru-RU" b="1" dirty="0">
              <a:solidFill>
                <a:srgbClr val="C00000"/>
              </a:solidFill>
              <a:effectLst/>
            </a:endParaRPr>
          </a:p>
        </p:txBody>
      </p:sp>
      <p:sp>
        <p:nvSpPr>
          <p:cNvPr id="10" name="Rectangle 3"/>
          <p:cNvSpPr txBox="1">
            <a:spLocks noChangeArrowheads="1"/>
          </p:cNvSpPr>
          <p:nvPr/>
        </p:nvSpPr>
        <p:spPr>
          <a:xfrm>
            <a:off x="3851920" y="1124744"/>
            <a:ext cx="4464496" cy="504056"/>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None/>
            </a:pPr>
            <a:r>
              <a:rPr lang="en-US" sz="2500" b="1" dirty="0" smtClean="0">
                <a:effectLst/>
              </a:rPr>
              <a:t>“</a:t>
            </a:r>
            <a:r>
              <a:rPr lang="ru-RU" sz="2500" b="1" dirty="0" smtClean="0">
                <a:effectLst/>
              </a:rPr>
              <a:t>Справедливые</a:t>
            </a:r>
            <a:r>
              <a:rPr lang="en-US" sz="2500" b="1" dirty="0" smtClean="0">
                <a:effectLst/>
              </a:rPr>
              <a:t>”</a:t>
            </a:r>
            <a:r>
              <a:rPr lang="ru-RU" sz="2500" b="1" dirty="0" smtClean="0">
                <a:effectLst/>
              </a:rPr>
              <a:t> данные</a:t>
            </a:r>
            <a:endParaRPr lang="ru-RU" sz="2500" b="1" dirty="0">
              <a:effectLst/>
            </a:endParaRPr>
          </a:p>
        </p:txBody>
      </p:sp>
      <p:grpSp>
        <p:nvGrpSpPr>
          <p:cNvPr id="4" name="Группа 3"/>
          <p:cNvGrpSpPr/>
          <p:nvPr/>
        </p:nvGrpSpPr>
        <p:grpSpPr>
          <a:xfrm>
            <a:off x="3203848" y="908720"/>
            <a:ext cx="845504" cy="1604125"/>
            <a:chOff x="9828584" y="1203542"/>
            <a:chExt cx="845504" cy="1604125"/>
          </a:xfrm>
        </p:grpSpPr>
        <p:sp>
          <p:nvSpPr>
            <p:cNvPr id="13" name="Rectangle 3"/>
            <p:cNvSpPr txBox="1">
              <a:spLocks noChangeArrowheads="1"/>
            </p:cNvSpPr>
            <p:nvPr/>
          </p:nvSpPr>
          <p:spPr>
            <a:xfrm rot="1500000">
              <a:off x="9882000" y="1738227"/>
              <a:ext cx="792088" cy="106944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None/>
              </a:pPr>
              <a:r>
                <a:rPr lang="en-US" sz="7000" b="1" dirty="0">
                  <a:effectLst/>
                </a:rPr>
                <a:t>=</a:t>
              </a:r>
              <a:endParaRPr lang="ru-RU" sz="7000" b="1" dirty="0">
                <a:effectLst/>
              </a:endParaRPr>
            </a:p>
          </p:txBody>
        </p:sp>
        <p:sp>
          <p:nvSpPr>
            <p:cNvPr id="14" name="Rectangle 3"/>
            <p:cNvSpPr txBox="1">
              <a:spLocks noChangeArrowheads="1"/>
            </p:cNvSpPr>
            <p:nvPr/>
          </p:nvSpPr>
          <p:spPr>
            <a:xfrm rot="20100000">
              <a:off x="9828584" y="1203542"/>
              <a:ext cx="792088" cy="1069440"/>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None/>
              </a:pPr>
              <a:r>
                <a:rPr lang="en-US" sz="7000" b="1" dirty="0">
                  <a:effectLst/>
                </a:rPr>
                <a:t>=</a:t>
              </a:r>
              <a:endParaRPr lang="ru-RU" sz="7000" b="1" dirty="0">
                <a:effectLst/>
              </a:endParaRPr>
            </a:p>
          </p:txBody>
        </p:sp>
      </p:grpSp>
      <p:sp>
        <p:nvSpPr>
          <p:cNvPr id="15" name="Rectangle 3"/>
          <p:cNvSpPr txBox="1">
            <a:spLocks noChangeArrowheads="1"/>
          </p:cNvSpPr>
          <p:nvPr/>
        </p:nvSpPr>
        <p:spPr>
          <a:xfrm>
            <a:off x="3851928" y="1779606"/>
            <a:ext cx="4464496" cy="857306"/>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None/>
            </a:pPr>
            <a:r>
              <a:rPr lang="en-US" sz="2500" b="1" dirty="0" err="1" smtClean="0">
                <a:solidFill>
                  <a:srgbClr val="C00000"/>
                </a:solidFill>
                <a:effectLst/>
              </a:rPr>
              <a:t>F</a:t>
            </a:r>
            <a:r>
              <a:rPr lang="en-US" sz="2500" b="1" dirty="0" err="1" smtClean="0">
                <a:effectLst/>
              </a:rPr>
              <a:t>indability</a:t>
            </a:r>
            <a:r>
              <a:rPr lang="en-US" sz="2500" b="1" dirty="0">
                <a:effectLst/>
              </a:rPr>
              <a:t>, </a:t>
            </a:r>
            <a:r>
              <a:rPr lang="en-US" sz="2500" b="1" dirty="0" smtClean="0">
                <a:solidFill>
                  <a:srgbClr val="C00000"/>
                </a:solidFill>
                <a:effectLst/>
              </a:rPr>
              <a:t>A</a:t>
            </a:r>
            <a:r>
              <a:rPr lang="en-US" sz="2500" b="1" dirty="0" smtClean="0">
                <a:effectLst/>
              </a:rPr>
              <a:t>ccessibility,</a:t>
            </a:r>
          </a:p>
          <a:p>
            <a:pPr marL="0" indent="0" algn="just">
              <a:spcBef>
                <a:spcPts val="0"/>
              </a:spcBef>
              <a:buNone/>
            </a:pPr>
            <a:r>
              <a:rPr lang="en-US" sz="2500" b="1" dirty="0" smtClean="0">
                <a:solidFill>
                  <a:srgbClr val="C00000"/>
                </a:solidFill>
                <a:effectLst/>
              </a:rPr>
              <a:t>I</a:t>
            </a:r>
            <a:r>
              <a:rPr lang="en-US" sz="2500" b="1" dirty="0" smtClean="0">
                <a:effectLst/>
              </a:rPr>
              <a:t>nteroperability</a:t>
            </a:r>
            <a:r>
              <a:rPr lang="en-US" sz="2500" b="1" dirty="0">
                <a:effectLst/>
              </a:rPr>
              <a:t>, </a:t>
            </a:r>
            <a:r>
              <a:rPr lang="en-US" sz="2500" b="1" dirty="0">
                <a:solidFill>
                  <a:srgbClr val="C00000"/>
                </a:solidFill>
                <a:effectLst/>
              </a:rPr>
              <a:t>R</a:t>
            </a:r>
            <a:r>
              <a:rPr lang="en-US" sz="2500" b="1" dirty="0">
                <a:effectLst/>
              </a:rPr>
              <a:t>eusability</a:t>
            </a:r>
            <a:endParaRPr lang="ru-RU" sz="2500" b="1" dirty="0">
              <a:effectLst/>
            </a:endParaRPr>
          </a:p>
        </p:txBody>
      </p:sp>
    </p:spTree>
    <p:extLst>
      <p:ext uri="{BB962C8B-B14F-4D97-AF65-F5344CB8AC3E}">
        <p14:creationId xmlns:p14="http://schemas.microsoft.com/office/powerpoint/2010/main" val="45806354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en-US" altLang="ru-RU" sz="2400" dirty="0">
                <a:cs typeface="Arial" panose="020B0604020202020204" pitchFamily="34" charset="0"/>
              </a:rPr>
              <a:t>FAIR DATA – </a:t>
            </a:r>
            <a:r>
              <a:rPr lang="ru-RU" altLang="ru-RU" sz="2400" dirty="0" smtClean="0">
                <a:cs typeface="Arial" panose="020B0604020202020204" pitchFamily="34" charset="0"/>
              </a:rPr>
              <a:t>2</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5076056" y="6229349"/>
            <a:ext cx="3744094"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F5A689D8-119F-4641-8D89-731E263647A9}"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7</a:t>
            </a:fld>
            <a:endParaRPr lang="ru-RU" altLang="ru-RU"/>
          </a:p>
        </p:txBody>
      </p:sp>
      <p:sp>
        <p:nvSpPr>
          <p:cNvPr id="7" name="Rectangle 3"/>
          <p:cNvSpPr txBox="1">
            <a:spLocks noChangeArrowheads="1"/>
          </p:cNvSpPr>
          <p:nvPr/>
        </p:nvSpPr>
        <p:spPr>
          <a:xfrm>
            <a:off x="143602" y="980728"/>
            <a:ext cx="8748878" cy="547260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1200"/>
              </a:spcBef>
              <a:spcAft>
                <a:spcPts val="1200"/>
              </a:spcAft>
            </a:pPr>
            <a:r>
              <a:rPr lang="ru-RU" sz="2800" b="1" dirty="0" smtClean="0">
                <a:effectLst/>
              </a:rPr>
              <a:t>В марте 2016г. Международный консорциум ученых и организаций опубликовал «Руководящие принципы </a:t>
            </a:r>
            <a:r>
              <a:rPr lang="en-US" sz="2800" b="1" dirty="0" smtClean="0">
                <a:effectLst/>
              </a:rPr>
              <a:t>FAIR</a:t>
            </a:r>
            <a:r>
              <a:rPr lang="ru-RU" sz="2800" b="1" dirty="0" smtClean="0">
                <a:effectLst/>
              </a:rPr>
              <a:t> для управления научными данными».</a:t>
            </a:r>
          </a:p>
          <a:p>
            <a:pPr algn="just">
              <a:spcBef>
                <a:spcPts val="1200"/>
              </a:spcBef>
              <a:spcAft>
                <a:spcPts val="1200"/>
              </a:spcAft>
            </a:pPr>
            <a:r>
              <a:rPr lang="ru-RU" sz="2800" b="1" dirty="0">
                <a:effectLst/>
              </a:rPr>
              <a:t>На саммите </a:t>
            </a:r>
            <a:r>
              <a:rPr lang="ru-RU" sz="2800" b="1" dirty="0" smtClean="0">
                <a:effectLst/>
              </a:rPr>
              <a:t>в Ханчжоу в 2016г. лидеры </a:t>
            </a:r>
            <a:r>
              <a:rPr lang="en-US" sz="2800" b="1" dirty="0" smtClean="0">
                <a:effectLst/>
              </a:rPr>
              <a:t>G20</a:t>
            </a:r>
            <a:r>
              <a:rPr lang="ru-RU" sz="2800" b="1" dirty="0" smtClean="0">
                <a:effectLst/>
              </a:rPr>
              <a:t> одобрили применение принципов </a:t>
            </a:r>
            <a:r>
              <a:rPr lang="en-US" sz="2800" b="1" dirty="0" smtClean="0">
                <a:effectLst/>
              </a:rPr>
              <a:t>FAIR</a:t>
            </a:r>
            <a:r>
              <a:rPr lang="ru-RU" sz="2800" b="1" dirty="0" smtClean="0">
                <a:effectLst/>
              </a:rPr>
              <a:t> к научным исследованиям.</a:t>
            </a:r>
          </a:p>
          <a:p>
            <a:pPr algn="just">
              <a:spcBef>
                <a:spcPts val="1200"/>
              </a:spcBef>
              <a:spcAft>
                <a:spcPts val="1200"/>
              </a:spcAft>
            </a:pPr>
            <a:r>
              <a:rPr lang="ru-RU" sz="2800" b="1" dirty="0" smtClean="0">
                <a:effectLst/>
              </a:rPr>
              <a:t>В руководствах по </a:t>
            </a:r>
            <a:r>
              <a:rPr lang="en-US" sz="2800" b="1" dirty="0" smtClean="0">
                <a:effectLst/>
              </a:rPr>
              <a:t>FAIR </a:t>
            </a:r>
            <a:r>
              <a:rPr lang="ru-RU" sz="2800" b="1" dirty="0" smtClean="0">
                <a:effectLst/>
              </a:rPr>
              <a:t>определено, что стоимость управления данными должна составлять 5% от бюджета исследования.</a:t>
            </a:r>
            <a:endParaRPr lang="ru-RU" sz="2800" b="1" dirty="0">
              <a:effectLst/>
            </a:endParaRPr>
          </a:p>
        </p:txBody>
      </p:sp>
    </p:spTree>
    <p:extLst>
      <p:ext uri="{BB962C8B-B14F-4D97-AF65-F5344CB8AC3E}">
        <p14:creationId xmlns:p14="http://schemas.microsoft.com/office/powerpoint/2010/main" val="23162755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Некоторые принципы </a:t>
            </a:r>
            <a:r>
              <a:rPr lang="en-US" altLang="ru-RU" sz="2400" dirty="0" smtClean="0">
                <a:cs typeface="Arial" panose="020B0604020202020204" pitchFamily="34" charset="0"/>
              </a:rPr>
              <a:t>FAIR</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4860032" y="6229349"/>
            <a:ext cx="3960118"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4D8B40A0-DED7-40EC-8D9D-4F3455CCF061}"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8</a:t>
            </a:fld>
            <a:endParaRPr lang="ru-RU" altLang="ru-RU"/>
          </a:p>
        </p:txBody>
      </p:sp>
      <p:sp>
        <p:nvSpPr>
          <p:cNvPr id="24" name="Rectangle 3"/>
          <p:cNvSpPr txBox="1">
            <a:spLocks noChangeArrowheads="1"/>
          </p:cNvSpPr>
          <p:nvPr/>
        </p:nvSpPr>
        <p:spPr>
          <a:xfrm>
            <a:off x="143602" y="980728"/>
            <a:ext cx="8748878" cy="475252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1200"/>
              </a:spcBef>
              <a:spcAft>
                <a:spcPts val="1200"/>
              </a:spcAft>
            </a:pPr>
            <a:r>
              <a:rPr lang="ru-RU" sz="2800" b="1" dirty="0" smtClean="0">
                <a:effectLst/>
              </a:rPr>
              <a:t>Усиление достоверности результатов диктует необходимость радикального улучшения инфраструктуры повторного использования научных данных.</a:t>
            </a:r>
          </a:p>
          <a:p>
            <a:pPr algn="just">
              <a:spcBef>
                <a:spcPts val="1200"/>
              </a:spcBef>
              <a:spcAft>
                <a:spcPts val="1200"/>
              </a:spcAft>
            </a:pPr>
            <a:r>
              <a:rPr lang="ru-RU" sz="2800" b="1" dirty="0" smtClean="0">
                <a:effectLst/>
              </a:rPr>
              <a:t>Поддержка обнаружения данных через их эффективный менеджмент.</a:t>
            </a:r>
          </a:p>
          <a:p>
            <a:pPr algn="just">
              <a:spcBef>
                <a:spcPts val="1200"/>
              </a:spcBef>
              <a:spcAft>
                <a:spcPts val="1200"/>
              </a:spcAft>
            </a:pPr>
            <a:r>
              <a:rPr lang="ru-RU" sz="2800" b="1" dirty="0" smtClean="0">
                <a:effectLst/>
              </a:rPr>
              <a:t>Важность использования машин в исследовательских средах богатых исходными данными.</a:t>
            </a:r>
            <a:endParaRPr lang="ru-RU" sz="2800" b="1" dirty="0">
              <a:effectLst/>
            </a:endParaRPr>
          </a:p>
        </p:txBody>
      </p:sp>
    </p:spTree>
    <p:extLst>
      <p:ext uri="{BB962C8B-B14F-4D97-AF65-F5344CB8AC3E}">
        <p14:creationId xmlns:p14="http://schemas.microsoft.com/office/powerpoint/2010/main" val="297150898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10757" y="0"/>
            <a:ext cx="9144000" cy="856800"/>
          </a:xfrm>
        </p:spPr>
        <p:txBody>
          <a:bodyPr vert="horz" wrap="square" lIns="68580" tIns="34290" rIns="68580" bIns="34290" numCol="1" anchor="ctr" anchorCtr="0" compatLnSpc="1">
            <a:prstTxWarp prst="textNoShape">
              <a:avLst/>
            </a:prstTxWarp>
          </a:bodyPr>
          <a:lstStyle/>
          <a:p>
            <a:r>
              <a:rPr lang="ru-RU" altLang="ru-RU" sz="2400" dirty="0" smtClean="0">
                <a:cs typeface="Arial" panose="020B0604020202020204" pitchFamily="34" charset="0"/>
              </a:rPr>
              <a:t>Принципы данных </a:t>
            </a:r>
            <a:r>
              <a:rPr lang="en-US" altLang="ru-RU" sz="2400" dirty="0" smtClean="0">
                <a:cs typeface="Arial" panose="020B0604020202020204" pitchFamily="34" charset="0"/>
              </a:rPr>
              <a:t>FAIR</a:t>
            </a:r>
            <a:r>
              <a:rPr lang="ru-RU" altLang="ru-RU" sz="2400" dirty="0" smtClean="0">
                <a:cs typeface="Arial" panose="020B0604020202020204" pitchFamily="34" charset="0"/>
              </a:rPr>
              <a:t>- 1</a:t>
            </a:r>
            <a:endParaRPr lang="ru-RU" altLang="ru-RU" sz="2400" dirty="0">
              <a:cs typeface="Arial" panose="020B0604020202020204" pitchFamily="34" charset="0"/>
            </a:endParaRPr>
          </a:p>
        </p:txBody>
      </p:sp>
      <p:sp>
        <p:nvSpPr>
          <p:cNvPr id="11" name="Объект 2">
            <a:extLst>
              <a:ext uri="{FF2B5EF4-FFF2-40B4-BE49-F238E27FC236}">
                <a16:creationId xmlns:a16="http://schemas.microsoft.com/office/drawing/2014/main" xmlns="" id="{3BAC5341-0959-4C53-843D-F3990B23022B}"/>
              </a:ext>
            </a:extLst>
          </p:cNvPr>
          <p:cNvSpPr txBox="1">
            <a:spLocks/>
          </p:cNvSpPr>
          <p:nvPr/>
        </p:nvSpPr>
        <p:spPr>
          <a:xfrm>
            <a:off x="-8336507" y="-204854"/>
            <a:ext cx="4032448" cy="1152128"/>
          </a:xfrm>
          <a:prstGeom prst="rect">
            <a:avLst/>
          </a:prstGeom>
        </p:spPr>
        <p:txBody>
          <a:bodyPr/>
          <a:lstStyle>
            <a:lvl1pPr marL="342900" indent="-342900" algn="l" rtl="0" eaLnBrk="0" fontAlgn="base" hangingPunct="0">
              <a:spcBef>
                <a:spcPct val="20000"/>
              </a:spcBef>
              <a:spcAft>
                <a:spcPct val="0"/>
              </a:spcAft>
              <a:buChar char="•"/>
              <a:defRPr kumimoji="1" sz="3200">
                <a:solidFill>
                  <a:schemeClr val="accent2"/>
                </a:solidFill>
                <a:effectLst>
                  <a:outerShdw blurRad="38100" dist="38100" dir="2700000" algn="tl">
                    <a:srgbClr val="000000"/>
                  </a:outerShdw>
                </a:effectLst>
                <a:latin typeface="+mn-lt"/>
                <a:ea typeface="Arial" charset="0"/>
                <a:cs typeface="Arial" charset="0"/>
              </a:defRPr>
            </a:lvl1pPr>
            <a:lvl2pPr marL="742950" indent="-285750" algn="l" rtl="0" eaLnBrk="0" fontAlgn="base" hangingPunct="0">
              <a:spcBef>
                <a:spcPct val="20000"/>
              </a:spcBef>
              <a:spcAft>
                <a:spcPct val="0"/>
              </a:spcAft>
              <a:buChar char="–"/>
              <a:defRPr kumimoji="1" sz="2800">
                <a:solidFill>
                  <a:schemeClr val="accent2"/>
                </a:solidFill>
                <a:effectLst>
                  <a:outerShdw blurRad="38100" dist="38100" dir="2700000" algn="tl">
                    <a:srgbClr val="000000"/>
                  </a:outerShdw>
                </a:effectLst>
                <a:latin typeface="+mn-lt"/>
                <a:ea typeface="Arial" charset="0"/>
                <a:cs typeface="Arial" charset="0"/>
              </a:defRPr>
            </a:lvl2pPr>
            <a:lvl3pPr marL="1143000" indent="-228600" algn="l" rtl="0" eaLnBrk="0" fontAlgn="base" hangingPunct="0">
              <a:spcBef>
                <a:spcPct val="20000"/>
              </a:spcBef>
              <a:spcAft>
                <a:spcPct val="0"/>
              </a:spcAft>
              <a:buChar char="•"/>
              <a:defRPr kumimoji="1" sz="2400">
                <a:solidFill>
                  <a:schemeClr val="accent2"/>
                </a:solidFill>
                <a:effectLst>
                  <a:outerShdw blurRad="38100" dist="38100" dir="2700000" algn="tl">
                    <a:srgbClr val="000000"/>
                  </a:outerShdw>
                </a:effectLst>
                <a:latin typeface="+mn-lt"/>
                <a:ea typeface="Arial" charset="0"/>
                <a:cs typeface="Arial" charset="0"/>
              </a:defRPr>
            </a:lvl3pPr>
            <a:lvl4pPr marL="16002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4pPr>
            <a:lvl5pPr marL="2057400" indent="-228600" algn="l" rtl="0" eaLnBrk="0" fontAlgn="base" hangingPunct="0">
              <a:spcBef>
                <a:spcPct val="20000"/>
              </a:spcBef>
              <a:spcAft>
                <a:spcPct val="0"/>
              </a:spcAft>
              <a:buChar char="»"/>
              <a:defRPr kumimoji="1" sz="2000">
                <a:solidFill>
                  <a:schemeClr val="accent2"/>
                </a:solidFill>
                <a:effectLst>
                  <a:outerShdw blurRad="38100" dist="38100" dir="2700000" algn="tl">
                    <a:srgbClr val="000000"/>
                  </a:outerShdw>
                </a:effectLst>
                <a:latin typeface="+mn-lt"/>
                <a:ea typeface="Arial" charset="0"/>
                <a:cs typeface="Arial" charset="0"/>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marL="0" indent="0" algn="just">
              <a:spcBef>
                <a:spcPts val="0"/>
              </a:spcBef>
              <a:buFontTx/>
              <a:buNone/>
            </a:pPr>
            <a:r>
              <a:rPr lang="ru-RU" altLang="ru-RU" sz="1800" b="1" kern="0" dirty="0">
                <a:effectLst/>
                <a:cs typeface="Arial" panose="020B0604020202020204" pitchFamily="34" charset="0"/>
              </a:rPr>
              <a:t>Город </a:t>
            </a:r>
            <a:r>
              <a:rPr lang="ru-RU" altLang="ru-RU" sz="1800" b="1" kern="0" dirty="0" err="1">
                <a:effectLst/>
                <a:cs typeface="Arial" panose="020B0604020202020204" pitchFamily="34" charset="0"/>
              </a:rPr>
              <a:t>Чайтен</a:t>
            </a:r>
            <a:r>
              <a:rPr lang="ru-RU" altLang="ru-RU" sz="1800" b="1" kern="0" dirty="0">
                <a:effectLst/>
                <a:cs typeface="Arial" panose="020B0604020202020204" pitchFamily="34" charset="0"/>
              </a:rPr>
              <a:t> в Чили после извержения вулкана 2 мая 2008 г. Селевые потоки</a:t>
            </a:r>
          </a:p>
        </p:txBody>
      </p:sp>
      <p:sp>
        <p:nvSpPr>
          <p:cNvPr id="12" name="Нижний колонтитул 11"/>
          <p:cNvSpPr>
            <a:spLocks noGrp="1"/>
          </p:cNvSpPr>
          <p:nvPr>
            <p:ph type="ftr" sz="quarter" idx="11"/>
          </p:nvPr>
        </p:nvSpPr>
        <p:spPr>
          <a:xfrm>
            <a:off x="4860032" y="6229349"/>
            <a:ext cx="3960118" cy="476251"/>
          </a:xfrm>
        </p:spPr>
        <p:txBody>
          <a:bodyPr/>
          <a:lstStyle/>
          <a:p>
            <a:pPr>
              <a:defRPr/>
            </a:pPr>
            <a:r>
              <a:rPr lang="ru-RU" altLang="ru-RU" dirty="0" smtClean="0"/>
              <a:t>ИДГ РАН</a:t>
            </a:r>
          </a:p>
          <a:p>
            <a:pPr>
              <a:defRPr/>
            </a:pPr>
            <a:r>
              <a:rPr lang="ru-RU" altLang="ru-RU" dirty="0" smtClean="0"/>
              <a:t>«Триггерные эффекты в </a:t>
            </a:r>
            <a:r>
              <a:rPr lang="ru-RU" altLang="ru-RU" dirty="0" err="1" smtClean="0"/>
              <a:t>геосистемах</a:t>
            </a:r>
            <a:r>
              <a:rPr lang="ru-RU" altLang="ru-RU" dirty="0" smtClean="0"/>
              <a:t>»</a:t>
            </a:r>
            <a:endParaRPr lang="ru-RU" altLang="ru-RU" dirty="0"/>
          </a:p>
        </p:txBody>
      </p:sp>
      <p:sp>
        <p:nvSpPr>
          <p:cNvPr id="17" name="Дата 16"/>
          <p:cNvSpPr>
            <a:spLocks noGrp="1"/>
          </p:cNvSpPr>
          <p:nvPr>
            <p:ph type="dt" sz="half" idx="12"/>
          </p:nvPr>
        </p:nvSpPr>
        <p:spPr/>
        <p:txBody>
          <a:bodyPr/>
          <a:lstStyle/>
          <a:p>
            <a:pPr>
              <a:defRPr/>
            </a:pPr>
            <a:fld id="{4D8B40A0-DED7-40EC-8D9D-4F3455CCF061}" type="datetime1">
              <a:rPr lang="ru-RU" altLang="ru-RU" smtClean="0"/>
              <a:pPr>
                <a:defRPr/>
              </a:pPr>
              <a:t>03.06.2019</a:t>
            </a:fld>
            <a:endParaRPr lang="ru-RU" altLang="ru-RU"/>
          </a:p>
        </p:txBody>
      </p:sp>
      <p:sp>
        <p:nvSpPr>
          <p:cNvPr id="2" name="Номер слайда 1"/>
          <p:cNvSpPr>
            <a:spLocks noGrp="1"/>
          </p:cNvSpPr>
          <p:nvPr>
            <p:ph type="sldNum" sz="quarter" idx="10"/>
          </p:nvPr>
        </p:nvSpPr>
        <p:spPr/>
        <p:txBody>
          <a:bodyPr/>
          <a:lstStyle/>
          <a:p>
            <a:pPr>
              <a:defRPr/>
            </a:pPr>
            <a:fld id="{BE1BD90A-B77E-4A6F-B670-F86AA78368B6}" type="slidenum">
              <a:rPr lang="ru-RU" altLang="ru-RU" smtClean="0"/>
              <a:pPr>
                <a:defRPr/>
              </a:pPr>
              <a:t>9</a:t>
            </a:fld>
            <a:endParaRPr lang="ru-RU" altLang="ru-RU"/>
          </a:p>
        </p:txBody>
      </p:sp>
      <p:sp>
        <p:nvSpPr>
          <p:cNvPr id="24" name="Rectangle 3"/>
          <p:cNvSpPr txBox="1">
            <a:spLocks noChangeArrowheads="1"/>
          </p:cNvSpPr>
          <p:nvPr/>
        </p:nvSpPr>
        <p:spPr>
          <a:xfrm>
            <a:off x="143602" y="836712"/>
            <a:ext cx="8748878" cy="5472608"/>
          </a:xfrm>
          <a:prstGeom prst="rect">
            <a:avLst/>
          </a:prstGeom>
        </p:spPr>
        <p:txBody>
          <a:bodyPr/>
          <a:lstStyle>
            <a:lvl1pPr marL="342900" indent="-342900" algn="l" rtl="0" eaLnBrk="1" fontAlgn="base" hangingPunct="1">
              <a:spcBef>
                <a:spcPct val="20000"/>
              </a:spcBef>
              <a:spcAft>
                <a:spcPct val="0"/>
              </a:spcAft>
              <a:buChar char="•"/>
              <a:defRPr sz="3200">
                <a:solidFill>
                  <a:schemeClr val="accent2"/>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accent2"/>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har char="•"/>
              <a:defRPr sz="2400">
                <a:solidFill>
                  <a:schemeClr val="accent2"/>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har char="»"/>
              <a:defRPr sz="2000">
                <a:solidFill>
                  <a:schemeClr val="accent2"/>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rgbClr val="660000"/>
                </a:solidFill>
                <a:effectLst>
                  <a:outerShdw blurRad="38100" dist="38100" dir="2700000" algn="tl">
                    <a:srgbClr val="000000"/>
                  </a:outerShdw>
                </a:effectLst>
                <a:latin typeface="+mn-lt"/>
              </a:defRPr>
            </a:lvl9pPr>
          </a:lstStyle>
          <a:p>
            <a:pPr algn="just">
              <a:spcBef>
                <a:spcPts val="0"/>
              </a:spcBef>
              <a:buNone/>
            </a:pPr>
            <a:r>
              <a:rPr lang="en-US" sz="3600" b="1" dirty="0" smtClean="0">
                <a:effectLst/>
              </a:rPr>
              <a:t>To be </a:t>
            </a:r>
            <a:r>
              <a:rPr lang="en-US" sz="3600" b="1" dirty="0" smtClean="0">
                <a:effectLst/>
              </a:rPr>
              <a:t>Findable</a:t>
            </a:r>
            <a:r>
              <a:rPr lang="ru-RU" sz="3600" b="1" dirty="0" smtClean="0">
                <a:effectLst/>
              </a:rPr>
              <a:t> (находимыми)</a:t>
            </a:r>
            <a:r>
              <a:rPr lang="en-US" sz="3600" b="1" dirty="0" smtClean="0">
                <a:effectLst/>
              </a:rPr>
              <a:t>:</a:t>
            </a:r>
            <a:r>
              <a:rPr lang="en-US" sz="2600" b="1" dirty="0" smtClean="0">
                <a:effectLst/>
              </a:rPr>
              <a:t> </a:t>
            </a:r>
            <a:endParaRPr lang="en-US" sz="2600" b="1" dirty="0" smtClean="0">
              <a:effectLst/>
            </a:endParaRPr>
          </a:p>
          <a:p>
            <a:pPr marL="712788" indent="-712788" algn="just" defTabSz="539750">
              <a:spcBef>
                <a:spcPts val="0"/>
              </a:spcBef>
              <a:buNone/>
            </a:pPr>
            <a:endParaRPr lang="ru-RU" sz="2600" b="1" dirty="0" smtClean="0">
              <a:effectLst/>
            </a:endParaRPr>
          </a:p>
          <a:p>
            <a:pPr marL="712788" indent="-712788" algn="just" defTabSz="539750">
              <a:spcBef>
                <a:spcPts val="1200"/>
              </a:spcBef>
              <a:spcAft>
                <a:spcPts val="1200"/>
              </a:spcAft>
              <a:buNone/>
            </a:pPr>
            <a:r>
              <a:rPr lang="en-US" sz="2500" b="1" dirty="0" smtClean="0">
                <a:effectLst/>
              </a:rPr>
              <a:t>F1</a:t>
            </a:r>
            <a:r>
              <a:rPr lang="ru-RU" sz="2500" b="1" dirty="0" smtClean="0">
                <a:effectLst/>
              </a:rPr>
              <a:t>.	Данным и </a:t>
            </a:r>
            <a:r>
              <a:rPr lang="ru-RU" sz="2500" b="1" dirty="0" smtClean="0">
                <a:effectLst/>
              </a:rPr>
              <a:t>их метаданным присвоены глобально уникальные постоянные идентификаторы</a:t>
            </a:r>
            <a:endParaRPr lang="en-US" sz="2500" b="1" dirty="0" smtClean="0">
              <a:effectLst/>
            </a:endParaRPr>
          </a:p>
          <a:p>
            <a:pPr marL="712788" indent="-712788" algn="just" defTabSz="539750">
              <a:spcBef>
                <a:spcPts val="1200"/>
              </a:spcBef>
              <a:spcAft>
                <a:spcPts val="1200"/>
              </a:spcAft>
              <a:buNone/>
            </a:pPr>
            <a:r>
              <a:rPr lang="en-US" sz="2500" b="1" dirty="0" smtClean="0">
                <a:effectLst/>
              </a:rPr>
              <a:t>F2</a:t>
            </a:r>
            <a:r>
              <a:rPr lang="ru-RU" sz="2500" b="1" dirty="0" smtClean="0">
                <a:effectLst/>
              </a:rPr>
              <a:t>.	Данные </a:t>
            </a:r>
            <a:r>
              <a:rPr lang="ru-RU" sz="2500" b="1" dirty="0" smtClean="0">
                <a:effectLst/>
              </a:rPr>
              <a:t>всеобъемлюще описаны метаданными </a:t>
            </a:r>
            <a:endParaRPr lang="en-US" sz="2500" b="1" dirty="0" smtClean="0">
              <a:effectLst/>
            </a:endParaRPr>
          </a:p>
          <a:p>
            <a:pPr marL="712788" indent="-712788" algn="just" defTabSz="539750">
              <a:spcBef>
                <a:spcPts val="1200"/>
              </a:spcBef>
              <a:spcAft>
                <a:spcPts val="1200"/>
              </a:spcAft>
              <a:buNone/>
            </a:pPr>
            <a:r>
              <a:rPr lang="en-US" sz="2500" b="1" dirty="0" smtClean="0">
                <a:effectLst/>
              </a:rPr>
              <a:t>F3</a:t>
            </a:r>
            <a:r>
              <a:rPr lang="ru-RU" sz="2500" b="1" dirty="0" smtClean="0">
                <a:effectLst/>
              </a:rPr>
              <a:t>.	Метаданные </a:t>
            </a:r>
            <a:r>
              <a:rPr lang="ru-RU" sz="2500" b="1" dirty="0" smtClean="0">
                <a:effectLst/>
              </a:rPr>
              <a:t>ясно и явно содержат идентификаторы данных, которые </a:t>
            </a:r>
            <a:r>
              <a:rPr lang="ru-RU" sz="2500" b="1" dirty="0" smtClean="0">
                <a:effectLst/>
              </a:rPr>
              <a:t>первые </a:t>
            </a:r>
            <a:r>
              <a:rPr lang="ru-RU" sz="2500" b="1" dirty="0" smtClean="0">
                <a:effectLst/>
              </a:rPr>
              <a:t>описывают</a:t>
            </a:r>
            <a:endParaRPr lang="en-US" sz="2500" b="1" dirty="0" smtClean="0">
              <a:effectLst/>
            </a:endParaRPr>
          </a:p>
          <a:p>
            <a:pPr marL="712788" indent="-712788" algn="just" defTabSz="539750">
              <a:spcBef>
                <a:spcPts val="1200"/>
              </a:spcBef>
              <a:spcAft>
                <a:spcPts val="1200"/>
              </a:spcAft>
              <a:buNone/>
            </a:pPr>
            <a:r>
              <a:rPr lang="en-US" sz="2500" b="1" dirty="0" smtClean="0">
                <a:effectLst/>
              </a:rPr>
              <a:t>F4</a:t>
            </a:r>
            <a:r>
              <a:rPr lang="ru-RU" sz="2500" b="1" dirty="0" smtClean="0">
                <a:effectLst/>
              </a:rPr>
              <a:t>.	Данные </a:t>
            </a:r>
            <a:r>
              <a:rPr lang="ru-RU" sz="2500" b="1" dirty="0" smtClean="0">
                <a:effectLst/>
              </a:rPr>
              <a:t>и их метаданные зарегистрированы или индексированы в </a:t>
            </a:r>
            <a:r>
              <a:rPr lang="ru-RU" sz="2500" b="1" dirty="0" smtClean="0">
                <a:effectLst/>
              </a:rPr>
              <a:t>общедоступных </a:t>
            </a:r>
            <a:r>
              <a:rPr lang="ru-RU" sz="2500" b="1" dirty="0" smtClean="0">
                <a:effectLst/>
              </a:rPr>
              <a:t>источниках</a:t>
            </a:r>
            <a:endParaRPr lang="ru-RU" sz="2500" b="1" dirty="0">
              <a:effectLst/>
            </a:endParaRPr>
          </a:p>
        </p:txBody>
      </p:sp>
    </p:spTree>
    <p:extLst>
      <p:ext uri="{BB962C8B-B14F-4D97-AF65-F5344CB8AC3E}">
        <p14:creationId xmlns:p14="http://schemas.microsoft.com/office/powerpoint/2010/main" val="297150898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Раздел III. Окружающая среда и здоровье населения в условиях изменяющегося климата&amp;#x0D;&amp;#x0A;Создание интеллектуальной медици&quot;/&gt;&lt;property id=&quot;20307&quot; value=&quot;256&quot;/&gt;&lt;/object&gt;&lt;object type=&quot;3&quot; unique_id=&quot;10005&quot;&gt;&lt;property id=&quot;20148&quot; value=&quot;5&quot;/&gt;&lt;property id=&quot;20300&quot; value=&quot;Slide 2 - &amp;quot;Цели проекта&amp;quot;&quot;/&gt;&lt;property id=&quot;20307&quot; value=&quot;453&quot;/&gt;&lt;/object&gt;&lt;object type=&quot;3&quot; unique_id=&quot;10009&quot;&gt;&lt;property id=&quot;20148&quot; value=&quot;5&quot;/&gt;&lt;property id=&quot;20300&quot; value=&quot;Slide 4 - &amp;quot;Тематические информационные слои&amp;quot;&quot;/&gt;&lt;property id=&quot;20307&quot; value=&quot;371&quot;/&gt;&lt;/object&gt;&lt;object type=&quot;3&quot; unique_id=&quot;10895&quot;&gt;&lt;property id=&quot;20148&quot; value=&quot;5&quot;/&gt;&lt;property id=&quot;20300&quot; value=&quot;Slide 3 - &amp;quot;Содержание МГИС&amp;quot;&quot;/&gt;&lt;property id=&quot;20307&quot; value=&quot;467&quot;/&gt;&lt;/object&gt;&lt;object type=&quot;3&quot; unique_id=&quot;10992&quot;&gt;&lt;property id=&quot;20148&quot; value=&quot;5&quot;/&gt;&lt;property id=&quot;20300&quot; value=&quot;Slide 5 - &amp;quot;Климатические изменения на территории России&amp;quot;&quot;/&gt;&lt;property id=&quot;20307&quot; value=&quot;468&quot;/&gt;&lt;/object&gt;&lt;object type=&quot;3&quot; unique_id=&quot;10993&quot;&gt;&lt;property id=&quot;20148&quot; value=&quot;5&quot;/&gt;&lt;property id=&quot;20300&quot; value=&quot;Slide 6 - &amp;quot;Климатические изменения на территории России&amp;quot;&quot;/&gt;&lt;property id=&quot;20307&quot; value=&quot;469&quot;/&gt;&lt;/object&gt;&lt;object type=&quot;3&quot; unique_id=&quot;10994&quot;&gt;&lt;property id=&quot;20148&quot; value=&quot;5&quot;/&gt;&lt;property id=&quot;20300&quot; value=&quot;Slide 7 - &amp;quot;Сезонные аномалии температуры&amp;quot;&quot;/&gt;&lt;property id=&quot;20307&quot; value=&quot;470&quot;/&gt;&lt;/object&gt;&lt;object type=&quot;3&quot; unique_id=&quot;10995&quot;&gt;&lt;property id=&quot;20148&quot; value=&quot;5&quot;/&gt;&lt;property id=&quot;20300&quot; value=&quot;Slide 8 - &amp;quot;Демографическая структура населения&amp;quot;&quot;/&gt;&lt;property id=&quot;20307&quot; value=&quot;471&quot;/&gt;&lt;/object&gt;&lt;object type=&quot;3&quot; unique_id=&quot;10996&quot;&gt;&lt;property id=&quot;20148&quot; value=&quot;5&quot;/&gt;&lt;property id=&quot;20300&quot; value=&quot;Slide 9 - &amp;quot;Естественный рост населения России&amp;quot;&quot;/&gt;&lt;property id=&quot;20307&quot; value=&quot;472&quot;/&gt;&lt;/object&gt;&lt;object type=&quot;3&quot; unique_id=&quot;10997&quot;&gt;&lt;property id=&quot;20148&quot; value=&quot;5&quot;/&gt;&lt;property id=&quot;20300&quot; value=&quot;Slide 10 - &amp;quot;Естественный рост населения различных стран&amp;quot;&quot;/&gt;&lt;property id=&quot;20307&quot; value=&quot;473&quot;/&gt;&lt;/object&gt;&lt;object type=&quot;3&quot; unique_id=&quot;10998&quot;&gt;&lt;property id=&quot;20148&quot; value=&quot;5&quot;/&gt;&lt;property id=&quot;20300&quot; value=&quot;Slide 11 - &amp;quot;Население в возрасте старше трудоспособного (%)&amp;quot;&quot;/&gt;&lt;property id=&quot;20307&quot; value=&quot;474&quot;/&gt;&lt;/object&gt;&lt;object type=&quot;3&quot; unique_id=&quot;10999&quot;&gt;&lt;property id=&quot;20148&quot; value=&quot;5&quot;/&gt;&lt;property id=&quot;20300&quot; value=&quot;Slide 12 - &amp;quot;Смертность населения в России&amp;quot;&quot;/&gt;&lt;property id=&quot;20307&quot; value=&quot;475&quot;/&gt;&lt;/object&gt;&lt;object type=&quot;3&quot; unique_id=&quot;11000&quot;&gt;&lt;property id=&quot;20148&quot; value=&quot;5&quot;/&gt;&lt;property id=&quot;20300&quot; value=&quot;Slide 14 - &amp;quot;Общий коэффициент смертности&amp;quot;&quot;/&gt;&lt;property id=&quot;20307&quot; value=&quot;476&quot;/&gt;&lt;/object&gt;&lt;object type=&quot;3&quot; unique_id=&quot;11001&quot;&gt;&lt;property id=&quot;20148&quot; value=&quot;5&quot;/&gt;&lt;property id=&quot;20300&quot; value=&quot;Slide 17 - &amp;quot;Младенческая смертность&amp;quot;&quot;/&gt;&lt;property id=&quot;20307&quot; value=&quot;477&quot;/&gt;&lt;/object&gt;&lt;object type=&quot;3&quot; unique_id=&quot;11002&quot;&gt;&lt;property id=&quot;20148&quot; value=&quot;5&quot;/&gt;&lt;property id=&quot;20300&quot; value=&quot;Slide 13 - &amp;quot;Изменение климата и смертность&amp;quot;&quot;/&gt;&lt;property id=&quot;20307&quot; value=&quot;478&quot;/&gt;&lt;/object&gt;&lt;object type=&quot;3&quot; unique_id=&quot;11003&quot;&gt;&lt;property id=&quot;20148&quot; value=&quot;5&quot;/&gt;&lt;property id=&quot;20300&quot; value=&quot;Slide 18 - &amp;quot;Болезни системы кровообращения&amp;quot;&quot;/&gt;&lt;property id=&quot;20307&quot; value=&quot;479&quot;/&gt;&lt;/object&gt;&lt;object type=&quot;3&quot; unique_id=&quot;11004&quot;&gt;&lt;property id=&quot;20148&quot; value=&quot;5&quot;/&gt;&lt;property id=&quot;20300&quot; value=&quot;Slide 19 - &amp;quot;Злокачественные новообразованиями&amp;quot;&quot;/&gt;&lt;property id=&quot;20307&quot; value=&quot;480&quot;/&gt;&lt;/object&gt;&lt;object type=&quot;3&quot; unique_id=&quot;11005&quot;&gt;&lt;property id=&quot;20148&quot; value=&quot;5&quot;/&gt;&lt;property id=&quot;20300&quot; value=&quot;Slide 20 - &amp;quot;Хронический алкоголизм&amp;quot;&quot;/&gt;&lt;property id=&quot;20307&quot; value=&quot;481&quot;/&gt;&lt;/object&gt;&lt;object type=&quot;3&quot; unique_id=&quot;11006&quot;&gt;&lt;property id=&quot;20148&quot; value=&quot;5&quot;/&gt;&lt;property id=&quot;20300&quot; value=&quot;Slide 15 - &amp;quot;Смертность от БСК и ВП ЦФО&amp;quot;&quot;/&gt;&lt;property id=&quot;20307&quot; value=&quot;483&quot;/&gt;&lt;/object&gt;&lt;object type=&quot;3&quot; unique_id=&quot;11007&quot;&gt;&lt;property id=&quot;20148&quot; value=&quot;5&quot;/&gt;&lt;property id=&quot;20300&quot; value=&quot;Slide 16 - &amp;quot;Смертность от БСК и ВП. Сибирь&amp;quot;&quot;/&gt;&lt;property id=&quot;20307&quot; value=&quot;482&quot;/&gt;&lt;/object&gt;&lt;object type=&quot;3&quot; unique_id=&quot;11164&quot;&gt;&lt;property id=&quot;20148&quot; value=&quot;5&quot;/&gt;&lt;property id=&quot;20300&quot; value=&quot;Slide 21 - &amp;quot;Выводы&amp;quot;&quot;/&gt;&lt;property id=&quot;20307&quot; value=&quot;484&quot;/&gt;&lt;/object&gt;&lt;/object&gt;&lt;/object&gt;&lt;/database&gt;"/>
  <p:tag name="SECTOMILLISECCONVERTED" val="1"/>
</p:tagLst>
</file>

<file path=ppt/theme/theme1.xml><?xml version="1.0" encoding="utf-8"?>
<a:theme xmlns:a="http://schemas.openxmlformats.org/drawingml/2006/main" name="Шаблон_ГЦ РАН">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Шаблон_ГЦ РАН</Template>
  <TotalTime>6913</TotalTime>
  <Words>1482</Words>
  <Application>Microsoft Office PowerPoint</Application>
  <PresentationFormat>Экран (4:3)</PresentationFormat>
  <Paragraphs>308</Paragraphs>
  <Slides>23</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Шаблон_ГЦ РАН</vt:lpstr>
      <vt:lpstr>СИСТЕМНЫЙ АНАЛИЗ В ИЗУЧЕНИИ ТРИГГЕРНЫХ ЭФФЕКТОВ</vt:lpstr>
      <vt:lpstr> 1. Big Data </vt:lpstr>
      <vt:lpstr> 2. Big Data </vt:lpstr>
      <vt:lpstr>ИНТЕРНЕТ дает примеры Больших Данных</vt:lpstr>
      <vt:lpstr>Триггерные эффекты и Большие Данные</vt:lpstr>
      <vt:lpstr>FAIR DATA – 1</vt:lpstr>
      <vt:lpstr>FAIR DATA – 2</vt:lpstr>
      <vt:lpstr>Некоторые принципы FAIR</vt:lpstr>
      <vt:lpstr>Принципы данных FAIR- 1</vt:lpstr>
      <vt:lpstr>Принципы данных FAIR- 2</vt:lpstr>
      <vt:lpstr>Принципы данных FAIR- 3</vt:lpstr>
      <vt:lpstr>Принципы данных FAIR- 4</vt:lpstr>
      <vt:lpstr>Распознавание магнитных бурь. Поврежденный трансформатор на Салемской АЭС (Нью-Джерси, США)</vt:lpstr>
      <vt:lpstr>Геомагнитная буря 13 марта 1989 г.</vt:lpstr>
      <vt:lpstr>Магнитограмма геомагнитной бури 13 марта 1989 г. (обсерватория Фредериксбург, Вирджиния, США)</vt:lpstr>
      <vt:lpstr>Магнитная буря в день святого Патрика (17 марта 2015)</vt:lpstr>
      <vt:lpstr>Системный анализ геомагнитной информации. МАГНУС (создан в 2016 г. в Геофизическом центре РАН)</vt:lpstr>
      <vt:lpstr>Распознавание геомагнитных бурь</vt:lpstr>
      <vt:lpstr>Системный анализ. Явление и броуновская концентрация</vt:lpstr>
      <vt:lpstr>Броуновская концентрация = планета Земля</vt:lpstr>
      <vt:lpstr>Системный анализ (СА). Интеграция треков</vt:lpstr>
      <vt:lpstr>Системный анализ – математика Больших Данных</vt:lpstr>
      <vt:lpstr>Системный анализ – математика  21 века</vt:lpstr>
    </vt:vector>
  </TitlesOfParts>
  <Company>GC RAS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Michael Dobrovolsky</dc:creator>
  <cp:lastModifiedBy>Борис Дзебоев</cp:lastModifiedBy>
  <cp:revision>748</cp:revision>
  <cp:lastPrinted>2019-03-06T10:34:47Z</cp:lastPrinted>
  <dcterms:created xsi:type="dcterms:W3CDTF">2013-01-28T07:54:05Z</dcterms:created>
  <dcterms:modified xsi:type="dcterms:W3CDTF">2019-06-03T17:28:06Z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