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sldIdLst>
    <p:sldId id="256" r:id="rId2"/>
    <p:sldId id="336" r:id="rId3"/>
    <p:sldId id="335" r:id="rId4"/>
    <p:sldId id="313" r:id="rId5"/>
    <p:sldId id="339" r:id="rId6"/>
    <p:sldId id="337" r:id="rId7"/>
    <p:sldId id="315" r:id="rId8"/>
    <p:sldId id="314" r:id="rId9"/>
    <p:sldId id="288" r:id="rId10"/>
    <p:sldId id="269" r:id="rId11"/>
    <p:sldId id="289" r:id="rId12"/>
    <p:sldId id="325" r:id="rId13"/>
    <p:sldId id="326" r:id="rId14"/>
    <p:sldId id="327" r:id="rId15"/>
    <p:sldId id="328" r:id="rId16"/>
    <p:sldId id="329" r:id="rId17"/>
    <p:sldId id="310" r:id="rId18"/>
    <p:sldId id="270" r:id="rId19"/>
    <p:sldId id="311" r:id="rId20"/>
    <p:sldId id="312" r:id="rId21"/>
    <p:sldId id="316" r:id="rId22"/>
    <p:sldId id="318" r:id="rId23"/>
    <p:sldId id="319" r:id="rId24"/>
    <p:sldId id="320" r:id="rId25"/>
    <p:sldId id="321" r:id="rId26"/>
    <p:sldId id="322" r:id="rId27"/>
    <p:sldId id="340" r:id="rId28"/>
    <p:sldId id="349" r:id="rId29"/>
    <p:sldId id="348" r:id="rId30"/>
    <p:sldId id="338" r:id="rId31"/>
    <p:sldId id="343" r:id="rId32"/>
    <p:sldId id="341" r:id="rId33"/>
    <p:sldId id="342" r:id="rId34"/>
    <p:sldId id="344" r:id="rId35"/>
    <p:sldId id="345" r:id="rId36"/>
    <p:sldId id="346" r:id="rId37"/>
    <p:sldId id="347" r:id="rId38"/>
    <p:sldId id="330" r:id="rId39"/>
    <p:sldId id="266" r:id="rId40"/>
    <p:sldId id="30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1" autoAdjust="0"/>
  </p:normalViewPr>
  <p:slideViewPr>
    <p:cSldViewPr>
      <p:cViewPr varScale="1">
        <p:scale>
          <a:sx n="73" d="100"/>
          <a:sy n="73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4AFD7-824F-4F40-909B-B136760D7F4E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76F93-7385-480D-B04B-B94538768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7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76F93-7385-480D-B04B-B945387686F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8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4B5C-1506-4EBC-9DE5-4ACB89791B95}" type="datetime1">
              <a:rPr lang="ru-RU" smtClean="0"/>
              <a:t>05.06.2019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CFD4-235B-45E6-96E4-ED736F0DC6D9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766F-84AE-48D5-8CD5-C49B6268DFDE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6351-0AE1-445E-B80A-7D17672FB05D}" type="datetime1">
              <a:rPr lang="ru-RU" smtClean="0"/>
              <a:t>05.06.2019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2109-CA2B-4093-AC8A-9421E86CE9DD}" type="datetime1">
              <a:rPr lang="ru-RU" smtClean="0"/>
              <a:t>05.06.2019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FB21-FDB4-4B63-B8A4-9DA58AD1D23B}" type="datetime1">
              <a:rPr lang="ru-RU" smtClean="0"/>
              <a:t>05.06.2019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C62B-CCD3-40F6-AFD5-BA0EC43AA3C4}" type="datetime1">
              <a:rPr lang="ru-RU" smtClean="0"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8753-DA67-4201-B63F-0BC61BFFD5DE}" type="datetime1">
              <a:rPr lang="ru-RU" smtClean="0"/>
              <a:t>05.06.2019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8A52-0EA7-4A1E-A3DC-86E01891771F}" type="datetime1">
              <a:rPr lang="ru-RU" smtClean="0"/>
              <a:t>05.06.2019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B4E7-3FB8-4300-B846-0E1955527E05}" type="datetime1">
              <a:rPr lang="ru-RU" smtClean="0"/>
              <a:t>05.06.2019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CD9F-22C2-419F-A988-0A42FCBA1939}" type="datetime1">
              <a:rPr lang="ru-RU" smtClean="0"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F0E80D-FEE4-48AC-A3EB-980944091BE7}" type="datetime1">
              <a:rPr lang="ru-RU" smtClean="0"/>
              <a:t>05.06.2019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10.png"/><Relationship Id="rId12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1.wmf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0.png"/><Relationship Id="rId10" Type="http://schemas.openxmlformats.org/officeDocument/2006/relationships/image" Target="../media/image14.wmf"/><Relationship Id="rId4" Type="http://schemas.openxmlformats.org/officeDocument/2006/relationships/image" Target="../media/image180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12" Type="http://schemas.openxmlformats.org/officeDocument/2006/relationships/image" Target="../media/image29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5.png"/><Relationship Id="rId7" Type="http://schemas.openxmlformats.org/officeDocument/2006/relationships/image" Target="../media/image13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image" Target="../media/image1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3.wmf"/><Relationship Id="rId4" Type="http://schemas.openxmlformats.org/officeDocument/2006/relationships/image" Target="../media/image5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1540" y="1268760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Триггерный эффект периодического силового воздействия на горные породы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636" y="3212976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А.С. Вознесенский, М.Н. Красилов, Я.О. Куткин, М.Н. Тавостин, А.О. Тютчева, Р.Р. </a:t>
            </a:r>
            <a:r>
              <a:rPr lang="ru-RU" dirty="0" err="1"/>
              <a:t>Насибуллин</a:t>
            </a:r>
            <a:r>
              <a:rPr lang="ru-RU" dirty="0"/>
              <a:t>, А.О. </a:t>
            </a:r>
            <a:r>
              <a:rPr lang="ru-RU" dirty="0" err="1"/>
              <a:t>Лучникова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Национальный исследовательский технологический университет «МИСиС», Горный институт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24817" b="19415"/>
          <a:stretch/>
        </p:blipFill>
        <p:spPr>
          <a:xfrm>
            <a:off x="539552" y="5589240"/>
            <a:ext cx="1656184" cy="8959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37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4927" y="980728"/>
                <a:ext cx="88569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Взаимосвязи между акустической добротностью </a:t>
                </a:r>
                <a:r>
                  <a:rPr lang="ru-RU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прочностью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SupPr>
                      <m:e>
                        <m:r>
                          <a:rPr lang="ru-RU" sz="1600" i="1">
                            <a:latin typeface="Cambria Math"/>
                            <a:ea typeface="Times New Roman"/>
                          </a:rPr>
                          <m:t>𝜎</m:t>
                        </m:r>
                      </m:e>
                      <m:sub>
                        <m:r>
                          <a:rPr lang="ru-RU" sz="1600" i="1">
                            <a:latin typeface="Cambria Math"/>
                            <a:ea typeface="Times New Roman"/>
                          </a:rPr>
                          <m:t>сж</m:t>
                        </m:r>
                      </m:sub>
                      <m:sup>
                        <m:r>
                          <a:rPr lang="ru-RU" sz="1600" i="1">
                            <a:latin typeface="Cambria Math"/>
                            <a:ea typeface="Times New Roman"/>
                          </a:rPr>
                          <m:t>о</m:t>
                        </m:r>
                      </m:sup>
                    </m:sSubSup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сжатии для осадочных пород: </a:t>
                </a:r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известняка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максимальной нагрузке 0,3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(1), 0,5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(2), и </a:t>
                </a:r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слоистого травертина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нагрузке 0,1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27" y="980728"/>
                <a:ext cx="8856984" cy="830997"/>
              </a:xfrm>
              <a:prstGeom prst="rect">
                <a:avLst/>
              </a:prstGeom>
              <a:blipFill rotWithShape="0">
                <a:blip r:embed="rId2"/>
                <a:stretch>
                  <a:fillRect t="-2206" r="-69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5178" y="5861897"/>
                <a:ext cx="8993326" cy="9514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Известняк, </a:t>
                </a:r>
                <a:r>
                  <a:rPr lang="ru-RU" dirty="0" err="1" smtClean="0">
                    <a:latin typeface="Times New Roman" pitchFamily="18" charset="0"/>
                    <a:cs typeface="Times New Roman" pitchFamily="18" charset="0"/>
                  </a:rPr>
                  <a:t>Тигинское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месторождение:</a:t>
                </a:r>
              </a:p>
              <a:p>
                <a:pPr algn="ctr"/>
                <a:r>
                  <a:rPr lang="ru-RU" dirty="0" smtClean="0">
                    <a:ea typeface="Times New Roman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(1)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  <a:ea typeface="Times New Roman"/>
                          </a:rPr>
                          <m:t>𝜎</m:t>
                        </m:r>
                      </m:e>
                      <m:sub>
                        <m:r>
                          <a:rPr lang="ru-RU" i="1">
                            <a:latin typeface="Cambria Math"/>
                            <a:ea typeface="Times New Roman"/>
                          </a:rPr>
                          <m:t>сж</m:t>
                        </m:r>
                      </m:sub>
                      <m:sup>
                        <m:r>
                          <a:rPr lang="ru-RU" i="1">
                            <a:latin typeface="Cambria Math"/>
                            <a:ea typeface="Times New Roman"/>
                          </a:rPr>
                          <m:t>о</m:t>
                        </m:r>
                      </m:sup>
                    </m:sSubSup>
                    <m:r>
                      <a:rPr lang="ru-RU">
                        <a:latin typeface="Cambria Math"/>
                      </a:rPr>
                      <m:t>=31.11×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</m:d>
                      </m:e>
                    </m:func>
                    <m:r>
                      <a:rPr lang="ru-RU">
                        <a:latin typeface="Cambria Math"/>
                      </a:rPr>
                      <m:t>+71.44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и (2)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  <a:ea typeface="Times New Roman"/>
                          </a:rPr>
                          <m:t>𝜎</m:t>
                        </m:r>
                      </m:e>
                      <m:sub>
                        <m:r>
                          <a:rPr lang="ru-RU" i="1">
                            <a:latin typeface="Cambria Math"/>
                            <a:ea typeface="Times New Roman"/>
                          </a:rPr>
                          <m:t>сж</m:t>
                        </m:r>
                      </m:sub>
                      <m:sup>
                        <m:r>
                          <a:rPr lang="ru-RU" i="1">
                            <a:latin typeface="Cambria Math"/>
                            <a:ea typeface="Times New Roman"/>
                          </a:rPr>
                          <m:t>о</m:t>
                        </m:r>
                      </m:sup>
                    </m:sSubSup>
                    <m:r>
                      <a:rPr lang="ru-RU">
                        <a:latin typeface="Cambria Math"/>
                      </a:rPr>
                      <m:t>=28.34×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</m:d>
                      </m:e>
                    </m:func>
                    <m:r>
                      <a:rPr lang="ru-RU">
                        <a:latin typeface="Cambria Math"/>
                      </a:rPr>
                      <m:t>+62.03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коэффициенты детерминации: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smtClean="0">
                        <a:latin typeface="Times New Roman" pitchFamily="18" charset="0"/>
                        <a:cs typeface="Times New Roman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ru-RU" baseline="-25000">
                        <a:latin typeface="Times New Roman" pitchFamily="18" charset="0"/>
                        <a:cs typeface="Times New Roman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ru-RU" baseline="30000">
                        <a:latin typeface="Times New Roman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ru-RU">
                        <a:latin typeface="Times New Roman" pitchFamily="18" charset="0"/>
                        <a:cs typeface="Times New Roman" pitchFamily="18" charset="0"/>
                      </a:rPr>
                      <m:t> = 0.98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0.92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78" y="5861897"/>
                <a:ext cx="8993326" cy="951479"/>
              </a:xfrm>
              <a:prstGeom prst="rect">
                <a:avLst/>
              </a:prstGeom>
              <a:blipFill rotWithShape="1">
                <a:blip r:embed="rId3"/>
                <a:stretch>
                  <a:fillRect t="-2532" b="-5696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5525" y="227159"/>
                <a:ext cx="83569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Взаимосвязь между акустической добротностью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прочностью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  <a:ea typeface="Times New Roman"/>
                          </a:rPr>
                          <m:t> </m:t>
                        </m:r>
                        <m:r>
                          <a:rPr lang="ru-RU" sz="2000" i="1">
                            <a:latin typeface="Cambria Math"/>
                            <a:ea typeface="Times New Roman"/>
                          </a:rPr>
                          <m:t>𝜎</m:t>
                        </m:r>
                      </m:e>
                      <m:sub>
                        <m:r>
                          <a:rPr lang="ru-RU" sz="2000" i="1">
                            <a:latin typeface="Cambria Math"/>
                            <a:ea typeface="Times New Roman"/>
                          </a:rPr>
                          <m:t>сж</m:t>
                        </m:r>
                      </m:sub>
                      <m:sup>
                        <m:r>
                          <a:rPr lang="ru-RU" sz="2000" i="1">
                            <a:latin typeface="Cambria Math"/>
                            <a:ea typeface="Times New Roman"/>
                          </a:rPr>
                          <m:t>о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известняка и травертина</a:t>
                </a:r>
                <a:endParaRPr lang="ru-RU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25" y="227159"/>
                <a:ext cx="8356955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135687" y="1844824"/>
            <a:ext cx="8872626" cy="3654487"/>
            <a:chOff x="115178" y="2039035"/>
            <a:chExt cx="8872626" cy="365448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15178" y="2060848"/>
              <a:ext cx="8872626" cy="36326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4773454" y="2120406"/>
              <a:ext cx="4165584" cy="3402401"/>
              <a:chOff x="37773" y="-44867"/>
              <a:chExt cx="4135851" cy="3350455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37773" y="-44867"/>
                <a:ext cx="4135851" cy="3350455"/>
                <a:chOff x="37776" y="-44866"/>
                <a:chExt cx="4136128" cy="3350368"/>
              </a:xfrm>
            </p:grpSpPr>
            <p:pic>
              <p:nvPicPr>
                <p:cNvPr id="33" name="Рисунок 32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2" t="5461" r="1770" b="6834"/>
                <a:stretch/>
              </p:blipFill>
              <p:spPr bwMode="auto">
                <a:xfrm>
                  <a:off x="317487" y="8520"/>
                  <a:ext cx="3856417" cy="31068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Надпись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776" y="-44866"/>
                      <a:ext cx="551815" cy="31237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vert270" wrap="square" lIns="91440" tIns="45720" rIns="91440" bIns="45720" anchor="t" anchorCtr="0" upright="1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Прочность</a:t>
                      </a:r>
                      <a:r>
                        <a:rPr lang="en-US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14:m>
                        <m:oMath xmlns:m="http://schemas.openxmlformats.org/officeDocument/2006/math"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/>
                                  <a:ea typeface="Times New Roman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  <a:ea typeface="Times New Roman"/>
                                </a:rPr>
                                <m:t>сж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  <a:ea typeface="Times New Roman"/>
                                </a:rPr>
                                <m:t>о</m:t>
                              </m:r>
                            </m:sup>
                          </m:sSubSup>
                        </m:oMath>
                      </a14:m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МПа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Надпись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7776" y="-44866"/>
                      <a:ext cx="551815" cy="3123795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5" name="Надпись 7"/>
                <p:cNvSpPr txBox="1">
                  <a:spLocks noChangeArrowheads="1"/>
                </p:cNvSpPr>
                <p:nvPr/>
              </p:nvSpPr>
              <p:spPr bwMode="auto">
                <a:xfrm>
                  <a:off x="873090" y="2967682"/>
                  <a:ext cx="3006090" cy="3378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ru-RU" sz="1400" dirty="0" smtClean="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Акустическая добротность </a:t>
                  </a:r>
                  <a:r>
                    <a:rPr lang="en-US" sz="1400" i="1" dirty="0">
                      <a:latin typeface="Times New Roman"/>
                      <a:ea typeface="Times New Roman"/>
                    </a:rPr>
                    <a:t>Q</a:t>
                  </a:r>
                  <a:endParaRPr lang="ru-RU" sz="1400" dirty="0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6" name="Надпись 10"/>
                <p:cNvSpPr txBox="1">
                  <a:spLocks noChangeArrowheads="1"/>
                </p:cNvSpPr>
                <p:nvPr/>
              </p:nvSpPr>
              <p:spPr bwMode="auto">
                <a:xfrm>
                  <a:off x="1031001" y="2104961"/>
                  <a:ext cx="455295" cy="408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ru-RU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</a:t>
                  </a:r>
                </a:p>
              </p:txBody>
            </p:sp>
            <p:sp>
              <p:nvSpPr>
                <p:cNvPr id="39" name="Надпись 17"/>
                <p:cNvSpPr txBox="1">
                  <a:spLocks noChangeArrowheads="1"/>
                </p:cNvSpPr>
                <p:nvPr/>
              </p:nvSpPr>
              <p:spPr bwMode="auto">
                <a:xfrm>
                  <a:off x="1635857" y="915612"/>
                  <a:ext cx="454660" cy="4076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en-US" sz="1400" dirty="0" smtClean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2</a:t>
                  </a:r>
                  <a:endPara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41" name="Надпись 27"/>
                <p:cNvSpPr txBox="1">
                  <a:spLocks noChangeArrowheads="1"/>
                </p:cNvSpPr>
                <p:nvPr/>
              </p:nvSpPr>
              <p:spPr bwMode="auto">
                <a:xfrm>
                  <a:off x="2074277" y="1840232"/>
                  <a:ext cx="455295" cy="408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en-US" sz="1400" dirty="0" smtClean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3</a:t>
                  </a:r>
                  <a:endPara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Поле 345"/>
                  <p:cNvSpPr txBox="1"/>
                  <p:nvPr/>
                </p:nvSpPr>
                <p:spPr>
                  <a:xfrm>
                    <a:off x="2383056" y="1785363"/>
                    <a:ext cx="1545224" cy="977241"/>
                  </a:xfrm>
                  <a:prstGeom prst="rect">
                    <a:avLst/>
                  </a:prstGeom>
                  <a:solidFill>
                    <a:schemeClr val="lt1"/>
                  </a:solidFill>
                  <a:ln w="3175">
                    <a:solidFill>
                      <a:schemeClr val="accent1"/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0,3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𝑚𝑎𝑥</m:t>
                            </m:r>
                          </m:sub>
                        </m:sSub>
                      </m:oMath>
                    </a14:m>
                    <a:r>
                      <a: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; кривая </a:t>
                    </a:r>
                    <a:r>
                      <a:rPr lang="en-U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1</a:t>
                    </a:r>
                    <a:endParaRPr lang="ru-RU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0,5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𝑚𝑎𝑥</m:t>
                            </m:r>
                          </m:sub>
                        </m:sSub>
                      </m:oMath>
                    </a14:m>
                    <a:r>
                      <a: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; кривая </a:t>
                    </a:r>
                    <a:r>
                      <a:rPr lang="en-U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2</a:t>
                    </a:r>
                    <a:endParaRPr lang="ru-RU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en-U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0</a:t>
                    </a:r>
                    <a:r>
                      <a: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,</a:t>
                    </a:r>
                    <a:r>
                      <a:rPr lang="en-U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1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𝑚𝑎𝑥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; </a:t>
                    </a:r>
                    <a:r>
                      <a: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кривая</a:t>
                    </a:r>
                    <a:r>
                      <a: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 </a:t>
                    </a:r>
                    <a:r>
                      <a:rPr lang="en-U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3</a:t>
                    </a:r>
                    <a:endParaRPr lang="ru-RU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" name="Поле 3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3056" y="1785363"/>
                    <a:ext cx="1545224" cy="97724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172" b="-7317"/>
                    </a:stretch>
                  </a:blipFill>
                  <a:ln w="3175">
                    <a:solidFill>
                      <a:schemeClr val="accent1"/>
                    </a:solidFill>
                  </a:ln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Группа 42"/>
            <p:cNvGrpSpPr/>
            <p:nvPr/>
          </p:nvGrpSpPr>
          <p:grpSpPr>
            <a:xfrm>
              <a:off x="179342" y="2039035"/>
              <a:ext cx="4534660" cy="3460341"/>
              <a:chOff x="57145" y="0"/>
              <a:chExt cx="3695290" cy="2882265"/>
            </a:xfrm>
          </p:grpSpPr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491" y="0"/>
                <a:ext cx="3331845" cy="270256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5" name="Группа 44"/>
              <p:cNvGrpSpPr/>
              <p:nvPr/>
            </p:nvGrpSpPr>
            <p:grpSpPr>
              <a:xfrm>
                <a:off x="57145" y="47131"/>
                <a:ext cx="3695290" cy="2835134"/>
                <a:chOff x="57145" y="63054"/>
                <a:chExt cx="3695290" cy="2836400"/>
              </a:xfrm>
            </p:grpSpPr>
            <p:grpSp>
              <p:nvGrpSpPr>
                <p:cNvPr id="46" name="Группа 45"/>
                <p:cNvGrpSpPr/>
                <p:nvPr/>
              </p:nvGrpSpPr>
              <p:grpSpPr>
                <a:xfrm>
                  <a:off x="57145" y="63054"/>
                  <a:ext cx="3695290" cy="2836400"/>
                  <a:chOff x="57145" y="94878"/>
                  <a:chExt cx="3695290" cy="2837529"/>
                </a:xfrm>
              </p:grpSpPr>
              <p:grpSp>
                <p:nvGrpSpPr>
                  <p:cNvPr id="51" name="Группа 50"/>
                  <p:cNvGrpSpPr/>
                  <p:nvPr/>
                </p:nvGrpSpPr>
                <p:grpSpPr>
                  <a:xfrm>
                    <a:off x="57145" y="94878"/>
                    <a:ext cx="3695290" cy="2561844"/>
                    <a:chOff x="57152" y="47177"/>
                    <a:chExt cx="3695773" cy="2562157"/>
                  </a:xfrm>
                </p:grpSpPr>
                <p:sp>
                  <p:nvSpPr>
                    <p:cNvPr id="53" name="Надпись 6"/>
                    <p:cNvSpPr txBox="1"/>
                    <p:nvPr/>
                  </p:nvSpPr>
                  <p:spPr>
                    <a:xfrm>
                      <a:off x="57152" y="91822"/>
                      <a:ext cx="413440" cy="2347904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vert270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Акустическая добротность </a:t>
                      </a:r>
                      <a:r>
                        <a:rPr lang="en-US" sz="1400" i="1" dirty="0">
                          <a:effectLst/>
                          <a:latin typeface="Times New Roman"/>
                          <a:ea typeface="Times New Roman"/>
                        </a:rPr>
                        <a:t>Q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4" name="Надпись 14"/>
                        <p:cNvSpPr txBox="1"/>
                        <p:nvPr/>
                      </p:nvSpPr>
                      <p:spPr>
                        <a:xfrm>
                          <a:off x="3339540" y="47177"/>
                          <a:ext cx="413385" cy="2562157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vert270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/>
                              <a:ea typeface="Times New Roman"/>
                            </a:rPr>
                            <a:t>Прочность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сж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о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400" dirty="0">
                              <a:effectLst/>
                              <a:latin typeface="Times New Roman"/>
                              <a:ea typeface="Times New Roman"/>
                            </a:rPr>
                            <a:t>, МПа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p:txBody>
                    </p:sp>
                  </mc:Choice>
                  <mc:Fallback xmlns="">
                    <p:sp>
                      <p:nvSpPr>
                        <p:cNvPr id="54" name="Надпись 1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339540" y="47177"/>
                          <a:ext cx="413385" cy="2562157"/>
                        </a:xfrm>
                        <a:prstGeom prst="rect">
                          <a:avLst/>
                        </a:prstGeom>
                        <a:blipFill rotWithShape="0">
                          <a:blip r:embed="rId12"/>
                          <a:stretch>
                            <a:fillRect/>
                          </a:stretch>
                        </a:blipFill>
                        <a:ln w="6350">
                          <a:noFill/>
                        </a:ln>
                        <a:effectLst/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52" name="Надпись 15"/>
                  <p:cNvSpPr txBox="1"/>
                  <p:nvPr/>
                </p:nvSpPr>
                <p:spPr>
                  <a:xfrm>
                    <a:off x="470535" y="2487134"/>
                    <a:ext cx="3077155" cy="445273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ru-RU" sz="1400" dirty="0">
                        <a:effectLst/>
                        <a:latin typeface="Times New Roman"/>
                        <a:ea typeface="Times New Roman"/>
                      </a:rPr>
                      <a:t>Количество циклов </a:t>
                    </a:r>
                    <a:r>
                      <a:rPr lang="en-US" sz="1400" i="1" dirty="0">
                        <a:effectLst/>
                        <a:latin typeface="Times New Roman"/>
                        <a:ea typeface="Times New Roman"/>
                      </a:rPr>
                      <a:t>N</a:t>
                    </a:r>
                    <a:endParaRPr lang="ru-RU" sz="14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sp>
              <p:nvSpPr>
                <p:cNvPr id="47" name="Надпись 19"/>
                <p:cNvSpPr txBox="1"/>
                <p:nvPr/>
              </p:nvSpPr>
              <p:spPr>
                <a:xfrm>
                  <a:off x="1868556" y="1525692"/>
                  <a:ext cx="484505" cy="3492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en-US" sz="1400">
                      <a:effectLst/>
                      <a:latin typeface="Times New Roman"/>
                      <a:ea typeface="Times New Roman"/>
                    </a:rPr>
                    <a:t>1</a:t>
                  </a:r>
                  <a:r>
                    <a:rPr lang="en-US" sz="1400" i="1">
                      <a:effectLst/>
                      <a:latin typeface="Times New Roman"/>
                      <a:ea typeface="Times New Roman"/>
                    </a:rPr>
                    <a:t>A</a:t>
                  </a:r>
                  <a:endParaRPr lang="ru-RU" sz="14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8" name="Надпись 21"/>
                <p:cNvSpPr txBox="1"/>
                <p:nvPr/>
              </p:nvSpPr>
              <p:spPr>
                <a:xfrm>
                  <a:off x="858741" y="1168842"/>
                  <a:ext cx="484505" cy="3492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ru-RU" sz="1400">
                      <a:effectLst/>
                      <a:latin typeface="Times New Roman"/>
                      <a:ea typeface="Times New Roman"/>
                    </a:rPr>
                    <a:t>1</a:t>
                  </a:r>
                  <a:r>
                    <a:rPr lang="en-US" sz="1400" i="1">
                      <a:effectLst/>
                      <a:latin typeface="Times New Roman"/>
                      <a:ea typeface="Times New Roman"/>
                    </a:rPr>
                    <a:t>B</a:t>
                  </a:r>
                  <a:endParaRPr lang="ru-RU" sz="14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9" name="Надпись 24"/>
                <p:cNvSpPr txBox="1"/>
                <p:nvPr/>
              </p:nvSpPr>
              <p:spPr>
                <a:xfrm>
                  <a:off x="2544417" y="1368131"/>
                  <a:ext cx="484505" cy="3492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en-US" sz="1400">
                      <a:effectLst/>
                      <a:latin typeface="Times New Roman"/>
                      <a:ea typeface="Times New Roman"/>
                    </a:rPr>
                    <a:t>2</a:t>
                  </a:r>
                  <a:r>
                    <a:rPr lang="en-US" sz="1400" i="1">
                      <a:effectLst/>
                      <a:latin typeface="Times New Roman"/>
                      <a:ea typeface="Times New Roman"/>
                    </a:rPr>
                    <a:t>B</a:t>
                  </a:r>
                  <a:endParaRPr lang="ru-RU" sz="14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50" name="Надпись 26"/>
                <p:cNvSpPr txBox="1"/>
                <p:nvPr/>
              </p:nvSpPr>
              <p:spPr>
                <a:xfrm>
                  <a:off x="2759103" y="2011692"/>
                  <a:ext cx="484505" cy="34925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ru-RU" sz="1400">
                      <a:effectLst/>
                      <a:latin typeface="Times New Roman"/>
                      <a:ea typeface="Times New Roman"/>
                    </a:rPr>
                    <a:t>2</a:t>
                  </a:r>
                  <a:r>
                    <a:rPr lang="en-US" sz="1400" i="1">
                      <a:effectLst/>
                      <a:latin typeface="Times New Roman"/>
                      <a:ea typeface="Times New Roman"/>
                    </a:rPr>
                    <a:t>A</a:t>
                  </a:r>
                  <a:endParaRPr lang="ru-RU" sz="14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60432" y="642247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fld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267744" y="2276872"/>
                <a:ext cx="1532749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A,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276872"/>
                <a:ext cx="1532749" cy="646331"/>
              </a:xfrm>
              <a:prstGeom prst="rect">
                <a:avLst/>
              </a:prstGeom>
              <a:blipFill rotWithShape="0">
                <a:blip r:embed="rId13"/>
                <a:stretch>
                  <a:fillRect l="-2767" t="-4630" b="-1296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4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7504" y="1412776"/>
            <a:ext cx="9001000" cy="417646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4624614" y="1451441"/>
            <a:ext cx="3784581" cy="3015614"/>
            <a:chOff x="-16492" y="0"/>
            <a:chExt cx="3784802" cy="301568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20" y="0"/>
              <a:ext cx="3641090" cy="298386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Группа 13"/>
            <p:cNvGrpSpPr/>
            <p:nvPr/>
          </p:nvGrpSpPr>
          <p:grpSpPr>
            <a:xfrm>
              <a:off x="-16492" y="77558"/>
              <a:ext cx="3703597" cy="2938126"/>
              <a:chOff x="738" y="5999"/>
              <a:chExt cx="3703672" cy="293869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Надпись 35"/>
                  <p:cNvSpPr txBox="1"/>
                  <p:nvPr/>
                </p:nvSpPr>
                <p:spPr>
                  <a:xfrm>
                    <a:off x="738" y="5999"/>
                    <a:ext cx="588308" cy="2741734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vert270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ru-RU" sz="1400" dirty="0">
                        <a:effectLst/>
                        <a:latin typeface="Times New Roman"/>
                        <a:ea typeface="Times New Roman"/>
                      </a:rPr>
                      <a:t>Остаточная прочность</a:t>
                    </a:r>
                    <a:r>
                      <a:rPr lang="ru-RU" sz="1400" dirty="0" smtClean="0">
                        <a:effectLst/>
                        <a:latin typeface="Times New Roman"/>
                        <a:ea typeface="Times New Roman"/>
                      </a:rPr>
                      <a:t>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SupPr>
                          <m:e>
                            <m:r>
                              <a:rPr lang="ru-RU" sz="1400" i="1">
                                <a:latin typeface="Cambria Math"/>
                                <a:ea typeface="Times New Roman"/>
                              </a:rPr>
                              <m:t>𝜎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  <a:ea typeface="Times New Roman"/>
                              </a:rPr>
                              <m:t>сж</m:t>
                            </m:r>
                          </m:sub>
                          <m:sup>
                            <m:r>
                              <a:rPr lang="ru-RU" sz="1400" i="1">
                                <a:latin typeface="Cambria Math"/>
                                <a:ea typeface="Times New Roman"/>
                              </a:rPr>
                              <m:t>о</m:t>
                            </m:r>
                          </m:sup>
                        </m:sSubSup>
                      </m:oMath>
                    </a14:m>
                    <a:r>
                      <a:rPr lang="ru-RU" sz="1400" dirty="0">
                        <a:effectLst/>
                        <a:latin typeface="Times New Roman"/>
                        <a:ea typeface="Times New Roman"/>
                      </a:rPr>
                      <a:t>, МПа</a:t>
                    </a:r>
                  </a:p>
                </p:txBody>
              </p:sp>
            </mc:Choice>
            <mc:Fallback xmlns="">
              <p:sp>
                <p:nvSpPr>
                  <p:cNvPr id="15" name="Надпись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" y="5999"/>
                    <a:ext cx="588308" cy="2741734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Надпись 36"/>
              <p:cNvSpPr txBox="1"/>
              <p:nvPr/>
            </p:nvSpPr>
            <p:spPr>
              <a:xfrm>
                <a:off x="504834" y="2582785"/>
                <a:ext cx="3199576" cy="36191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dirty="0">
                    <a:latin typeface="Times New Roman"/>
                    <a:ea typeface="Times New Roman"/>
                  </a:rPr>
                  <a:t>Акустическая добротность </a:t>
                </a:r>
                <a:r>
                  <a:rPr lang="en-US" sz="1400" i="1" dirty="0">
                    <a:latin typeface="Times New Roman"/>
                    <a:ea typeface="Times New Roman"/>
                  </a:rPr>
                  <a:t>Q</a:t>
                </a:r>
                <a:endParaRPr lang="ru-RU" sz="1400" dirty="0">
                  <a:latin typeface="Times New Roman"/>
                  <a:ea typeface="Times New Roman"/>
                </a:endParaRPr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107504" y="5661248"/>
            <a:ext cx="9001000" cy="1152128"/>
            <a:chOff x="323528" y="5165335"/>
            <a:chExt cx="8561926" cy="115212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23528" y="5165335"/>
              <a:ext cx="8561926" cy="11521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835696" y="5165335"/>
                  <a:ext cx="5760640" cy="9514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>
                      <a:latin typeface="Times New Roman" pitchFamily="18" charset="0"/>
                      <a:cs typeface="Times New Roman" pitchFamily="18" charset="0"/>
                    </a:rPr>
                    <a:t>Габбро, </a:t>
                  </a:r>
                  <a:r>
                    <a:rPr lang="ru-RU" dirty="0" err="1" smtClean="0">
                      <a:latin typeface="Times New Roman" pitchFamily="18" charset="0"/>
                      <a:cs typeface="Times New Roman" pitchFamily="18" charset="0"/>
                    </a:rPr>
                    <a:t>Головинское</a:t>
                  </a:r>
                  <a:r>
                    <a:rPr lang="ru-RU" dirty="0" smtClean="0">
                      <a:latin typeface="Times New Roman" pitchFamily="18" charset="0"/>
                      <a:cs typeface="Times New Roman" pitchFamily="18" charset="0"/>
                    </a:rPr>
                    <a:t> месторождение:</a:t>
                  </a:r>
                </a:p>
                <a:p>
                  <a:pPr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  <a:ea typeface="Times New Roman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  <a:ea typeface="Times New Roman"/>
                            </a:rPr>
                            <m:t>сж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  <a:ea typeface="Times New Roman"/>
                            </a:rPr>
                            <m:t>о</m:t>
                          </m:r>
                        </m:sup>
                      </m:sSubSup>
                      <m:r>
                        <a:rPr lang="ru-RU">
                          <a:latin typeface="Cambria Math"/>
                        </a:rPr>
                        <m:t>=31.86×</m:t>
                      </m:r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e>
                          </m:d>
                        </m:e>
                      </m:func>
                      <m:r>
                        <a:rPr lang="ru-RU">
                          <a:latin typeface="Cambria Math"/>
                        </a:rPr>
                        <m:t>+47.25</m:t>
                      </m:r>
                    </m:oMath>
                  </a14:m>
                  <a:r>
                    <a:rPr lang="ru-RU" dirty="0" smtClean="0"/>
                    <a:t>, </a:t>
                  </a:r>
                </a:p>
                <a:p>
                  <a:pPr algn="ctr"/>
                  <a:r>
                    <a:rPr lang="ru-RU" dirty="0" smtClean="0">
                      <a:latin typeface="Times New Roman" pitchFamily="18" charset="0"/>
                      <a:cs typeface="Times New Roman" pitchFamily="18" charset="0"/>
                    </a:rPr>
                    <a:t>при </a:t>
                  </a:r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коэффициенте детерминации </a:t>
                  </a:r>
                  <a:r>
                    <a:rPr lang="en-US" i="1" dirty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baseline="300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dirty="0">
                      <a:latin typeface="Times New Roman" pitchFamily="18" charset="0"/>
                      <a:cs typeface="Times New Roman" pitchFamily="18" charset="0"/>
                    </a:rPr>
                    <a:t> = 0.93</a:t>
                  </a: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5165335"/>
                  <a:ext cx="5760640" cy="95147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3205" b="-641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23528" y="116632"/>
                <a:ext cx="842493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Взаимосвязь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между акустической добротностью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и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прочностью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  <a:ea typeface="Times New Roman"/>
                          </a:rPr>
                          <m:t> </m:t>
                        </m:r>
                        <m:r>
                          <a:rPr lang="ru-RU" sz="2000" i="1">
                            <a:latin typeface="Cambria Math"/>
                            <a:ea typeface="Times New Roman"/>
                          </a:rPr>
                          <m:t>𝜎</m:t>
                        </m:r>
                      </m:e>
                      <m:sub>
                        <m:r>
                          <a:rPr lang="ru-RU" sz="2000" i="1">
                            <a:latin typeface="Cambria Math"/>
                            <a:ea typeface="Times New Roman"/>
                          </a:rPr>
                          <m:t>сж</m:t>
                        </m:r>
                      </m:sub>
                      <m:sup>
                        <m:r>
                          <a:rPr lang="ru-RU" sz="2000" i="1">
                            <a:latin typeface="Cambria Math"/>
                            <a:ea typeface="Times New Roman"/>
                          </a:rPr>
                          <m:t>о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габбро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6632"/>
                <a:ext cx="8424936" cy="707886"/>
              </a:xfrm>
              <a:prstGeom prst="rect">
                <a:avLst/>
              </a:prstGeom>
              <a:blipFill rotWithShape="0">
                <a:blip r:embed="rId5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3224" y="4782676"/>
                <a:ext cx="1080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1-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endParaRPr lang="en-US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2 -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24" y="4782676"/>
                <a:ext cx="1080120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3390" t="-3158" b="-1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Группа 21"/>
          <p:cNvGrpSpPr/>
          <p:nvPr/>
        </p:nvGrpSpPr>
        <p:grpSpPr>
          <a:xfrm>
            <a:off x="290156" y="1528997"/>
            <a:ext cx="3918016" cy="2798445"/>
            <a:chOff x="-85158" y="-1"/>
            <a:chExt cx="3918016" cy="2798445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-85158" y="-1"/>
              <a:ext cx="3918016" cy="2798445"/>
              <a:chOff x="-85162" y="0"/>
              <a:chExt cx="3918183" cy="2798808"/>
            </a:xfrm>
          </p:grpSpPr>
          <p:sp>
            <p:nvSpPr>
              <p:cNvPr id="26" name="Надпись 57"/>
              <p:cNvSpPr txBox="1"/>
              <p:nvPr/>
            </p:nvSpPr>
            <p:spPr>
              <a:xfrm>
                <a:off x="2003706" y="1256311"/>
                <a:ext cx="516810" cy="48495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/>
                    <a:ea typeface="Times New Roman"/>
                  </a:rPr>
                  <a:t>2</a:t>
                </a:r>
                <a:endParaRPr lang="ru-RU" sz="14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7" name="Надпись 58"/>
              <p:cNvSpPr txBox="1"/>
              <p:nvPr/>
            </p:nvSpPr>
            <p:spPr>
              <a:xfrm>
                <a:off x="1137035" y="1582094"/>
                <a:ext cx="516810" cy="48495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/>
                    <a:ea typeface="Times New Roman"/>
                  </a:rPr>
                  <a:t>1</a:t>
                </a:r>
                <a:endParaRPr lang="ru-RU" sz="14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8" name="Надпись 59"/>
              <p:cNvSpPr txBox="1"/>
              <p:nvPr/>
            </p:nvSpPr>
            <p:spPr>
              <a:xfrm>
                <a:off x="-85162" y="143465"/>
                <a:ext cx="419117" cy="231348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vert270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/>
                    <a:ea typeface="Times New Roman"/>
                  </a:rPr>
                  <a:t>Акустическая добротность </a:t>
                </a:r>
                <a:r>
                  <a:rPr lang="en-US" sz="1400" i="1" dirty="0">
                    <a:effectLst/>
                    <a:latin typeface="Times New Roman"/>
                    <a:ea typeface="Times New Roman"/>
                  </a:rPr>
                  <a:t>Q</a:t>
                </a:r>
                <a:endParaRPr lang="ru-RU" sz="1400" dirty="0">
                  <a:effectLst/>
                  <a:latin typeface="Times New Roman"/>
                  <a:ea typeface="Times New Roman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Надпись 60"/>
                  <p:cNvSpPr txBox="1"/>
                  <p:nvPr/>
                </p:nvSpPr>
                <p:spPr>
                  <a:xfrm>
                    <a:off x="3362862" y="0"/>
                    <a:ext cx="470159" cy="2742379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vert270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ru-RU" sz="1400" dirty="0">
                        <a:effectLst/>
                        <a:latin typeface="Times New Roman"/>
                        <a:ea typeface="Times New Roman"/>
                      </a:rPr>
                      <a:t>Остаточная прочность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SupPr>
                          <m:e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</a:rPr>
                              <m:t>𝜎</m:t>
                            </m:r>
                          </m:e>
                          <m:sub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</a:rPr>
                              <m:t>сж</m:t>
                            </m:r>
                          </m:sub>
                          <m:sup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</a:rPr>
                              <m:t>о</m:t>
                            </m:r>
                          </m:sup>
                        </m:sSubSup>
                      </m:oMath>
                    </a14:m>
                    <a:r>
                      <a:rPr lang="ru-RU" sz="1400" dirty="0">
                        <a:effectLst/>
                        <a:latin typeface="Times New Roman"/>
                        <a:ea typeface="Times New Roman"/>
                      </a:rPr>
                      <a:t>, МПа</a:t>
                    </a:r>
                  </a:p>
                </p:txBody>
              </p:sp>
            </mc:Choice>
            <mc:Fallback xmlns="">
              <p:sp>
                <p:nvSpPr>
                  <p:cNvPr id="29" name="Надпись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2862" y="0"/>
                    <a:ext cx="470159" cy="2742379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r="-1299"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Надпись 61"/>
              <p:cNvSpPr txBox="1"/>
              <p:nvPr/>
            </p:nvSpPr>
            <p:spPr>
              <a:xfrm>
                <a:off x="333955" y="2456953"/>
                <a:ext cx="3029298" cy="34185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>
                    <a:effectLst/>
                    <a:latin typeface="Times New Roman"/>
                    <a:ea typeface="Times New Roman"/>
                  </a:rPr>
                  <a:t>Количество циклов </a:t>
                </a:r>
                <a:r>
                  <a:rPr lang="en-US" sz="1400" i="1">
                    <a:effectLst/>
                    <a:latin typeface="Times New Roman"/>
                    <a:ea typeface="Times New Roman"/>
                  </a:rPr>
                  <a:t>N</a:t>
                </a:r>
                <a:endParaRPr lang="ru-RU" sz="1400">
                  <a:effectLst/>
                  <a:latin typeface="Times New Roman"/>
                  <a:ea typeface="Times New Roman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78" y="23854"/>
              <a:ext cx="3429635" cy="26631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1560" y="642247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fld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Образцы </a:t>
            </a:r>
            <a:r>
              <a:rPr lang="ru-RU" dirty="0" err="1" smtClean="0"/>
              <a:t>гипсосодержащих</a:t>
            </a:r>
            <a:r>
              <a:rPr lang="ru-RU" dirty="0" smtClean="0"/>
              <a:t> пород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9532" y="1268760"/>
            <a:ext cx="8424936" cy="4104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857" t="24620" r="10952" b="4949"/>
          <a:stretch/>
        </p:blipFill>
        <p:spPr>
          <a:xfrm>
            <a:off x="1088571" y="1571171"/>
            <a:ext cx="6966858" cy="3715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636" y="5517232"/>
            <a:ext cx="65527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r>
              <a:rPr lang="ru-RU" dirty="0" smtClean="0"/>
              <a:t> – пятнистый гипс; </a:t>
            </a:r>
            <a:r>
              <a:rPr lang="en-US" dirty="0" smtClean="0"/>
              <a:t>b</a:t>
            </a:r>
            <a:r>
              <a:rPr lang="ru-RU" dirty="0" smtClean="0"/>
              <a:t> - селенит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602128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Исследовались цилиндрические образцы </a:t>
            </a:r>
            <a:r>
              <a:rPr lang="ru-RU" dirty="0" err="1" smtClean="0"/>
              <a:t>гипсосодержащих</a:t>
            </a:r>
            <a:r>
              <a:rPr lang="ru-RU" dirty="0" smtClean="0"/>
              <a:t> пород </a:t>
            </a:r>
            <a:r>
              <a:rPr lang="ru-RU" dirty="0" err="1"/>
              <a:t>Новомосковского</a:t>
            </a:r>
            <a:r>
              <a:rPr lang="ru-RU" dirty="0"/>
              <a:t> </a:t>
            </a:r>
            <a:r>
              <a:rPr lang="ru-RU" dirty="0" smtClean="0"/>
              <a:t>месторождения диаметром 30 и 80 мм при сжатии и растяжении по бразильской схеме,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8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ИЗМЕНЕНИЕ НАГРУЗКИ НА ОБРАЗЕЦ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72816"/>
            <a:ext cx="7848872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2698" t="22420" r="16825" b="5500"/>
          <a:stretch/>
        </p:blipFill>
        <p:spPr>
          <a:xfrm>
            <a:off x="2264228" y="1988840"/>
            <a:ext cx="4615544" cy="38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16632"/>
                <a:ext cx="8686800" cy="838200"/>
              </a:xfrm>
            </p:spPr>
            <p:txBody>
              <a:bodyPr/>
              <a:lstStyle/>
              <a:p>
                <a:pPr algn="ctr"/>
                <a:r>
                  <a:rPr lang="ru-RU" dirty="0" smtClean="0"/>
                  <a:t>Зависимости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16632"/>
                <a:ext cx="8686800" cy="838200"/>
              </a:xfrm>
              <a:blipFill rotWithShape="0">
                <a:blip r:embed="rId2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76" t="19858" r="9342" b="2312"/>
          <a:stretch/>
        </p:blipFill>
        <p:spPr>
          <a:xfrm>
            <a:off x="1062710" y="1412776"/>
            <a:ext cx="7018580" cy="47982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62710" y="1556792"/>
            <a:ext cx="134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30х60 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16632"/>
                <a:ext cx="8686800" cy="838200"/>
              </a:xfrm>
            </p:spPr>
            <p:txBody>
              <a:bodyPr/>
              <a:lstStyle/>
              <a:p>
                <a:pPr algn="ctr"/>
                <a:r>
                  <a:rPr lang="ru-RU" dirty="0" smtClean="0"/>
                  <a:t>Зависимости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16632"/>
                <a:ext cx="8686800" cy="838200"/>
              </a:xfrm>
              <a:blipFill rotWithShape="0">
                <a:blip r:embed="rId2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777" t="17838" r="25806" b="3926"/>
          <a:stretch/>
        </p:blipFill>
        <p:spPr>
          <a:xfrm>
            <a:off x="1054100" y="1524896"/>
            <a:ext cx="6974284" cy="48124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62710" y="1556792"/>
            <a:ext cx="134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80х160 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5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116632"/>
                <a:ext cx="8686800" cy="838200"/>
              </a:xfrm>
            </p:spPr>
            <p:txBody>
              <a:bodyPr/>
              <a:lstStyle/>
              <a:p>
                <a:pPr algn="ctr"/>
                <a:r>
                  <a:rPr lang="ru-RU" dirty="0" smtClean="0"/>
                  <a:t>Зависимости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116632"/>
                <a:ext cx="8686800" cy="838200"/>
              </a:xfrm>
              <a:blipFill rotWithShape="0">
                <a:blip r:embed="rId2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5139" t="15478" r="10000" b="3213"/>
          <a:stretch/>
        </p:blipFill>
        <p:spPr>
          <a:xfrm>
            <a:off x="1397087" y="1412776"/>
            <a:ext cx="6349826" cy="48677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059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268760"/>
            <a:ext cx="8424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Установление взаимосвязи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между акустической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добротностью и прочностью горных пород при их немонотонном изменении в зависимости от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Породы: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мрамор (месторождения острова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Thassos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Греция),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каменная соль (Тульская площадь)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fld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107504" y="1412775"/>
            <a:ext cx="8928991" cy="424847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162967" y="1564016"/>
            <a:ext cx="7395588" cy="3032142"/>
            <a:chOff x="-3175718" y="0"/>
            <a:chExt cx="6937232" cy="2861632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09" y="0"/>
              <a:ext cx="3392805" cy="28600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Группа 21"/>
            <p:cNvGrpSpPr/>
            <p:nvPr/>
          </p:nvGrpSpPr>
          <p:grpSpPr>
            <a:xfrm>
              <a:off x="-3175718" y="102011"/>
              <a:ext cx="6821534" cy="2759621"/>
              <a:chOff x="-3175946" y="166898"/>
              <a:chExt cx="6822024" cy="2760243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-3175946" y="268788"/>
                <a:ext cx="6793818" cy="1782821"/>
                <a:chOff x="-3391606" y="268788"/>
                <a:chExt cx="6793818" cy="1782821"/>
              </a:xfrm>
            </p:grpSpPr>
            <p:sp>
              <p:nvSpPr>
                <p:cNvPr id="27" name="Поле 31"/>
                <p:cNvSpPr txBox="1"/>
                <p:nvPr/>
              </p:nvSpPr>
              <p:spPr>
                <a:xfrm>
                  <a:off x="1096518" y="1655369"/>
                  <a:ext cx="448310" cy="39624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400" i="1" dirty="0">
                      <a:effectLst/>
                      <a:latin typeface="Times New Roman"/>
                      <a:ea typeface="Times New Roman"/>
                    </a:rPr>
                    <a:t>B</a:t>
                  </a:r>
                  <a:endParaRPr lang="ru-RU" sz="14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8" name="Поле 40"/>
                <p:cNvSpPr txBox="1"/>
                <p:nvPr/>
              </p:nvSpPr>
              <p:spPr>
                <a:xfrm>
                  <a:off x="2165098" y="1340210"/>
                  <a:ext cx="448310" cy="39624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400" i="1" dirty="0">
                      <a:effectLst/>
                      <a:latin typeface="Times New Roman"/>
                      <a:ea typeface="Times New Roman"/>
                    </a:rPr>
                    <a:t>A</a:t>
                  </a:r>
                  <a:endParaRPr lang="ru-RU" sz="14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9" name="Поле 42"/>
                <p:cNvSpPr txBox="1"/>
                <p:nvPr/>
              </p:nvSpPr>
              <p:spPr>
                <a:xfrm>
                  <a:off x="736429" y="1259129"/>
                  <a:ext cx="448310" cy="39624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400" i="1" dirty="0">
                      <a:effectLst/>
                      <a:latin typeface="Times New Roman"/>
                      <a:ea typeface="Times New Roman"/>
                    </a:rPr>
                    <a:t>C</a:t>
                  </a:r>
                  <a:endParaRPr lang="ru-RU" sz="14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0" name="Поле 43"/>
                <p:cNvSpPr txBox="1"/>
                <p:nvPr/>
              </p:nvSpPr>
              <p:spPr>
                <a:xfrm>
                  <a:off x="1009227" y="634007"/>
                  <a:ext cx="448310" cy="39624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400" i="1" dirty="0">
                      <a:effectLst/>
                      <a:latin typeface="Times New Roman"/>
                      <a:ea typeface="Times New Roman"/>
                    </a:rPr>
                    <a:t>D</a:t>
                  </a:r>
                  <a:endParaRPr lang="ru-RU" sz="14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1" name="Поле 64"/>
                <p:cNvSpPr txBox="1"/>
                <p:nvPr/>
              </p:nvSpPr>
              <p:spPr>
                <a:xfrm>
                  <a:off x="2922022" y="695424"/>
                  <a:ext cx="448310" cy="39624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ru-RU" sz="1400" i="1">
                      <a:effectLst/>
                      <a:latin typeface="Times New Roman"/>
                      <a:ea typeface="Times New Roman"/>
                    </a:rPr>
                    <a:t>2</a:t>
                  </a:r>
                  <a:endParaRPr lang="ru-RU" sz="14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2" name="Поле 65"/>
                <p:cNvSpPr txBox="1"/>
                <p:nvPr/>
              </p:nvSpPr>
              <p:spPr>
                <a:xfrm>
                  <a:off x="2953902" y="268788"/>
                  <a:ext cx="448310" cy="39624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ru-RU" sz="1400" i="1" dirty="0">
                      <a:effectLst/>
                      <a:latin typeface="Times New Roman"/>
                      <a:ea typeface="Times New Roman"/>
                    </a:rPr>
                    <a:t>1</a:t>
                  </a:r>
                  <a:endParaRPr lang="ru-RU" sz="14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6" name="Поле 31"/>
                <p:cNvSpPr txBox="1"/>
                <p:nvPr/>
              </p:nvSpPr>
              <p:spPr>
                <a:xfrm>
                  <a:off x="-3391606" y="1655369"/>
                  <a:ext cx="448310" cy="39624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400" i="1" dirty="0">
                      <a:effectLst/>
                      <a:latin typeface="Times New Roman"/>
                      <a:ea typeface="Times New Roman"/>
                    </a:rPr>
                    <a:t>B</a:t>
                  </a:r>
                  <a:endParaRPr lang="ru-RU" sz="14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8" name="Поле 42"/>
                <p:cNvSpPr txBox="1"/>
                <p:nvPr/>
              </p:nvSpPr>
              <p:spPr>
                <a:xfrm>
                  <a:off x="-2913289" y="1340209"/>
                  <a:ext cx="448310" cy="39624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400" i="1" dirty="0">
                      <a:effectLst/>
                      <a:latin typeface="Times New Roman"/>
                      <a:ea typeface="Times New Roman"/>
                    </a:rPr>
                    <a:t>C</a:t>
                  </a:r>
                  <a:endParaRPr lang="ru-RU" sz="14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9" name="Поле 43"/>
                <p:cNvSpPr txBox="1"/>
                <p:nvPr/>
              </p:nvSpPr>
              <p:spPr>
                <a:xfrm>
                  <a:off x="-1814825" y="832126"/>
                  <a:ext cx="448310" cy="39624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400" i="1" dirty="0">
                      <a:effectLst/>
                      <a:latin typeface="Times New Roman"/>
                      <a:ea typeface="Times New Roman"/>
                    </a:rPr>
                    <a:t>D</a:t>
                  </a:r>
                  <a:endParaRPr lang="ru-RU" sz="14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Надпись 35"/>
                  <p:cNvSpPr txBox="1"/>
                  <p:nvPr/>
                </p:nvSpPr>
                <p:spPr>
                  <a:xfrm>
                    <a:off x="197361" y="166898"/>
                    <a:ext cx="342748" cy="2500242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vert270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just">
                      <a:spcAft>
                        <a:spcPts val="0"/>
                      </a:spcAft>
                    </a:pPr>
                    <a:r>
                      <a:rPr lang="ru-RU" sz="1400" dirty="0">
                        <a:effectLst/>
                        <a:latin typeface="Times New Roman"/>
                        <a:ea typeface="Times New Roman"/>
                      </a:rPr>
                      <a:t>Остаточная прочность</a:t>
                    </a:r>
                    <a:r>
                      <a:rPr lang="ru-RU" sz="1400" dirty="0" smtClean="0">
                        <a:effectLst/>
                        <a:latin typeface="Times New Roman"/>
                        <a:ea typeface="Times New Roman"/>
                      </a:rPr>
                      <a:t>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ru-RU" sz="1400" i="1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SupPr>
                          <m:e>
                            <m:r>
                              <a:rPr lang="ru-RU" sz="1400" i="1">
                                <a:latin typeface="Cambria Math"/>
                                <a:ea typeface="Times New Roman"/>
                              </a:rPr>
                              <m:t>𝜎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  <a:ea typeface="Times New Roman"/>
                              </a:rPr>
                              <m:t>сж</m:t>
                            </m:r>
                          </m:sub>
                          <m:sup>
                            <m:r>
                              <a:rPr lang="ru-RU" sz="1400" i="1">
                                <a:latin typeface="Cambria Math"/>
                                <a:ea typeface="Times New Roman"/>
                              </a:rPr>
                              <m:t>о</m:t>
                            </m:r>
                          </m:sup>
                        </m:sSubSup>
                      </m:oMath>
                    </a14:m>
                    <a:r>
                      <a:rPr lang="ru-RU" sz="1400" dirty="0" smtClean="0">
                        <a:effectLst/>
                        <a:latin typeface="Times New Roman"/>
                        <a:ea typeface="Times New Roman"/>
                      </a:rPr>
                      <a:t> </a:t>
                    </a:r>
                    <a:r>
                      <a:rPr lang="ru-RU" sz="1400" dirty="0">
                        <a:effectLst/>
                        <a:latin typeface="Times New Roman"/>
                        <a:ea typeface="Times New Roman"/>
                      </a:rPr>
                      <a:t>, МПа</a:t>
                    </a:r>
                  </a:p>
                </p:txBody>
              </p:sp>
            </mc:Choice>
            <mc:Fallback xmlns="">
              <p:sp>
                <p:nvSpPr>
                  <p:cNvPr id="25" name="Надпись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361" y="166898"/>
                    <a:ext cx="342748" cy="250024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11667" b="-2299"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Надпись 36"/>
              <p:cNvSpPr txBox="1"/>
              <p:nvPr/>
            </p:nvSpPr>
            <p:spPr>
              <a:xfrm>
                <a:off x="678875" y="2596832"/>
                <a:ext cx="2967203" cy="33030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dirty="0">
                    <a:latin typeface="Times New Roman"/>
                    <a:ea typeface="Times New Roman"/>
                  </a:rPr>
                  <a:t>Акустическая добротность </a:t>
                </a:r>
                <a:r>
                  <a:rPr lang="en-US" sz="1400" i="1" dirty="0">
                    <a:latin typeface="Times New Roman"/>
                    <a:ea typeface="Times New Roman"/>
                  </a:rPr>
                  <a:t>Q</a:t>
                </a:r>
                <a:endParaRPr lang="ru-RU" sz="1400" dirty="0">
                  <a:latin typeface="Times New Roman"/>
                  <a:ea typeface="Times New Roman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683568" y="188640"/>
                <a:ext cx="80648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Взаимосвязь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между акустической добротностью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 и остаточной прочностью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SupPr>
                      <m:e>
                        <m:r>
                          <a:rPr lang="ru-RU" sz="2000" i="1">
                            <a:latin typeface="Cambria Math"/>
                            <a:ea typeface="Times New Roman"/>
                          </a:rPr>
                          <m:t>𝜎</m:t>
                        </m:r>
                      </m:e>
                      <m:sub>
                        <m:r>
                          <a:rPr lang="ru-RU" sz="2000" i="1">
                            <a:latin typeface="Cambria Math"/>
                            <a:ea typeface="Times New Roman"/>
                          </a:rPr>
                          <m:t>сж</m:t>
                        </m:r>
                      </m:sub>
                      <m:sup>
                        <m:r>
                          <a:rPr lang="ru-RU" sz="2000" i="1">
                            <a:latin typeface="Cambria Math"/>
                            <a:ea typeface="Times New Roman"/>
                          </a:rPr>
                          <m:t>о</m:t>
                        </m:r>
                      </m:sup>
                    </m:sSubSup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мрамора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месторождения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острова </a:t>
                </a:r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Thassos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, Греция</a:t>
                </a:r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88640"/>
                <a:ext cx="8064896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07504" y="5733256"/>
                <a:ext cx="8928991" cy="9514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Мрамор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месторождений острова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Thassos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участок А </a:t>
                </a:r>
                <a:r>
                  <a:rPr lang="ru-RU" dirty="0" smtClean="0">
                    <a:ea typeface="Times New Roman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/>
                            <a:ea typeface="Times New Roman"/>
                          </a:rPr>
                          <m:t>𝜎</m:t>
                        </m:r>
                      </m:e>
                      <m:sub>
                        <m:r>
                          <a:rPr lang="ru-RU" i="1">
                            <a:latin typeface="Cambria Math"/>
                            <a:ea typeface="Times New Roman"/>
                          </a:rPr>
                          <m:t>сж</m:t>
                        </m:r>
                      </m:sub>
                      <m:sup>
                        <m:r>
                          <a:rPr lang="ru-RU" i="1">
                            <a:latin typeface="Cambria Math"/>
                            <a:ea typeface="Times New Roman"/>
                          </a:rPr>
                          <m:t>о</m:t>
                        </m:r>
                      </m:sup>
                    </m:sSubSup>
                    <m:r>
                      <a:rPr lang="ru-RU">
                        <a:latin typeface="Cambria Math"/>
                      </a:rPr>
                      <m:t>=46.49×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𝑄</m:t>
                            </m:r>
                          </m:e>
                        </m:d>
                      </m:e>
                    </m:func>
                    <m:r>
                      <a:rPr lang="ru-RU">
                        <a:latin typeface="Cambria Math"/>
                      </a:rPr>
                      <m:t>+64.87</m:t>
                    </m:r>
                  </m:oMath>
                </a14:m>
                <a:endParaRPr lang="en-US" dirty="0" smtClean="0">
                  <a:latin typeface="Times New Roman" pitchFamily="18" charset="0"/>
                </a:endParaRPr>
              </a:p>
              <a:p>
                <a:pPr algn="ctr"/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коэффициент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детерминации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= 0.79</a:t>
                </a: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733256"/>
                <a:ext cx="8928991" cy="951479"/>
              </a:xfrm>
              <a:prstGeom prst="rect">
                <a:avLst/>
              </a:prstGeom>
              <a:blipFill rotWithShape="0">
                <a:blip r:embed="rId5"/>
                <a:stretch>
                  <a:fillRect t="-2516" b="-5031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51520" y="4509120"/>
                <a:ext cx="1080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1-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endParaRPr lang="en-US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600" dirty="0" smtClean="0">
                    <a:latin typeface="Times New Roman" pitchFamily="18" charset="0"/>
                    <a:cs typeface="Times New Roman" pitchFamily="18" charset="0"/>
                  </a:rPr>
                  <a:t>2 -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09120"/>
                <a:ext cx="1080120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2825"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Группа 56"/>
          <p:cNvGrpSpPr/>
          <p:nvPr/>
        </p:nvGrpSpPr>
        <p:grpSpPr>
          <a:xfrm>
            <a:off x="220316" y="1695209"/>
            <a:ext cx="4006161" cy="2710338"/>
            <a:chOff x="-78785" y="72320"/>
            <a:chExt cx="3823616" cy="2734926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29" y="127211"/>
              <a:ext cx="3419475" cy="2466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8" name="Группа 57"/>
            <p:cNvGrpSpPr/>
            <p:nvPr/>
          </p:nvGrpSpPr>
          <p:grpSpPr>
            <a:xfrm>
              <a:off x="-78785" y="72320"/>
              <a:ext cx="3823616" cy="2734926"/>
              <a:chOff x="-78789" y="72329"/>
              <a:chExt cx="3823779" cy="2735281"/>
            </a:xfrm>
          </p:grpSpPr>
          <p:sp>
            <p:nvSpPr>
              <p:cNvPr id="60" name="Надпись 44"/>
              <p:cNvSpPr txBox="1"/>
              <p:nvPr/>
            </p:nvSpPr>
            <p:spPr>
              <a:xfrm>
                <a:off x="1955997" y="839561"/>
                <a:ext cx="516810" cy="4849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/>
                    <a:ea typeface="Times New Roman"/>
                  </a:rPr>
                  <a:t>2</a:t>
                </a:r>
                <a:endParaRPr lang="ru-RU" sz="14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1" name="Надпись 45"/>
              <p:cNvSpPr txBox="1"/>
              <p:nvPr/>
            </p:nvSpPr>
            <p:spPr>
              <a:xfrm>
                <a:off x="2472808" y="1556623"/>
                <a:ext cx="516810" cy="48495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400">
                    <a:effectLst/>
                    <a:latin typeface="Times New Roman"/>
                    <a:ea typeface="Times New Roman"/>
                  </a:rPr>
                  <a:t>1</a:t>
                </a:r>
                <a:endParaRPr lang="ru-RU" sz="14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2" name="Надпись 46"/>
              <p:cNvSpPr txBox="1"/>
              <p:nvPr/>
            </p:nvSpPr>
            <p:spPr>
              <a:xfrm>
                <a:off x="-78789" y="72331"/>
                <a:ext cx="569033" cy="273527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vert270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/>
                    <a:ea typeface="Times New Roman"/>
                  </a:rPr>
                  <a:t>Акустическая добротность </a:t>
                </a:r>
                <a:r>
                  <a:rPr lang="en-US" sz="1400" i="1" dirty="0">
                    <a:effectLst/>
                    <a:latin typeface="Times New Roman"/>
                    <a:ea typeface="Times New Roman"/>
                  </a:rPr>
                  <a:t>Q</a:t>
                </a:r>
                <a:endParaRPr lang="ru-RU" sz="1400" dirty="0">
                  <a:effectLst/>
                  <a:latin typeface="Times New Roman"/>
                  <a:ea typeface="Times New Roman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Надпись 47"/>
                  <p:cNvSpPr txBox="1"/>
                  <p:nvPr/>
                </p:nvSpPr>
                <p:spPr>
                  <a:xfrm>
                    <a:off x="3296483" y="72329"/>
                    <a:ext cx="448507" cy="2735281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vert270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ru-RU" sz="1400" dirty="0" smtClean="0">
                        <a:effectLst/>
                        <a:latin typeface="Times New Roman"/>
                        <a:ea typeface="Times New Roman"/>
                      </a:rPr>
                      <a:t>Остаточная прочность</a:t>
                    </a:r>
                    <a14:m>
                      <m:oMath xmlns:m="http://schemas.openxmlformats.org/officeDocument/2006/math">
                        <m:r>
                          <a:rPr lang="ru-RU" sz="1400" b="0" i="0" smtClean="0">
                            <a:effectLst/>
                            <a:latin typeface="Cambria Math"/>
                            <a:ea typeface="Times New Roman"/>
                          </a:rPr>
                          <m:t> </m:t>
                        </m:r>
                        <m:sSubSup>
                          <m:sSub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SupPr>
                          <m:e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</a:rPr>
                              <m:t>𝜎</m:t>
                            </m:r>
                          </m:e>
                          <m:sub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</a:rPr>
                              <m:t>сж</m:t>
                            </m:r>
                          </m:sub>
                          <m:sup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</a:rPr>
                              <m:t>о</m:t>
                            </m:r>
                          </m:sup>
                        </m:sSubSup>
                      </m:oMath>
                    </a14:m>
                    <a:r>
                      <a:rPr lang="ru-RU" sz="1400" dirty="0">
                        <a:effectLst/>
                        <a:latin typeface="Times New Roman"/>
                        <a:ea typeface="Times New Roman"/>
                      </a:rPr>
                      <a:t>, МПа</a:t>
                    </a:r>
                  </a:p>
                </p:txBody>
              </p:sp>
            </mc:Choice>
            <mc:Fallback xmlns="">
              <p:sp>
                <p:nvSpPr>
                  <p:cNvPr id="63" name="Надпись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96483" y="72329"/>
                    <a:ext cx="448507" cy="2735281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r="-2597"/>
                    </a:stretch>
                  </a:blipFill>
                  <a:ln w="635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4" name="Надпись 48"/>
              <p:cNvSpPr txBox="1"/>
              <p:nvPr/>
            </p:nvSpPr>
            <p:spPr>
              <a:xfrm>
                <a:off x="333955" y="2383767"/>
                <a:ext cx="3029298" cy="34185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>
                    <a:effectLst/>
                    <a:latin typeface="Times New Roman"/>
                    <a:ea typeface="Times New Roman"/>
                  </a:rPr>
                  <a:t>Количество циклов </a:t>
                </a:r>
                <a:r>
                  <a:rPr lang="en-US" sz="1400" i="1">
                    <a:effectLst/>
                    <a:latin typeface="Times New Roman"/>
                    <a:ea typeface="Times New Roman"/>
                  </a:rPr>
                  <a:t>N</a:t>
                </a:r>
                <a:endParaRPr lang="ru-RU" sz="1400">
                  <a:effectLst/>
                  <a:latin typeface="Times New Roman"/>
                  <a:ea typeface="Times New Roman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>
                    <a:effectLst/>
                    <a:latin typeface="Times New Roman"/>
                    <a:ea typeface="Times New Roman"/>
                  </a:rPr>
                  <a:t> </a:t>
                </a:r>
              </a:p>
            </p:txBody>
          </p:sp>
        </p:grpSp>
      </p:grpSp>
      <p:sp>
        <p:nvSpPr>
          <p:cNvPr id="34" name="Поле 40"/>
          <p:cNvSpPr txBox="1"/>
          <p:nvPr/>
        </p:nvSpPr>
        <p:spPr>
          <a:xfrm>
            <a:off x="971600" y="2935979"/>
            <a:ext cx="477896" cy="4197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400" i="1" dirty="0">
                <a:effectLst/>
                <a:latin typeface="Times New Roman"/>
                <a:ea typeface="Times New Roman"/>
              </a:rPr>
              <a:t>A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49552" y="6309320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fld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15719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восстановление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геоматериала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Образцы каменной соли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932183"/>
            <a:ext cx="1584176" cy="329701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19" y="1932182"/>
            <a:ext cx="1761090" cy="32970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944" y="1932182"/>
            <a:ext cx="4912676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Образцы каменной соли были извлечены из поисковой скважины 3П, </a:t>
            </a:r>
            <a:r>
              <a:rPr lang="ru-RU" dirty="0" smtClean="0"/>
              <a:t>пробуренной с </a:t>
            </a:r>
            <a:r>
              <a:rPr lang="ru-RU" dirty="0"/>
              <a:t>отбором керна по соляным отложениям </a:t>
            </a:r>
            <a:r>
              <a:rPr lang="ru-RU" dirty="0" smtClean="0"/>
              <a:t>предполагаемой </a:t>
            </a:r>
            <a:r>
              <a:rPr lang="ru-RU" dirty="0"/>
              <a:t>рабочей толщи </a:t>
            </a:r>
            <a:r>
              <a:rPr lang="ru-RU" dirty="0" smtClean="0"/>
              <a:t>ПХГ в </a:t>
            </a:r>
            <a:r>
              <a:rPr lang="ru-RU" dirty="0"/>
              <a:t>интервале глубин 835.6-887.7 м и вмещающие её породы в интервалах 775.0-835.6 м и 887.7-949 м. Соль из этой скважины имеет </a:t>
            </a:r>
            <a:r>
              <a:rPr lang="ru-RU" dirty="0" smtClean="0"/>
              <a:t>разнозернистую </a:t>
            </a:r>
            <a:r>
              <a:rPr lang="ru-RU" dirty="0"/>
              <a:t>структуру и слоистую текстуру. Из кернов, извлеченных из скважин, </a:t>
            </a:r>
            <a:r>
              <a:rPr lang="ru-RU" dirty="0" smtClean="0"/>
              <a:t>изготавливались </a:t>
            </a:r>
            <a:r>
              <a:rPr lang="ru-RU" dirty="0"/>
              <a:t>образцы цилиндрической формы диаметром 36.6 мм и высотой 73.2 мм с </a:t>
            </a:r>
            <a:r>
              <a:rPr lang="ru-RU" dirty="0" smtClean="0"/>
              <a:t>отношением </a:t>
            </a:r>
            <a:r>
              <a:rPr lang="ru-RU" dirty="0"/>
              <a:t>высоты к диаметру 2:1 по ГОСТ 21153.2-84.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262" y="5256169"/>
            <a:ext cx="15841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 испытания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51719" y="5256169"/>
            <a:ext cx="15841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После испытания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28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76672"/>
            <a:ext cx="8686800" cy="12961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Триггерные эффекты при периодических усталостных воздействиях на горные породы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332037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Триггерные эффекты в горных породах, заключающиеся в их разрушении или срыве контактов между отдельными блоками, рассматриваются, как правило, как следствие слабых </a:t>
            </a:r>
            <a:r>
              <a:rPr lang="ru-RU" dirty="0" smtClean="0"/>
              <a:t>флюктуаций</a:t>
            </a:r>
            <a:r>
              <a:rPr lang="ru-RU" dirty="0" smtClean="0"/>
              <a:t> </a:t>
            </a:r>
            <a:r>
              <a:rPr lang="ru-RU" dirty="0" smtClean="0"/>
              <a:t>нагрузки </a:t>
            </a:r>
            <a:r>
              <a:rPr lang="ru-RU" dirty="0"/>
              <a:t>при </a:t>
            </a:r>
            <a:r>
              <a:rPr lang="ru-RU" dirty="0" smtClean="0"/>
              <a:t>среднем ее значении, близком к прочности</a:t>
            </a:r>
            <a:r>
              <a:rPr lang="en-US" dirty="0" smtClean="0"/>
              <a:t> </a:t>
            </a:r>
            <a:r>
              <a:rPr lang="ru-RU" dirty="0" smtClean="0"/>
              <a:t>прочности.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 </a:t>
            </a:r>
            <a:r>
              <a:rPr lang="ru-RU" dirty="0"/>
              <a:t>данном докладе рассматриваются результаты экспериментов по циклическим механическим воздействиям </a:t>
            </a:r>
            <a:r>
              <a:rPr lang="ru-RU" dirty="0" smtClean="0"/>
              <a:t>на </a:t>
            </a:r>
            <a:r>
              <a:rPr lang="ru-RU" dirty="0"/>
              <a:t>образцы горных </a:t>
            </a:r>
            <a:r>
              <a:rPr lang="ru-RU" dirty="0" smtClean="0"/>
              <a:t>пород при </a:t>
            </a:r>
            <a:r>
              <a:rPr lang="ru-RU" dirty="0"/>
              <a:t>постоянной и увеличивающейся максимальной нагрузке в цикле, </a:t>
            </a:r>
            <a:r>
              <a:rPr lang="ru-RU" dirty="0" smtClean="0"/>
              <a:t>что </a:t>
            </a:r>
            <a:r>
              <a:rPr lang="ru-RU" dirty="0" smtClean="0"/>
              <a:t>приводит </a:t>
            </a:r>
            <a:r>
              <a:rPr lang="ru-RU" dirty="0"/>
              <a:t>к усталостному снижению их прочности </a:t>
            </a:r>
            <a:r>
              <a:rPr lang="ru-RU" dirty="0" smtClean="0"/>
              <a:t>и последующему разрушению.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Образцы каменной соли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418" y="1412776"/>
            <a:ext cx="5963163" cy="44571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770865" y="6083077"/>
            <a:ext cx="32047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Размер зерен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галита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0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20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812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Зависимость прочности от количества циклов </a:t>
            </a:r>
            <a:r>
              <a:rPr lang="ru-RU" sz="2800" dirty="0" err="1" smtClean="0"/>
              <a:t>нагружения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3" y="5237085"/>
            <a:ext cx="806489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Немонотонный характер изменения прочности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35461" b="4945"/>
          <a:stretch/>
        </p:blipFill>
        <p:spPr>
          <a:xfrm>
            <a:off x="1475656" y="1268760"/>
            <a:ext cx="5996541" cy="38000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2066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Зависимость добротности от количества циклов </a:t>
            </a:r>
            <a:r>
              <a:rPr lang="ru-RU" sz="2800" dirty="0" err="1" smtClean="0"/>
              <a:t>нагружения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4181" y="5797510"/>
            <a:ext cx="806489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Немонотонный характер изменения добротности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26980" b="6606"/>
          <a:stretch/>
        </p:blipFill>
        <p:spPr>
          <a:xfrm>
            <a:off x="1314065" y="1302828"/>
            <a:ext cx="6668269" cy="42864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6926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взаимоЗависимост</a:t>
            </a:r>
            <a:r>
              <a:rPr lang="ru-RU" sz="2800" dirty="0" err="1"/>
              <a:t>И</a:t>
            </a:r>
            <a:r>
              <a:rPr lang="ru-RU" sz="2800" dirty="0" smtClean="0"/>
              <a:t> прочности и добротности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4181" y="5589240"/>
            <a:ext cx="806489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Графики зависимости прочности и добротности на стадии уменьшения прочности при</a:t>
            </a:r>
            <a:r>
              <a:rPr lang="da-DK" dirty="0" smtClean="0"/>
              <a:t> γ </a:t>
            </a:r>
            <a:r>
              <a:rPr lang="da-DK" dirty="0"/>
              <a:t>= 40 (1), 60 (2), 80 % (</a:t>
            </a:r>
            <a:r>
              <a:rPr lang="da-DK" dirty="0" smtClean="0"/>
              <a:t>3)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26980" b="6142"/>
          <a:stretch/>
        </p:blipFill>
        <p:spPr>
          <a:xfrm>
            <a:off x="1259632" y="1113922"/>
            <a:ext cx="6552728" cy="44209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22094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Зависимости скорости упругих волн от количества циклов </a:t>
            </a:r>
            <a:r>
              <a:rPr lang="ru-RU" sz="2800" dirty="0" err="1" smtClean="0"/>
              <a:t>нагружения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4181" y="5589240"/>
            <a:ext cx="806489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Графики зависимости скоростей упругих волн от </a:t>
            </a:r>
            <a:r>
              <a:rPr lang="en-US" i="1" dirty="0" smtClean="0"/>
              <a:t>N</a:t>
            </a:r>
            <a:endParaRPr lang="ru-RU" i="1" dirty="0" smtClean="0"/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20921" b="6022"/>
          <a:stretch/>
        </p:blipFill>
        <p:spPr>
          <a:xfrm>
            <a:off x="1042659" y="1200912"/>
            <a:ext cx="7211081" cy="424983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15669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ЗависимостЬ</a:t>
            </a:r>
            <a:r>
              <a:rPr lang="ru-RU" sz="2800" dirty="0" smtClean="0"/>
              <a:t> ДИНАМИЧЕСКОГО МОДУЛЯ УПРУГОСТИ от количества циклов </a:t>
            </a:r>
            <a:r>
              <a:rPr lang="ru-RU" sz="2800" dirty="0" err="1" smtClean="0"/>
              <a:t>нагружения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4181" y="5589240"/>
            <a:ext cx="806489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Графики зависимости динамического модуля упругости от </a:t>
            </a:r>
            <a:r>
              <a:rPr lang="en-US" i="1" dirty="0" smtClean="0"/>
              <a:t>N</a:t>
            </a:r>
            <a:endParaRPr lang="ru-RU" i="1" dirty="0" smtClean="0"/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9710" b="5468"/>
          <a:stretch/>
        </p:blipFill>
        <p:spPr>
          <a:xfrm>
            <a:off x="1042815" y="1170173"/>
            <a:ext cx="7067625" cy="43016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42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Циклические испытания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-2756" t="7526" b="16814"/>
          <a:stretch/>
        </p:blipFill>
        <p:spPr>
          <a:xfrm>
            <a:off x="467544" y="1172073"/>
            <a:ext cx="8054613" cy="19442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13200"/>
          <a:stretch/>
        </p:blipFill>
        <p:spPr>
          <a:xfrm>
            <a:off x="467544" y="2900265"/>
            <a:ext cx="8054613" cy="21849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r="15870" b="19693"/>
          <a:stretch/>
        </p:blipFill>
        <p:spPr>
          <a:xfrm>
            <a:off x="497966" y="5222606"/>
            <a:ext cx="4580581" cy="14866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20072" y="5229200"/>
            <a:ext cx="129614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Уплотнение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6309320"/>
            <a:ext cx="13681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Разрыхление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42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556792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Изменение прочности при квазистатических и динамических воздействиях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Породы: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мраморизованные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известняки, образцы размерами 25х25х50 мм, месторождение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Перевальное, Республика Дагестан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</a:t>
            </a:fld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3508" y="2924944"/>
            <a:ext cx="8856984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fld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532" y="15032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Изменение прочности при квазистатических и динамических воздействиях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247" r="31836"/>
          <a:stretch/>
        </p:blipFill>
        <p:spPr>
          <a:xfrm>
            <a:off x="133339" y="3068960"/>
            <a:ext cx="4254517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268760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Зависимости акустической добротности Q (1) и прочности </a:t>
            </a:r>
            <a:r>
              <a:rPr lang="ru-RU" dirty="0" err="1" smtClean="0"/>
              <a:t>σ</a:t>
            </a:r>
            <a:r>
              <a:rPr lang="ru-RU" baseline="-25000" dirty="0" err="1" smtClean="0"/>
              <a:t>ст</a:t>
            </a:r>
            <a:r>
              <a:rPr lang="ru-RU" dirty="0" smtClean="0"/>
              <a:t> </a:t>
            </a:r>
            <a:r>
              <a:rPr lang="ru-RU" dirty="0"/>
              <a:t>(2) при квазистатических испытаниях </a:t>
            </a:r>
            <a:r>
              <a:rPr lang="ru-RU" dirty="0" smtClean="0"/>
              <a:t>образцов, наблюдается восстановление </a:t>
            </a:r>
            <a:r>
              <a:rPr lang="ru-RU" dirty="0" err="1" smtClean="0"/>
              <a:t>геоматериала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3911" r="32906"/>
          <a:stretch/>
        </p:blipFill>
        <p:spPr>
          <a:xfrm>
            <a:off x="4788024" y="3068960"/>
            <a:ext cx="4176464" cy="2611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6016" y="1268760"/>
            <a:ext cx="444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Зависимости акустической добротности Q (1) и прочности </a:t>
            </a:r>
            <a:r>
              <a:rPr lang="ru-RU" dirty="0" err="1" smtClean="0"/>
              <a:t>σ</a:t>
            </a:r>
            <a:r>
              <a:rPr lang="ru-RU" baseline="-25000" dirty="0" err="1" smtClean="0"/>
              <a:t>ст</a:t>
            </a:r>
            <a:r>
              <a:rPr lang="ru-RU" dirty="0" smtClean="0"/>
              <a:t> </a:t>
            </a:r>
            <a:r>
              <a:rPr lang="ru-RU" dirty="0"/>
              <a:t>(2) при </a:t>
            </a:r>
            <a:r>
              <a:rPr lang="ru-RU" dirty="0" smtClean="0"/>
              <a:t>динамических испытаниях образцов, восстановления не наблюдается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8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988840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Установление взаимосвязей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акустическими свойствами и прочностью горных пород при изгибе образцов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Породы: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гипсосодержащие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породы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Новомосковского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месторождения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</a:t>
            </a:fld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Оборудование и методы исследования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1475656" y="1988840"/>
            <a:ext cx="6192688" cy="28083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Циклические </a:t>
            </a:r>
            <a:r>
              <a:rPr lang="ru-RU" sz="2800" dirty="0" err="1" smtClean="0"/>
              <a:t>нагружения</a:t>
            </a:r>
            <a:r>
              <a:rPr lang="ru-RU" sz="2800" dirty="0" smtClean="0"/>
              <a:t> при изгибе </a:t>
            </a:r>
            <a:r>
              <a:rPr lang="ru-RU" sz="2800" dirty="0" err="1" smtClean="0"/>
              <a:t>гипсосодержащих</a:t>
            </a:r>
            <a:r>
              <a:rPr lang="ru-RU" sz="2800" dirty="0" smtClean="0"/>
              <a:t> пород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60"/>
            <a:ext cx="8388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Внешний вид образца-балки и схема </a:t>
            </a:r>
            <a:r>
              <a:rPr lang="ru-RU" sz="2800" dirty="0" err="1" smtClean="0">
                <a:solidFill>
                  <a:prstClr val="black"/>
                </a:solidFill>
                <a:latin typeface="Calibri"/>
              </a:rPr>
              <a:t>нагружения</a:t>
            </a:r>
            <a:endParaRPr lang="ru-RU" sz="28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456843" y="1628800"/>
            <a:ext cx="8507645" cy="4717688"/>
            <a:chOff x="456843" y="1772816"/>
            <a:chExt cx="8507645" cy="4717688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467544" y="3429000"/>
              <a:ext cx="8496944" cy="3061504"/>
              <a:chOff x="539552" y="3356992"/>
              <a:chExt cx="8496944" cy="3061504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63688" y="3356992"/>
                <a:ext cx="5941634" cy="1563568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39552" y="4941168"/>
                <a:ext cx="849694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Вид сбоку на образец-балку гипсосодержащей </a:t>
                </a:r>
                <a:r>
                  <a:rPr lang="ru-RU" dirty="0" smtClean="0"/>
                  <a:t>породы </a:t>
                </a:r>
                <a:r>
                  <a:rPr lang="ru-RU" dirty="0" err="1" smtClean="0"/>
                  <a:t>рзмерами</a:t>
                </a:r>
                <a:r>
                  <a:rPr lang="ru-RU" dirty="0" smtClean="0"/>
                  <a:t> 40х40х200 мм </a:t>
                </a:r>
                <a:r>
                  <a:rPr lang="ru-RU" dirty="0"/>
                  <a:t>(a) и ориентировочная схема расположения минералов (b), на которой области доломита светлые, гипса заштрихованные, буквой </a:t>
                </a:r>
                <a:r>
                  <a:rPr lang="ru-RU" i="1" dirty="0"/>
                  <a:t>T</a:t>
                </a:r>
                <a:r>
                  <a:rPr lang="ru-RU" dirty="0"/>
                  <a:t> отмечено положение </a:t>
                </a:r>
                <a:r>
                  <a:rPr lang="ru-RU" dirty="0" err="1"/>
                  <a:t>тензорезистора</a:t>
                </a:r>
                <a:r>
                  <a:rPr lang="ru-RU" dirty="0"/>
                  <a:t> в нижней части балки, а точки приложения нагрузки показаны черными треугольниками.</a:t>
                </a:r>
              </a:p>
            </p:txBody>
          </p:sp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43" y="1772816"/>
              <a:ext cx="8230313" cy="4523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4022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Циклические </a:t>
            </a:r>
            <a:r>
              <a:rPr lang="ru-RU" sz="2800" dirty="0" err="1" smtClean="0"/>
              <a:t>нагружения</a:t>
            </a:r>
            <a:r>
              <a:rPr lang="ru-RU" sz="2800" dirty="0" smtClean="0"/>
              <a:t> при изгибе </a:t>
            </a:r>
            <a:r>
              <a:rPr lang="ru-RU" sz="2800" dirty="0" err="1" smtClean="0"/>
              <a:t>гипсосодержащих</a:t>
            </a:r>
            <a:r>
              <a:rPr lang="ru-RU" sz="2800" dirty="0" smtClean="0"/>
              <a:t> пород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1196752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Calibri"/>
              </a:rPr>
              <a:t>Области </a:t>
            </a: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нагрузок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и режимы деформирования при изгибе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323528" y="2420888"/>
            <a:ext cx="8496944" cy="3960440"/>
            <a:chOff x="395536" y="2708920"/>
            <a:chExt cx="8424936" cy="374441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95536" y="2708920"/>
              <a:ext cx="8424936" cy="37444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611560" y="2852936"/>
              <a:ext cx="7997103" cy="3528392"/>
              <a:chOff x="1259632" y="3212976"/>
              <a:chExt cx="7039706" cy="3347084"/>
            </a:xfrm>
          </p:grpSpPr>
          <p:grpSp>
            <p:nvGrpSpPr>
              <p:cNvPr id="6" name="Группа 5"/>
              <p:cNvGrpSpPr>
                <a:grpSpLocks/>
              </p:cNvGrpSpPr>
              <p:nvPr/>
            </p:nvGrpSpPr>
            <p:grpSpPr bwMode="auto">
              <a:xfrm>
                <a:off x="1259632" y="3212976"/>
                <a:ext cx="7039706" cy="3347084"/>
                <a:chOff x="0" y="0"/>
                <a:chExt cx="70398" cy="33470"/>
              </a:xfrm>
            </p:grpSpPr>
            <p:sp>
              <p:nvSpPr>
                <p:cNvPr id="9" name="Надпись 3"/>
                <p:cNvSpPr txBox="1">
                  <a:spLocks noChangeArrowheads="1"/>
                </p:cNvSpPr>
                <p:nvPr/>
              </p:nvSpPr>
              <p:spPr bwMode="auto">
                <a:xfrm>
                  <a:off x="2536" y="0"/>
                  <a:ext cx="39596" cy="465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Средний предел прочности</a:t>
                  </a:r>
                  <a:r>
                    <a:rPr kumimoji="0" lang="en-US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kumimoji="0" lang="ru-RU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</a:t>
                  </a:r>
                  <a:r>
                    <a:rPr kumimoji="0" lang="en-US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= 1</a:t>
                  </a:r>
                  <a:endParaRPr kumimoji="0" lang="ru-RU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Надпись 4"/>
                <p:cNvSpPr txBox="1">
                  <a:spLocks noChangeArrowheads="1"/>
                </p:cNvSpPr>
                <p:nvPr/>
              </p:nvSpPr>
              <p:spPr bwMode="auto">
                <a:xfrm>
                  <a:off x="3323" y="3137"/>
                  <a:ext cx="31655" cy="46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3. </a:t>
                  </a:r>
                  <a:r>
                    <a:rPr kumimoji="0" lang="ru-RU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Границы хрупкого разрушения</a:t>
                  </a:r>
                  <a:endParaRPr kumimoji="0" lang="ru-RU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Надпись 15"/>
                <p:cNvSpPr txBox="1">
                  <a:spLocks noChangeArrowheads="1"/>
                </p:cNvSpPr>
                <p:nvPr/>
              </p:nvSpPr>
              <p:spPr bwMode="auto">
                <a:xfrm>
                  <a:off x="2880" y="8094"/>
                  <a:ext cx="66655" cy="43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r>
                    <a:rPr kumimoji="0" lang="ru-RU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Граница между пластическим деформированием и хрупким</a:t>
                  </a:r>
                  <a:r>
                    <a:rPr kumimoji="0" lang="ru-RU" b="0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разрушением</a:t>
                  </a:r>
                  <a:endParaRPr kumimoji="0" lang="ru-RU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Надпись 40"/>
                <p:cNvSpPr txBox="1">
                  <a:spLocks noChangeArrowheads="1"/>
                </p:cNvSpPr>
                <p:nvPr/>
              </p:nvSpPr>
              <p:spPr bwMode="auto">
                <a:xfrm>
                  <a:off x="3105" y="12508"/>
                  <a:ext cx="66828" cy="344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2. </a:t>
                  </a:r>
                  <a:r>
                    <a:rPr kumimoji="0" lang="ru-RU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Пластические деформации, малоцикловая усталость</a:t>
                  </a:r>
                  <a:endParaRPr kumimoji="0" lang="ru-RU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Надпись 41"/>
                <p:cNvSpPr txBox="1">
                  <a:spLocks noChangeArrowheads="1"/>
                </p:cNvSpPr>
                <p:nvPr/>
              </p:nvSpPr>
              <p:spPr bwMode="auto">
                <a:xfrm>
                  <a:off x="3600" y="16769"/>
                  <a:ext cx="63228" cy="39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Граница между упругим и пластическим деформированием</a:t>
                  </a:r>
                  <a:endParaRPr kumimoji="0" lang="ru-RU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Надпись 48"/>
                <p:cNvSpPr txBox="1">
                  <a:spLocks noChangeArrowheads="1"/>
                </p:cNvSpPr>
                <p:nvPr/>
              </p:nvSpPr>
              <p:spPr bwMode="auto">
                <a:xfrm>
                  <a:off x="3600" y="23216"/>
                  <a:ext cx="66798" cy="500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1. </a:t>
                  </a:r>
                  <a:r>
                    <a:rPr kumimoji="0" lang="ru-RU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Упругое деформирование, </a:t>
                  </a:r>
                  <a:r>
                    <a:rPr kumimoji="0" lang="ru-RU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многоцикловая</a:t>
                  </a:r>
                  <a:r>
                    <a:rPr kumimoji="0" lang="ru-RU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усталость</a:t>
                  </a:r>
                  <a:endParaRPr kumimoji="0" lang="ru-RU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Овал 14"/>
                <p:cNvSpPr>
                  <a:spLocks noChangeArrowheads="1"/>
                </p:cNvSpPr>
                <p:nvPr/>
              </p:nvSpPr>
              <p:spPr bwMode="auto">
                <a:xfrm>
                  <a:off x="0" y="1811"/>
                  <a:ext cx="1120" cy="1120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6" name="Группа 1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207" cy="30708"/>
                  <a:chOff x="0" y="0"/>
                  <a:chExt cx="1207" cy="30708"/>
                </a:xfrm>
              </p:grpSpPr>
              <p:grpSp>
                <p:nvGrpSpPr>
                  <p:cNvPr id="23" name="Группа 22"/>
                  <p:cNvGrpSpPr>
                    <a:grpSpLocks/>
                  </p:cNvGrpSpPr>
                  <p:nvPr/>
                </p:nvGrpSpPr>
                <p:grpSpPr bwMode="auto">
                  <a:xfrm>
                    <a:off x="86" y="0"/>
                    <a:ext cx="1121" cy="29674"/>
                    <a:chOff x="86" y="0"/>
                    <a:chExt cx="1121" cy="29674"/>
                  </a:xfrm>
                </p:grpSpPr>
                <p:cxnSp>
                  <p:nvCxnSpPr>
                    <p:cNvPr id="25" name="Прямая соединительная линия 2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03" y="0"/>
                      <a:ext cx="0" cy="2967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6" name="Прямая соединительная линия 2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6" y="0"/>
                      <a:ext cx="112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7" name="Прямая соединительная линия 2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6" y="19927"/>
                      <a:ext cx="112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" name="Прямая соединительная линия 2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6" y="16907"/>
                      <a:ext cx="112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9" name="Прямая соединительная линия 2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6" y="11386"/>
                      <a:ext cx="112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30" name="Прямая соединительная линия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86" y="8108"/>
                      <a:ext cx="1121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24" name="Овал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9588"/>
                    <a:ext cx="1120" cy="1120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7" name="Правая фигурная скобка 16"/>
                <p:cNvSpPr>
                  <a:spLocks/>
                </p:cNvSpPr>
                <p:nvPr/>
              </p:nvSpPr>
              <p:spPr bwMode="auto">
                <a:xfrm>
                  <a:off x="2329" y="0"/>
                  <a:ext cx="1031" cy="8108"/>
                </a:xfrm>
                <a:prstGeom prst="rightBrace">
                  <a:avLst>
                    <a:gd name="adj1" fmla="val 8338"/>
                    <a:gd name="adj2" fmla="val 50000"/>
                  </a:avLst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Надпись 60"/>
                <p:cNvSpPr txBox="1">
                  <a:spLocks noChangeArrowheads="1"/>
                </p:cNvSpPr>
                <p:nvPr/>
              </p:nvSpPr>
              <p:spPr bwMode="auto">
                <a:xfrm>
                  <a:off x="2846" y="28812"/>
                  <a:ext cx="29330" cy="465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kern="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Нет нагрузки</a:t>
                  </a:r>
                  <a:r>
                    <a:rPr kumimoji="0" lang="en-US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kumimoji="0" lang="ru-RU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</a:t>
                  </a:r>
                  <a:r>
                    <a:rPr kumimoji="0" lang="en-US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= </a:t>
                  </a:r>
                  <a:r>
                    <a:rPr kumimoji="0" lang="en-US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</a:t>
                  </a:r>
                  <a:endParaRPr kumimoji="0" lang="ru-RU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Правая фигурная скобка 18"/>
                <p:cNvSpPr>
                  <a:spLocks/>
                </p:cNvSpPr>
                <p:nvPr/>
              </p:nvSpPr>
              <p:spPr bwMode="auto">
                <a:xfrm>
                  <a:off x="2329" y="8281"/>
                  <a:ext cx="1028" cy="2927"/>
                </a:xfrm>
                <a:prstGeom prst="rightBrace">
                  <a:avLst>
                    <a:gd name="adj1" fmla="val 8344"/>
                    <a:gd name="adj2" fmla="val 50000"/>
                  </a:avLst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Правая фигурная скобка 19"/>
                <p:cNvSpPr>
                  <a:spLocks/>
                </p:cNvSpPr>
                <p:nvPr/>
              </p:nvSpPr>
              <p:spPr bwMode="auto">
                <a:xfrm>
                  <a:off x="2329" y="11386"/>
                  <a:ext cx="1028" cy="5435"/>
                </a:xfrm>
                <a:prstGeom prst="rightBrace">
                  <a:avLst>
                    <a:gd name="adj1" fmla="val 8347"/>
                    <a:gd name="adj2" fmla="val 50000"/>
                  </a:avLst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Правая фигурная скобка 20"/>
                <p:cNvSpPr>
                  <a:spLocks/>
                </p:cNvSpPr>
                <p:nvPr/>
              </p:nvSpPr>
              <p:spPr bwMode="auto">
                <a:xfrm>
                  <a:off x="2329" y="16994"/>
                  <a:ext cx="1028" cy="2932"/>
                </a:xfrm>
                <a:prstGeom prst="rightBrace">
                  <a:avLst>
                    <a:gd name="adj1" fmla="val 8332"/>
                    <a:gd name="adj2" fmla="val 50000"/>
                  </a:avLst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Правая фигурная скобка 21"/>
                <p:cNvSpPr>
                  <a:spLocks/>
                </p:cNvSpPr>
                <p:nvPr/>
              </p:nvSpPr>
              <p:spPr bwMode="auto">
                <a:xfrm>
                  <a:off x="2329" y="20099"/>
                  <a:ext cx="1028" cy="10007"/>
                </a:xfrm>
                <a:prstGeom prst="rightBrace">
                  <a:avLst>
                    <a:gd name="adj1" fmla="val 8337"/>
                    <a:gd name="adj2" fmla="val 50000"/>
                  </a:avLst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87824" y="6093296"/>
                <a:ext cx="576064" cy="276954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39952" y="3290523"/>
                <a:ext cx="576064" cy="2769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87405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Циклические </a:t>
            </a:r>
            <a:r>
              <a:rPr lang="ru-RU" sz="2800" dirty="0" err="1" smtClean="0"/>
              <a:t>нагружения</a:t>
            </a:r>
            <a:r>
              <a:rPr lang="ru-RU" sz="2800" dirty="0" smtClean="0"/>
              <a:t> при изгибе </a:t>
            </a:r>
            <a:r>
              <a:rPr lang="ru-RU" sz="2800" dirty="0" err="1" smtClean="0"/>
              <a:t>гипсосодержащих</a:t>
            </a:r>
            <a:r>
              <a:rPr lang="ru-RU" sz="2800" dirty="0" smtClean="0"/>
              <a:t> пород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  <p:sp>
        <p:nvSpPr>
          <p:cNvPr id="33" name="Объект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Autofit/>
          </a:bodyPr>
          <a:lstStyle/>
          <a:p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Испытания проводились в следующей последовательности</a:t>
            </a:r>
            <a:r>
              <a:rPr lang="en-GB" sz="1800" dirty="0" smtClean="0"/>
              <a:t>.</a:t>
            </a:r>
            <a:endParaRPr lang="ru-RU" sz="1800" dirty="0" smtClean="0"/>
          </a:p>
          <a:p>
            <a:endParaRPr lang="ru-RU" sz="1800" dirty="0"/>
          </a:p>
          <a:p>
            <a:r>
              <a:rPr lang="en-GB" sz="1800" dirty="0"/>
              <a:t>1. </a:t>
            </a:r>
            <a:r>
              <a:rPr lang="ru-RU" sz="1800" dirty="0" smtClean="0"/>
              <a:t>Измерялись скорости упругих волн и акустическая добротность </a:t>
            </a:r>
            <a:r>
              <a:rPr lang="en-US" sz="1800" dirty="0" smtClean="0"/>
              <a:t>Q</a:t>
            </a:r>
            <a:r>
              <a:rPr lang="ru-RU" sz="1800" dirty="0" smtClean="0"/>
              <a:t>. Скорости волн измерялись по времени прохождения импульса, а добротность  резонансным методом.</a:t>
            </a:r>
            <a:endParaRPr lang="ru-RU" sz="1800" dirty="0"/>
          </a:p>
          <a:p>
            <a:r>
              <a:rPr lang="en-GB" sz="1800" dirty="0" smtClean="0"/>
              <a:t>2.</a:t>
            </a:r>
            <a:r>
              <a:rPr lang="ru-RU" sz="1800" dirty="0" smtClean="0"/>
              <a:t>Устанавливалась нагрузка первой серии из 100 циклических </a:t>
            </a:r>
            <a:r>
              <a:rPr lang="ru-RU" sz="1800" dirty="0" err="1" smtClean="0"/>
              <a:t>нагружений</a:t>
            </a:r>
            <a:r>
              <a:rPr lang="ru-RU" sz="1800" dirty="0" smtClean="0"/>
              <a:t>. </a:t>
            </a:r>
            <a:r>
              <a:rPr lang="en-GB" sz="1800" dirty="0" smtClean="0"/>
              <a:t> </a:t>
            </a:r>
            <a:r>
              <a:rPr lang="ru-RU" sz="1800" dirty="0" smtClean="0"/>
              <a:t>Проводилась первая серия </a:t>
            </a:r>
            <a:r>
              <a:rPr lang="ru-RU" sz="1800" dirty="0" err="1" smtClean="0"/>
              <a:t>нагружений</a:t>
            </a:r>
            <a:r>
              <a:rPr lang="ru-RU" sz="1800" dirty="0" smtClean="0"/>
              <a:t>. Регистрировалась нагрузка и вертикальные смещения центральной части образца-балки, а также показания </a:t>
            </a:r>
            <a:r>
              <a:rPr lang="ru-RU" sz="1800" dirty="0" err="1" smtClean="0"/>
              <a:t>тензорезистора</a:t>
            </a:r>
            <a:r>
              <a:rPr lang="ru-RU" sz="1800" dirty="0" smtClean="0"/>
              <a:t>, наклеенного в нижней части. И активность акустической эмиссии в полосе частот 25-200 кГц.</a:t>
            </a:r>
            <a:endParaRPr lang="ru-RU" sz="1800" dirty="0"/>
          </a:p>
          <a:p>
            <a:r>
              <a:rPr lang="en-GB" sz="1800" dirty="0"/>
              <a:t>3. </a:t>
            </a:r>
            <a:r>
              <a:rPr lang="ru-RU" sz="1800" dirty="0" smtClean="0"/>
              <a:t>Если образец не разрушался, измерялись скорости упругих волн и добротность в соответствии с п. 1. Затем производилась следующая серия </a:t>
            </a:r>
            <a:r>
              <a:rPr lang="ru-RU" sz="1800" dirty="0" err="1" smtClean="0"/>
              <a:t>нагружений</a:t>
            </a:r>
            <a:r>
              <a:rPr lang="ru-RU" sz="1800" dirty="0" smtClean="0"/>
              <a:t> при увеличенной максимальной нагрузке в цикле по сравнению с предыдущей, как описано в п. 2.</a:t>
            </a:r>
            <a:endParaRPr lang="ru-RU" sz="1800" dirty="0"/>
          </a:p>
          <a:p>
            <a:r>
              <a:rPr lang="en-GB" sz="1800" dirty="0"/>
              <a:t>4. </a:t>
            </a:r>
            <a:r>
              <a:rPr lang="ru-RU" sz="1800" dirty="0" smtClean="0"/>
              <a:t>Если образец разрушался, испытания прерывались</a:t>
            </a:r>
            <a:r>
              <a:rPr lang="en-GB" sz="1800" dirty="0" smtClean="0"/>
              <a:t>.</a:t>
            </a: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349272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87524" y="2132856"/>
            <a:ext cx="8568952" cy="44644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Циклические </a:t>
            </a:r>
            <a:r>
              <a:rPr lang="ru-RU" sz="2800" dirty="0" err="1" smtClean="0"/>
              <a:t>нагружения</a:t>
            </a:r>
            <a:r>
              <a:rPr lang="ru-RU" sz="2800" dirty="0" smtClean="0"/>
              <a:t> при изгибе </a:t>
            </a:r>
            <a:r>
              <a:rPr lang="ru-RU" sz="2800" dirty="0" err="1" smtClean="0"/>
              <a:t>гипсосодержащих</a:t>
            </a:r>
            <a:r>
              <a:rPr lang="ru-RU" sz="2800" dirty="0" smtClean="0"/>
              <a:t> пород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96752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Изменение нагрузки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на образец и деформации в центре нижней части при максимуме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в цикле </a:t>
            </a:r>
            <a:r>
              <a:rPr lang="en-US" sz="2400" i="1" dirty="0" err="1">
                <a:solidFill>
                  <a:prstClr val="black"/>
                </a:solidFill>
                <a:latin typeface="Calibri"/>
              </a:rPr>
              <a:t>P</a:t>
            </a:r>
            <a:r>
              <a:rPr lang="en-US" sz="2400" i="1" baseline="-25000" dirty="0" err="1">
                <a:solidFill>
                  <a:prstClr val="black"/>
                </a:solidFill>
                <a:latin typeface="Calibri"/>
              </a:rPr>
              <a:t>max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2.40 кН, серия из 100 циклов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1619672" y="2276872"/>
            <a:ext cx="6561829" cy="4392488"/>
            <a:chOff x="1466555" y="2348880"/>
            <a:chExt cx="6561829" cy="4392488"/>
          </a:xfrm>
        </p:grpSpPr>
        <p:grpSp>
          <p:nvGrpSpPr>
            <p:cNvPr id="51" name="Группа 50"/>
            <p:cNvGrpSpPr>
              <a:grpSpLocks/>
            </p:cNvGrpSpPr>
            <p:nvPr/>
          </p:nvGrpSpPr>
          <p:grpSpPr bwMode="auto">
            <a:xfrm>
              <a:off x="1466555" y="2348880"/>
              <a:ext cx="6210890" cy="2160240"/>
              <a:chOff x="0" y="0"/>
              <a:chExt cx="59410" cy="18980"/>
            </a:xfrm>
          </p:grpSpPr>
          <p:grpSp>
            <p:nvGrpSpPr>
              <p:cNvPr id="60" name="Группа 59"/>
              <p:cNvGrpSpPr>
                <a:grpSpLocks/>
              </p:cNvGrpSpPr>
              <p:nvPr/>
            </p:nvGrpSpPr>
            <p:grpSpPr bwMode="auto">
              <a:xfrm>
                <a:off x="0" y="0"/>
                <a:ext cx="59410" cy="18980"/>
                <a:chOff x="0" y="0"/>
                <a:chExt cx="59410" cy="18981"/>
              </a:xfrm>
            </p:grpSpPr>
            <p:pic>
              <p:nvPicPr>
                <p:cNvPr id="63" name="Рисунок 6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9410" cy="179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4" name="Надпись 104"/>
                <p:cNvSpPr txBox="1">
                  <a:spLocks noChangeArrowheads="1"/>
                </p:cNvSpPr>
                <p:nvPr/>
              </p:nvSpPr>
              <p:spPr bwMode="auto">
                <a:xfrm>
                  <a:off x="23550" y="16217"/>
                  <a:ext cx="12163" cy="2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just"/>
                  <a:r>
                    <a:rPr lang="en-US" sz="120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Time, min</a:t>
                  </a:r>
                  <a:endParaRPr lang="ru-RU" sz="120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Надпись 119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-5435" y="6125"/>
                      <a:ext cx="16213" cy="39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vert270" wrap="square" lIns="91440" tIns="45720" rIns="91440" bIns="45720" anchor="t" anchorCtr="0" upright="1">
                      <a:noAutofit/>
                    </a:bodyPr>
                    <a:lstStyle/>
                    <a:p>
                      <a:pPr algn="ctr"/>
                      <a:r>
                        <a:rPr lang="en-US" sz="12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 rate, </a:t>
                      </a:r>
                      <a14:m>
                        <m:oMath xmlns:m="http://schemas.openxmlformats.org/officeDocument/2006/math">
                          <m:acc>
                            <m:accPr>
                              <m:chr m:val="̇"/>
                              <m:ctrlPr>
                                <a:rPr lang="ru-RU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Σ</m:t>
                                  </m:r>
                                </m:sub>
                              </m:sSub>
                            </m:e>
                          </m:acc>
                        </m:oMath>
                      </a14:m>
                      <a:r>
                        <a:rPr lang="en-US" sz="12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imp/s</a:t>
                      </a:r>
                      <a:endParaRPr lang="ru-RU" sz="1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5" name="Надпись 1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-5400000">
                      <a:off x="-5435" y="6125"/>
                      <a:ext cx="16213" cy="3967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6" name="Надпись 121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1413" y="6038"/>
                  <a:ext cx="12072" cy="25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vert270" wrap="square" lIns="91440" tIns="45720" rIns="91440" bIns="45720" anchor="t" anchorCtr="0" upright="1">
                  <a:noAutofit/>
                </a:bodyPr>
                <a:lstStyle/>
                <a:p>
                  <a:pPr algn="ctr"/>
                  <a:r>
                    <a:rPr lang="en-US" sz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Load, </a:t>
                  </a:r>
                  <a:r>
                    <a:rPr lang="en-US" sz="1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kN</a:t>
                  </a:r>
                  <a:endParaRPr lang="ru-RU" sz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Надпись 1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65" y="11767"/>
                    <a:ext cx="6643" cy="28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̇"/>
                              <m:ctrlPr>
                                <a:rPr lang="ru-RU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Σ</m:t>
                                  </m:r>
                                </m:sub>
                              </m:sSub>
                            </m:e>
                          </m:acc>
                        </m:oMath>
                      </m:oMathPara>
                    </a14:m>
                    <a:endParaRPr lang="ru-RU" sz="120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Надпись 1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565" y="11767"/>
                    <a:ext cx="6643" cy="284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Прямая соединительная линия 61"/>
              <p:cNvCxnSpPr>
                <a:cxnSpLocks noChangeShapeType="1"/>
              </p:cNvCxnSpPr>
              <p:nvPr/>
            </p:nvCxnSpPr>
            <p:spPr bwMode="auto">
              <a:xfrm flipH="1">
                <a:off x="6520" y="13358"/>
                <a:ext cx="1380" cy="51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2" name="Группа 51"/>
            <p:cNvGrpSpPr>
              <a:grpSpLocks/>
            </p:cNvGrpSpPr>
            <p:nvPr/>
          </p:nvGrpSpPr>
          <p:grpSpPr bwMode="auto">
            <a:xfrm>
              <a:off x="1475656" y="4221088"/>
              <a:ext cx="6552728" cy="2520280"/>
              <a:chOff x="0" y="0"/>
              <a:chExt cx="58572" cy="19326"/>
            </a:xfrm>
          </p:grpSpPr>
          <p:grpSp>
            <p:nvGrpSpPr>
              <p:cNvPr id="53" name="Группа 52"/>
              <p:cNvGrpSpPr>
                <a:grpSpLocks/>
              </p:cNvGrpSpPr>
              <p:nvPr/>
            </p:nvGrpSpPr>
            <p:grpSpPr bwMode="auto">
              <a:xfrm>
                <a:off x="1257" y="0"/>
                <a:ext cx="54406" cy="18694"/>
                <a:chOff x="0" y="0"/>
                <a:chExt cx="54406" cy="18694"/>
              </a:xfrm>
            </p:grpSpPr>
            <p:pic>
              <p:nvPicPr>
                <p:cNvPr id="57" name="Рисунок 5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59" r="5647"/>
                <a:stretch>
                  <a:fillRect/>
                </a:stretch>
              </p:blipFill>
              <p:spPr bwMode="auto">
                <a:xfrm>
                  <a:off x="0" y="0"/>
                  <a:ext cx="54406" cy="186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Надпись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00" y="11700"/>
                      <a:ext cx="6643" cy="284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just"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̇"/>
                                <m:ctrlPr>
                                  <a:rPr lang="ru-RU" sz="12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ru-RU" sz="12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 ker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ru-RU" sz="1200" ker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Надпись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000" y="11700"/>
                      <a:ext cx="6643" cy="2847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9" name="Прямая соединительная линия 58"/>
                <p:cNvCxnSpPr>
                  <a:cxnSpLocks noChangeShapeType="1"/>
                </p:cNvCxnSpPr>
                <p:nvPr/>
              </p:nvCxnSpPr>
              <p:spPr bwMode="auto">
                <a:xfrm flipH="1">
                  <a:off x="5003" y="13802"/>
                  <a:ext cx="1380" cy="517"/>
                </a:xfrm>
                <a:prstGeom prst="line">
                  <a:avLst/>
                </a:prstGeom>
                <a:noFill/>
                <a:ln w="6350">
                  <a:solidFill>
                    <a:sysClr val="windowText" lastClr="000000">
                      <a:lumMod val="100000"/>
                      <a:lumOff val="0"/>
                    </a:sys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Надпись 3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-5515" y="7203"/>
                    <a:ext cx="14997" cy="39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vert270" wrap="square" lIns="91440" tIns="45720" rIns="91440" bIns="45720" anchor="t" anchorCtr="0" upright="1">
                    <a:noAutofit/>
                  </a:bodyPr>
                  <a:lstStyle/>
                  <a:p>
                    <a:pPr algn="ctr">
                      <a:defRPr/>
                    </a:pPr>
                    <a:r>
                      <a:rPr lang="en-US" sz="1200" ker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Event rate, </a:t>
                    </a:r>
                    <a14:m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ru-RU" sz="1200" i="1" ker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sz="12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200" ker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Σ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en-US" sz="1200" ker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, imp/s</a:t>
                    </a:r>
                    <a:endParaRPr lang="ru-RU" sz="1200" ker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Надпись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-5400000">
                    <a:off x="-5515" y="7203"/>
                    <a:ext cx="14997" cy="396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Надпись 39"/>
              <p:cNvSpPr txBox="1">
                <a:spLocks noChangeArrowheads="1"/>
              </p:cNvSpPr>
              <p:nvPr/>
            </p:nvSpPr>
            <p:spPr bwMode="auto">
              <a:xfrm rot="-5400000">
                <a:off x="48566" y="6642"/>
                <a:ext cx="16050" cy="3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vert270" wrap="square" lIns="91440" tIns="45720" rIns="91440" bIns="45720" anchor="t" anchorCtr="0" upright="1">
                <a:noAutofit/>
              </a:bodyPr>
              <a:lstStyle/>
              <a:p>
                <a:pPr algn="ctr">
                  <a:defRPr/>
                </a:pPr>
                <a:r>
                  <a:rPr lang="en-US" sz="1200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Gage strain</a:t>
                </a:r>
                <a:endParaRPr lang="ru-RU" sz="12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Надпись 40"/>
              <p:cNvSpPr txBox="1">
                <a:spLocks noChangeArrowheads="1"/>
              </p:cNvSpPr>
              <p:nvPr/>
            </p:nvSpPr>
            <p:spPr bwMode="auto">
              <a:xfrm>
                <a:off x="22909" y="16562"/>
                <a:ext cx="12163" cy="2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>
                  <a:defRPr/>
                </a:pPr>
                <a:r>
                  <a:rPr lang="en-US" sz="1200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Time, min</a:t>
                </a:r>
                <a:endParaRPr lang="ru-RU" sz="12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9220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7524" y="1988840"/>
            <a:ext cx="8568952" cy="44644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Циклические </a:t>
            </a:r>
            <a:r>
              <a:rPr lang="ru-RU" sz="2800" dirty="0" err="1" smtClean="0"/>
              <a:t>нагружения</a:t>
            </a:r>
            <a:r>
              <a:rPr lang="ru-RU" sz="2800" dirty="0" smtClean="0"/>
              <a:t> при изгибе </a:t>
            </a:r>
            <a:r>
              <a:rPr lang="ru-RU" sz="2800" dirty="0" err="1" smtClean="0"/>
              <a:t>гипсосодержащих</a:t>
            </a:r>
            <a:r>
              <a:rPr lang="ru-RU" sz="2800" dirty="0" smtClean="0"/>
              <a:t> пород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119675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Изменение нагрузки </a:t>
            </a:r>
            <a:r>
              <a:rPr lang="en-US" sz="2400" i="1" dirty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на образец и деформации в центре нижней части при максимуме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в цикле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Pmax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=</a:t>
            </a:r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2.45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кН</a:t>
            </a:r>
          </a:p>
        </p:txBody>
      </p:sp>
      <p:pic>
        <p:nvPicPr>
          <p:cNvPr id="2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988840"/>
            <a:ext cx="5987350" cy="169310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627480"/>
            <a:ext cx="5987350" cy="17174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5373216"/>
            <a:ext cx="1584176" cy="100248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99592" y="5517232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 сбоку на балку после разрушения. Стрелкой показано положение </a:t>
            </a:r>
            <a:r>
              <a:rPr lang="ru-RU" dirty="0" err="1" smtClean="0"/>
              <a:t>тензорезистора</a:t>
            </a:r>
            <a:r>
              <a:rPr lang="ru-RU" dirty="0" smtClean="0"/>
              <a:t>. Трещина разрушения выходит за его пределы.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943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132856"/>
            <a:ext cx="8568952" cy="41044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Циклические </a:t>
            </a:r>
            <a:r>
              <a:rPr lang="ru-RU" sz="2800" dirty="0" err="1" smtClean="0"/>
              <a:t>нагружения</a:t>
            </a:r>
            <a:r>
              <a:rPr lang="ru-RU" sz="2800" dirty="0" smtClean="0"/>
              <a:t> при изгибе </a:t>
            </a:r>
            <a:r>
              <a:rPr lang="ru-RU" sz="2800" dirty="0" err="1" smtClean="0"/>
              <a:t>гипсосодержащих</a:t>
            </a:r>
            <a:r>
              <a:rPr lang="ru-RU" sz="2800" dirty="0" smtClean="0"/>
              <a:t> пород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8600" y="1340768"/>
            <a:ext cx="8686800" cy="4525963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Calibri"/>
              </a:rPr>
              <a:t>Суммарная акустическая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эмиссия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38152" y="2276872"/>
            <a:ext cx="8267695" cy="3803650"/>
            <a:chOff x="395536" y="2492896"/>
            <a:chExt cx="8267695" cy="380365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/>
            <a:srcRect l="8139" r="40541"/>
            <a:stretch/>
          </p:blipFill>
          <p:spPr>
            <a:xfrm>
              <a:off x="395536" y="2492896"/>
              <a:ext cx="4057479" cy="288969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/>
            <a:srcRect l="9320" r="42907"/>
            <a:stretch/>
          </p:blipFill>
          <p:spPr>
            <a:xfrm>
              <a:off x="4860032" y="2492896"/>
              <a:ext cx="3803199" cy="295232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403648" y="5373216"/>
              <a:ext cx="61926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Графики суммарной АЕ </a:t>
              </a:r>
              <a:r>
                <a:rPr lang="en-US" i="1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r>
                <a:rPr lang="en-US" baseline="-250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Σ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ru-RU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в зависимости от количества циклов усталостных </a:t>
              </a:r>
              <a:r>
                <a:rPr lang="ru-RU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нагружений</a:t>
              </a:r>
              <a:r>
                <a:rPr lang="en-GB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GB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r>
                <a:rPr lang="en-GB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ru-RU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при различных нагрузках на различных шкалах вертикальной оси </a:t>
              </a:r>
              <a:r>
                <a:rPr lang="en-GB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(</a:t>
              </a:r>
              <a:r>
                <a:rPr lang="en-GB" dirty="0">
                  <a:latin typeface="Times New Roman" panose="02020603050405020304" pitchFamily="18" charset="0"/>
                  <a:ea typeface="Calibri" panose="020F0502020204030204" pitchFamily="34" charset="0"/>
                </a:rPr>
                <a:t>a) </a:t>
              </a:r>
              <a:r>
                <a:rPr lang="ru-RU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и</a:t>
              </a:r>
              <a:r>
                <a:rPr lang="en-GB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GB" dirty="0">
                  <a:latin typeface="Times New Roman" panose="02020603050405020304" pitchFamily="18" charset="0"/>
                  <a:ea typeface="Calibri" panose="020F0502020204030204" pitchFamily="34" charset="0"/>
                </a:rPr>
                <a:t>(b).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78297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7524" y="1988840"/>
            <a:ext cx="8568952" cy="44644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Циклические </a:t>
            </a:r>
            <a:r>
              <a:rPr lang="ru-RU" sz="2800" dirty="0" err="1" smtClean="0"/>
              <a:t>нагружения</a:t>
            </a:r>
            <a:r>
              <a:rPr lang="ru-RU" sz="2800" dirty="0" smtClean="0"/>
              <a:t> при изгибе </a:t>
            </a:r>
            <a:r>
              <a:rPr lang="ru-RU" sz="2800" dirty="0" err="1" smtClean="0"/>
              <a:t>гипсосодержащих</a:t>
            </a:r>
            <a:r>
              <a:rPr lang="ru-RU" sz="2800" dirty="0" smtClean="0"/>
              <a:t> пород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8600" y="980729"/>
            <a:ext cx="8686800" cy="1008111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</a:rPr>
              <a:t>Зависимость параметра поврежденности  от количества циклов усталостного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нагружения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323528" y="1988840"/>
            <a:ext cx="4464496" cy="4525963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Параметр поврежденности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где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ω</a:t>
            </a:r>
            <a:r>
              <a:rPr kumimoji="0" lang="en-US" sz="24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–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текущее значение параметра поврежденности после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-той серии;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текущее значение суммарной АЭ от начала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нагружения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</a:t>
            </a:r>
            <a:r>
              <a:rPr kumimoji="0" lang="en-US" sz="24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–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значение суммарной АЭ при разрушении,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</a:t>
            </a:r>
            <a:r>
              <a:rPr kumimoji="0" lang="en-US" sz="24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= 5226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имп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752565"/>
              </p:ext>
            </p:extLst>
          </p:nvPr>
        </p:nvGraphicFramePr>
        <p:xfrm>
          <a:off x="1763688" y="2420888"/>
          <a:ext cx="1152128" cy="784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3" imgW="660113" imgH="444307" progId="Equation.DSMT4">
                  <p:embed/>
                </p:oleObj>
              </mc:Choice>
              <mc:Fallback>
                <p:oleObj name="Equation" r:id="rId3" imgW="660113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420888"/>
                        <a:ext cx="1152128" cy="784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4577499" y="2132856"/>
            <a:ext cx="4387687" cy="4104456"/>
            <a:chOff x="4788023" y="2132856"/>
            <a:chExt cx="4387687" cy="410445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788023" y="2132856"/>
              <a:ext cx="4387687" cy="410445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4811742" y="2276872"/>
              <a:ext cx="4332258" cy="3613497"/>
              <a:chOff x="0" y="0"/>
              <a:chExt cx="2794000" cy="2330450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00" y="0"/>
                <a:ext cx="2692400" cy="22542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Поле 8"/>
              <p:cNvSpPr txBox="1"/>
              <p:nvPr/>
            </p:nvSpPr>
            <p:spPr>
              <a:xfrm>
                <a:off x="431800" y="2019300"/>
                <a:ext cx="2235200" cy="3111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Number of cycles, </a:t>
                </a:r>
                <a:r>
                  <a:rPr kumimoji="0" lang="en-US" sz="1600" b="0" i="1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endParaRPr kumimoji="0" lang="ru-RU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Поле 9"/>
              <p:cNvSpPr txBox="1"/>
              <p:nvPr/>
            </p:nvSpPr>
            <p:spPr>
              <a:xfrm>
                <a:off x="0" y="228600"/>
                <a:ext cx="431800" cy="15811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vert270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Damage, </a:t>
                </a:r>
                <a:r>
                  <a:rPr kumimoji="0" lang="ru-RU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</a:t>
                </a:r>
              </a:p>
            </p:txBody>
          </p:sp>
        </p:grpSp>
      </p:grp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71130"/>
              </p:ext>
            </p:extLst>
          </p:nvPr>
        </p:nvGraphicFramePr>
        <p:xfrm>
          <a:off x="755576" y="4509120"/>
          <a:ext cx="486054" cy="333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6" imgW="330200" imgH="228600" progId="Equation.DSMT4">
                  <p:embed/>
                </p:oleObj>
              </mc:Choice>
              <mc:Fallback>
                <p:oleObj name="Equation" r:id="rId6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509120"/>
                        <a:ext cx="486054" cy="3332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400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7524" y="1988840"/>
            <a:ext cx="8568952" cy="44644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Циклические </a:t>
            </a:r>
            <a:r>
              <a:rPr lang="ru-RU" sz="2800" dirty="0" err="1" smtClean="0"/>
              <a:t>нагружения</a:t>
            </a:r>
            <a:r>
              <a:rPr lang="ru-RU" sz="2800" dirty="0" smtClean="0"/>
              <a:t> при изгибе </a:t>
            </a:r>
            <a:r>
              <a:rPr lang="ru-RU" sz="2800" dirty="0" err="1" smtClean="0"/>
              <a:t>гипсосодержащих</a:t>
            </a:r>
            <a:r>
              <a:rPr lang="ru-RU" sz="2800" dirty="0" smtClean="0"/>
              <a:t> пород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8600" y="980729"/>
            <a:ext cx="8686800" cy="100811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libri"/>
              </a:rPr>
              <a:t>Зависимости сум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м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арной АЭ и длительности жизни от максимальной нагрузки в цикле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Calibri"/>
              </a:rPr>
              <a:t>P</a:t>
            </a:r>
            <a:r>
              <a:rPr lang="en-US" i="1" baseline="-25000" dirty="0" err="1">
                <a:solidFill>
                  <a:prstClr val="black"/>
                </a:solidFill>
                <a:latin typeface="Calibri"/>
              </a:rPr>
              <a:t>max</a:t>
            </a:r>
            <a:endParaRPr lang="ru-RU" i="1" baseline="-25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348880"/>
            <a:ext cx="6021921" cy="352839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539867" y="2141619"/>
            <a:ext cx="6064264" cy="3971249"/>
            <a:chOff x="1539867" y="2141619"/>
            <a:chExt cx="6064264" cy="3971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Надпись 26"/>
                <p:cNvSpPr txBox="1"/>
                <p:nvPr/>
              </p:nvSpPr>
              <p:spPr>
                <a:xfrm rot="16200000">
                  <a:off x="41172" y="3640314"/>
                  <a:ext cx="3782783" cy="78539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Event rate, </a:t>
                  </a:r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kumimoji="0" lang="ru-RU" sz="1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0" lang="ru-RU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12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Σ</m:t>
                              </m:r>
                              <m:r>
                                <a:rPr kumimoji="0" lang="en-US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imp/cycle</a:t>
                  </a:r>
                  <a:endParaRPr kumimoji="0" lang="ru-RU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kumimoji="0" lang="ru-RU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Надпись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1172" y="3640314"/>
                  <a:ext cx="3782783" cy="78539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Надпись 27"/>
            <p:cNvSpPr txBox="1"/>
            <p:nvPr/>
          </p:nvSpPr>
          <p:spPr>
            <a:xfrm rot="16200000">
              <a:off x="5474855" y="3552812"/>
              <a:ext cx="3473160" cy="78539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Fatigue life, </a:t>
              </a: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kumimoji="0" lang="en-US" sz="1200" b="0" i="1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cycles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Надпись 28"/>
            <p:cNvSpPr txBox="1"/>
            <p:nvPr/>
          </p:nvSpPr>
          <p:spPr>
            <a:xfrm>
              <a:off x="2788771" y="5547470"/>
              <a:ext cx="3617959" cy="565398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Load, kN</a:t>
              </a:r>
              <a:endParaRPr kumimoji="0" lang="ru-R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ru-RU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Надпись 31"/>
            <p:cNvSpPr txBox="1"/>
            <p:nvPr/>
          </p:nvSpPr>
          <p:spPr>
            <a:xfrm>
              <a:off x="2538805" y="2996952"/>
              <a:ext cx="1301645" cy="669029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noProof="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Время жизни (</a:t>
              </a:r>
              <a:r>
                <a:rPr lang="en-US" sz="1200" kern="0" noProof="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Fatigue life</a:t>
              </a:r>
              <a:r>
                <a:rPr lang="ru-RU" sz="1200" kern="0" noProof="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Надпись 30"/>
            <p:cNvSpPr txBox="1"/>
            <p:nvPr/>
          </p:nvSpPr>
          <p:spPr>
            <a:xfrm>
              <a:off x="2555776" y="3861048"/>
              <a:ext cx="1301645" cy="69024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Суммарная АЭ (</a:t>
              </a:r>
              <a:r>
                <a:rPr lang="en-US" sz="1200" kern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Events rate)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444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6632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340768"/>
            <a:ext cx="8686800" cy="38164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Периодические квазистатические циклические механические воздействия на одни породы приводят к снижению прочности и разрушению, а на другие </a:t>
            </a:r>
            <a:r>
              <a:rPr lang="en-US" dirty="0" smtClean="0"/>
              <a:t>-</a:t>
            </a:r>
            <a:r>
              <a:rPr lang="ru-RU" smtClean="0"/>
              <a:t> </a:t>
            </a:r>
            <a:r>
              <a:rPr lang="ru-RU" dirty="0" smtClean="0"/>
              <a:t>к восстановлению прочности </a:t>
            </a:r>
          </a:p>
          <a:p>
            <a:r>
              <a:rPr lang="ru-RU" dirty="0" smtClean="0"/>
              <a:t>Динамические механические воздействия по сравнению с квазистатическими приводят к снижению прочности без ее восстановления</a:t>
            </a:r>
          </a:p>
          <a:p>
            <a:r>
              <a:rPr lang="ru-RU" dirty="0" smtClean="0"/>
              <a:t>Триггерное влияние периодических усталостных механических воздействий определяется типом горных пород и их величиной по отношению к прочности, а также видом напряженного состояния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0070" y="5445224"/>
            <a:ext cx="84838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Работы проведены при поддержке РФФИ, гранты 14-05-00362 и </a:t>
            </a:r>
            <a:r>
              <a:rPr lang="en-GB" dirty="0" smtClean="0"/>
              <a:t>17-05-00570</a:t>
            </a:r>
            <a:r>
              <a:rPr lang="ru-RU" dirty="0"/>
              <a:t>.</a:t>
            </a:r>
            <a:r>
              <a:rPr lang="ru-RU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9712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403" y="4462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Публикации авторов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области прогнозирования прочности горных пород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усталостных циклических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нагружениях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и связанных темах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7453" y="764704"/>
            <a:ext cx="8849093" cy="57554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Voznesenskii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AS,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Kutkin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YO,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Krasilov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MN,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Komissarov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AA.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Predicting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fatigue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strength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rocks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interrelation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acoustic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Fatigue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2015;77:194–8. doi:10.1016/j.ijfatigue.2015.02.012.</a:t>
            </a:r>
          </a:p>
          <a:p>
            <a:pPr marL="342900" indent="-342900" algn="just">
              <a:buAutoNum type="arabicPeriod"/>
            </a:pP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Voznesensky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AS,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Kutkin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YO,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Krasilov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MN. Interrelation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acoustic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Q-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strength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in limestone. J Min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Sci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2015;51:23–30. doi:10.1134/S1062739115010044.</a:t>
            </a:r>
          </a:p>
          <a:p>
            <a:pPr marL="342900" indent="-342900" algn="just">
              <a:buAutoNum type="arabicPeriod"/>
            </a:pP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Voznesenskii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AS,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Krasilov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MN,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Kutkin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YO,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Tavostin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MN,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Osipov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YV. Features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interrelations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acoustic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strength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rock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salt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fatigue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cyclic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loadings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Fatigue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2017;97:70–8. doi:10.1016/j.ijfatigue.2016.12.027.</a:t>
            </a:r>
          </a:p>
          <a:p>
            <a:pPr marL="342900" indent="-342900" algn="just">
              <a:buAutoNum type="arabicPeriod"/>
            </a:pP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Voznesenskii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AS,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Kutkin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YO,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Krasilov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MN,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Komissarov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AA. The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influence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stress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type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scale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relationship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acoustic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residual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strength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gypsum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rocks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fatigue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tests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Fatigue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2016;84:53–8. doi:10.1016/j.ijfatigue.2015.11.016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Voznesensky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AS,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Krasilov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MN,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Kutkin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YO,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Koryakin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. Field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trial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Anker-Test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device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nondestructive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rock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bolt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shock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spectrum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Gorn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Zhurnal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2016:33–6. doi:10.17580/gzh.2016.12.07.</a:t>
            </a:r>
          </a:p>
          <a:p>
            <a:pPr marL="342900" indent="-342900" algn="just">
              <a:buAutoNum type="arabicPeriod"/>
            </a:pP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Voznesenskiy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AS,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Koryakin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Voznesenskiy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EA.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Physico-technical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evaluation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shock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spectrum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strata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bolting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Gorn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>
                <a:latin typeface="Times New Roman" pitchFamily="18" charset="0"/>
                <a:cs typeface="Times New Roman" pitchFamily="18" charset="0"/>
              </a:rPr>
              <a:t>Zhurnal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 2015:17–20. doi:10.17580/gzh.2016.03.03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Куткин Я.О., Красилов М.Н.,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Насибуллин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Р.Р. Установка для изучения свойств горных пород при динамических воздействиях // Горный информационно-аналитический бюллетень. – 2017. – № 12. – С. 146-152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Вознесенский А. С., Красилов М. Н., Куткин Я. О., Тавостин М. Н.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Лабораторная система для расширенных испытаний образцов горных пород при изгибе //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Горный информационно-аналитический бюллетень.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132-137.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DOI: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10.25018/0236-1493-2018-10-0-132-137.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21560" y="6453336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</a:t>
            </a:fld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Механические испытания по заданной программе, установка «АСИС», ООО «НПО ГЕОТЕК»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5059288" cy="4025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80112" y="1556792"/>
                <a:ext cx="3336432" cy="48013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Циклические испытания включали </a:t>
                </a:r>
                <a:r>
                  <a:rPr lang="ru-RU" dirty="0" smtClean="0"/>
                  <a:t>серии </a:t>
                </a:r>
                <a:r>
                  <a:rPr lang="ru-RU" dirty="0" err="1"/>
                  <a:t>нагружений</a:t>
                </a:r>
                <a:r>
                  <a:rPr lang="ru-RU" dirty="0"/>
                  <a:t> и разгрузки с </a:t>
                </a:r>
                <a:r>
                  <a:rPr lang="ru-RU" dirty="0" smtClean="0"/>
                  <a:t>различным количеством циклов </a:t>
                </a:r>
                <a:r>
                  <a:rPr lang="en-US" dirty="0" smtClean="0"/>
                  <a:t>N</a:t>
                </a:r>
                <a:r>
                  <a:rPr lang="ru-RU" dirty="0" smtClean="0"/>
                  <a:t> и разными максимальными </a:t>
                </a:r>
                <a:r>
                  <a:rPr lang="ru-RU" dirty="0"/>
                  <a:t>напряжениями в цикле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ru-RU" dirty="0"/>
                  <a:t>, </a:t>
                </a:r>
                <a:r>
                  <a:rPr lang="ru-RU" dirty="0" smtClean="0"/>
                  <a:t>например, 40</a:t>
                </a:r>
                <a:r>
                  <a:rPr lang="ru-RU" dirty="0"/>
                  <a:t>; 60; 80% от разрушающей </a:t>
                </a:r>
                <a:r>
                  <a:rPr lang="ru-RU" dirty="0" smtClean="0"/>
                  <a:t>величины. </a:t>
                </a:r>
                <a:r>
                  <a:rPr lang="ru-RU" dirty="0"/>
                  <a:t>Нижняя граница циклических </a:t>
                </a:r>
                <a:r>
                  <a:rPr lang="ru-RU" dirty="0" err="1"/>
                  <a:t>нагружений</a:t>
                </a:r>
                <a:r>
                  <a:rPr lang="ru-RU" dirty="0"/>
                  <a:t> принималась на уровне 5% от разрушающей </a:t>
                </a:r>
                <a:r>
                  <a:rPr lang="ru-RU" dirty="0" smtClean="0"/>
                  <a:t>величины.</a:t>
                </a:r>
              </a:p>
              <a:p>
                <a:pPr algn="just"/>
                <a:r>
                  <a:rPr lang="ru-RU" dirty="0" smtClean="0"/>
                  <a:t>После циклических </a:t>
                </a:r>
                <a:r>
                  <a:rPr lang="ru-RU" dirty="0" err="1" smtClean="0"/>
                  <a:t>нагружений</a:t>
                </a:r>
                <a:r>
                  <a:rPr lang="ru-RU" dirty="0" smtClean="0"/>
                  <a:t> измерялась добротность и образец разрушался для определения прочности.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556792"/>
                <a:ext cx="3336432" cy="4801314"/>
              </a:xfrm>
              <a:prstGeom prst="rect">
                <a:avLst/>
              </a:prstGeom>
              <a:blipFill rotWithShape="0">
                <a:blip r:embed="rId3"/>
                <a:stretch>
                  <a:fillRect l="-1273" t="-506" r="-1273" b="-886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1520" y="123362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Квазистатические (медленные) изменения нагрузки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5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08920"/>
            <a:ext cx="6336704" cy="838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15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Механические испытания, установка «АСИС»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92080" y="2996952"/>
            <a:ext cx="3336432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/>
              <a:t>Образец породы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Верхний пуансон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/>
              <a:t>Деформометр</a:t>
            </a:r>
            <a:r>
              <a:rPr lang="ru-RU" dirty="0"/>
              <a:t> прогиба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Индикатор деформаций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Датчик вертикальных перемещений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Динамометр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АЕ-преобразователь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/>
              <a:t>Тензорезистор</a:t>
            </a:r>
            <a:endParaRPr lang="ru-RU" dirty="0"/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Компенсационный </a:t>
            </a:r>
            <a:r>
              <a:rPr lang="ru-RU" dirty="0" err="1"/>
              <a:t>тензорезистор</a:t>
            </a:r>
            <a:endParaRPr lang="ru-RU" dirty="0"/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 rotWithShape="1">
          <a:blip r:embed="rId2"/>
          <a:srcRect r="22945"/>
          <a:stretch/>
        </p:blipFill>
        <p:spPr>
          <a:xfrm>
            <a:off x="395536" y="1556792"/>
            <a:ext cx="4365151" cy="48457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932040" y="134076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Calibri"/>
              </a:rPr>
              <a:t>Схема экспериментальной установки для испытаний образцов пород  при изгибе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2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50" y="188640"/>
            <a:ext cx="89916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Механические ДИНАМИЧЕСКИЕ испытания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5779469"/>
            <a:ext cx="86650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Внешний вид </a:t>
            </a:r>
            <a:r>
              <a:rPr lang="ru-RU" dirty="0" smtClean="0"/>
              <a:t>установки для динамических испытаний образцов горных пород с регистрирующей системой </a:t>
            </a:r>
            <a:r>
              <a:rPr lang="en-US" dirty="0" smtClean="0"/>
              <a:t>QM-Box</a:t>
            </a:r>
            <a:r>
              <a:rPr lang="ru-RU" dirty="0" smtClean="0"/>
              <a:t> и АЭ-системой АФ-15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990" y="1484969"/>
            <a:ext cx="6480720" cy="42098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09078" y="1056709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Динамические изменения нагрузки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0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акустические испытания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3" y="5237085"/>
            <a:ext cx="806489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Прибор </a:t>
            </a:r>
            <a:r>
              <a:rPr lang="ru-RU" dirty="0"/>
              <a:t>«Ультразвук» для измерения скоростей продольной и поперечной упругих волн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59" y="1246718"/>
            <a:ext cx="7961481" cy="37963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77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акустические испытания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0959" y="5189191"/>
                <a:ext cx="8064895" cy="1477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/>
                  <a:t>1 – образец каменой соли; 2 – держатель; 3 – пьезопреобразователь; 4 - генератор </a:t>
                </a:r>
                <a:r>
                  <a:rPr lang="en-GB" dirty="0"/>
                  <a:t>SFG</a:t>
                </a:r>
                <a:r>
                  <a:rPr lang="ru-RU" dirty="0"/>
                  <a:t>-2110; 5 – предусилитель; 6 – осциллограф </a:t>
                </a:r>
                <a:r>
                  <a:rPr lang="en-GB" dirty="0"/>
                  <a:t>GDS</a:t>
                </a:r>
                <a:r>
                  <a:rPr lang="ru-RU" dirty="0" smtClean="0"/>
                  <a:t>-71022</a:t>
                </a:r>
              </a:p>
              <a:p>
                <a:pPr algn="ctr"/>
                <a:endParaRPr lang="ru-RU" dirty="0" smtClean="0"/>
              </a:p>
              <a:p>
                <a:pPr algn="ctr"/>
                <a:r>
                  <a:rPr lang="ru-RU" dirty="0" smtClean="0"/>
                  <a:t>Добротность </a:t>
                </a:r>
                <a:r>
                  <a:rPr lang="en-GB" i="1" dirty="0" smtClean="0"/>
                  <a:t>Q</a:t>
                </a:r>
                <a:r>
                  <a:rPr lang="ru-RU" dirty="0" smtClean="0"/>
                  <a:t> рассчитывалась по </a:t>
                </a:r>
                <a:r>
                  <a:rPr lang="ru-RU" dirty="0"/>
                  <a:t>формуле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Q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i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i="0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num>
                      <m:den>
                        <m:r>
                          <a:rPr lang="ru-RU" i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GB" i="0">
                            <a:latin typeface="Cambria Math" panose="02040503050406030204" pitchFamily="18" charset="0"/>
                          </a:rPr>
                          <m:t>F</m:t>
                        </m:r>
                      </m:den>
                    </m:f>
                  </m:oMath>
                </a14:m>
                <a:endParaRPr lang="ru-RU" dirty="0" smtClean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9" y="5189191"/>
                <a:ext cx="8064895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604" t="-1633" r="-528" b="-24490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7792" b="9204"/>
          <a:stretch/>
        </p:blipFill>
        <p:spPr>
          <a:xfrm>
            <a:off x="611560" y="1340767"/>
            <a:ext cx="7938781" cy="357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fld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237166"/>
              </p:ext>
            </p:extLst>
          </p:nvPr>
        </p:nvGraphicFramePr>
        <p:xfrm>
          <a:off x="4419600" y="3314700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3314700"/>
                        <a:ext cx="304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395536" y="1988840"/>
            <a:ext cx="8424936" cy="3539430"/>
            <a:chOff x="395536" y="1988840"/>
            <a:chExt cx="8424936" cy="3539430"/>
          </a:xfrm>
        </p:grpSpPr>
        <p:sp>
          <p:nvSpPr>
            <p:cNvPr id="4" name="TextBox 3"/>
            <p:cNvSpPr txBox="1"/>
            <p:nvPr/>
          </p:nvSpPr>
          <p:spPr>
            <a:xfrm>
              <a:off x="395536" y="1988840"/>
              <a:ext cx="8424936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Взаимосвязи </a:t>
              </a: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между акустической 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добротностью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, прочностями 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       горных пород при их </a:t>
              </a: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монотонном 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уменьшении от количества </a:t>
              </a: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циклов </a:t>
              </a:r>
              <a:r>
                <a:rPr lang="ru-RU" sz="3200" dirty="0" err="1">
                  <a:latin typeface="Times New Roman" pitchFamily="18" charset="0"/>
                  <a:cs typeface="Times New Roman" pitchFamily="18" charset="0"/>
                </a:rPr>
                <a:t>нагружения</a:t>
              </a: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u="sng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Породы</a:t>
              </a: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известняк, травертин, 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габбро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3200" dirty="0" err="1" smtClean="0">
                  <a:latin typeface="Times New Roman" pitchFamily="18" charset="0"/>
                  <a:cs typeface="Times New Roman" pitchFamily="18" charset="0"/>
                </a:rPr>
                <a:t>гипсосодержащие</a:t>
              </a:r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 породы</a:t>
              </a:r>
            </a:p>
          </p:txBody>
        </p:sp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1358251"/>
                </p:ext>
              </p:extLst>
            </p:nvPr>
          </p:nvGraphicFramePr>
          <p:xfrm>
            <a:off x="6012160" y="2564904"/>
            <a:ext cx="1376363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" name="Equation" r:id="rId5" imgW="647640" imgH="228600" progId="Equation.DSMT4">
                    <p:embed/>
                  </p:oleObj>
                </mc:Choice>
                <mc:Fallback>
                  <p:oleObj name="Equation" r:id="rId5" imgW="6476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012160" y="2564904"/>
                          <a:ext cx="1376363" cy="487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820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4620</TotalTime>
  <Words>1664</Words>
  <Application>Microsoft Office PowerPoint</Application>
  <PresentationFormat>Экран (4:3)</PresentationFormat>
  <Paragraphs>259</Paragraphs>
  <Slides>40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Arial</vt:lpstr>
      <vt:lpstr>Calibri</vt:lpstr>
      <vt:lpstr>Cambria Math</vt:lpstr>
      <vt:lpstr>Franklin Gothic Book</vt:lpstr>
      <vt:lpstr>Franklin Gothic Medium</vt:lpstr>
      <vt:lpstr>Times New Roman</vt:lpstr>
      <vt:lpstr>Wingdings 2</vt:lpstr>
      <vt:lpstr>Трек</vt:lpstr>
      <vt:lpstr>Equation</vt:lpstr>
      <vt:lpstr>Презентация PowerPoint</vt:lpstr>
      <vt:lpstr>Триггерные эффекты при периодических усталостных воздействиях на горные породы</vt:lpstr>
      <vt:lpstr>Оборудование и методы исследования</vt:lpstr>
      <vt:lpstr>Механические испытания по заданной программе, установка «АСИС», ООО «НПО ГЕОТЕК»</vt:lpstr>
      <vt:lpstr>Механические испытания, установка «АСИС»</vt:lpstr>
      <vt:lpstr>Механические ДИНАМИЧЕСКИЕ испытания</vt:lpstr>
      <vt:lpstr>акустические испытания</vt:lpstr>
      <vt:lpstr>акустические испытания</vt:lpstr>
      <vt:lpstr>Презентация PowerPoint</vt:lpstr>
      <vt:lpstr>Презентация PowerPoint</vt:lpstr>
      <vt:lpstr>Презентация PowerPoint</vt:lpstr>
      <vt:lpstr>Образцы гипсосодержащих пород</vt:lpstr>
      <vt:lpstr>ИЗМЕНЕНИЕ НАГРУЗКИ НА ОБРАЗЕЦ</vt:lpstr>
      <vt:lpstr>Зависимости σ(N) и Q(N)</vt:lpstr>
      <vt:lpstr>Зависимости σ(N) и Q(N)</vt:lpstr>
      <vt:lpstr>Зависимости σ(Q)</vt:lpstr>
      <vt:lpstr>Презентация PowerPoint</vt:lpstr>
      <vt:lpstr>Презентация PowerPoint</vt:lpstr>
      <vt:lpstr>Образцы каменной соли</vt:lpstr>
      <vt:lpstr>Образцы каменной соли</vt:lpstr>
      <vt:lpstr>Зависимость прочности от количества циклов нагружения</vt:lpstr>
      <vt:lpstr>Зависимость добротности от количества циклов нагружения</vt:lpstr>
      <vt:lpstr>взаимоЗависимостИ прочности и добротности</vt:lpstr>
      <vt:lpstr>Зависимости скорости упругих волн от количества циклов нагружения</vt:lpstr>
      <vt:lpstr>ЗависимостЬ ДИНАМИЧЕСКОГО МОДУЛЯ УПРУГОСТИ от количества циклов нагружения</vt:lpstr>
      <vt:lpstr>Циклические испытания</vt:lpstr>
      <vt:lpstr>Презентация PowerPoint</vt:lpstr>
      <vt:lpstr>Презентация PowerPoint</vt:lpstr>
      <vt:lpstr>Презентация PowerPoint</vt:lpstr>
      <vt:lpstr>Циклические нагружения при изгибе гипсосодержащих пород</vt:lpstr>
      <vt:lpstr>Циклические нагружения при изгибе гипсосодержащих пород</vt:lpstr>
      <vt:lpstr>Циклические нагружения при изгибе гипсосодержащих пород</vt:lpstr>
      <vt:lpstr>Циклические нагружения при изгибе гипсосодержащих пород</vt:lpstr>
      <vt:lpstr>Циклические нагружения при изгибе гипсосодержащих пород</vt:lpstr>
      <vt:lpstr>Циклические нагружения при изгибе гипсосодержащих пород</vt:lpstr>
      <vt:lpstr>Циклические нагружения при изгибе гипсосодержащих пород</vt:lpstr>
      <vt:lpstr>Циклические нагружения при изгибе гипсосодержащих пород</vt:lpstr>
      <vt:lpstr>Выводы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FTKP-2</dc:creator>
  <cp:lastModifiedBy>Eugen</cp:lastModifiedBy>
  <cp:revision>329</cp:revision>
  <dcterms:created xsi:type="dcterms:W3CDTF">2014-09-02T06:37:23Z</dcterms:created>
  <dcterms:modified xsi:type="dcterms:W3CDTF">2019-06-05T21:01:41Z</dcterms:modified>
</cp:coreProperties>
</file>