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>
  <p:sldMasterIdLst>
    <p:sldMasterId id="2147483711" r:id="rId1"/>
  </p:sldMasterIdLst>
  <p:notesMasterIdLst>
    <p:notesMasterId r:id="rId19"/>
  </p:notesMasterIdLst>
  <p:sldIdLst>
    <p:sldId id="367" r:id="rId2"/>
    <p:sldId id="334" r:id="rId3"/>
    <p:sldId id="330" r:id="rId4"/>
    <p:sldId id="331" r:id="rId5"/>
    <p:sldId id="326" r:id="rId6"/>
    <p:sldId id="308" r:id="rId7"/>
    <p:sldId id="356" r:id="rId8"/>
    <p:sldId id="357" r:id="rId9"/>
    <p:sldId id="280" r:id="rId10"/>
    <p:sldId id="346" r:id="rId11"/>
    <p:sldId id="362" r:id="rId12"/>
    <p:sldId id="363" r:id="rId13"/>
    <p:sldId id="364" r:id="rId14"/>
    <p:sldId id="368" r:id="rId15"/>
    <p:sldId id="365" r:id="rId16"/>
    <p:sldId id="366" r:id="rId17"/>
    <p:sldId id="332" r:id="rId18"/>
  </p:sldIdLst>
  <p:sldSz cx="9144000" cy="6858000" type="screen4x3"/>
  <p:notesSz cx="9144000" cy="6858000"/>
  <p:embeddedFontLst>
    <p:embeddedFont>
      <p:font typeface="Calibri" pitchFamily="34" charset="0"/>
      <p:regular r:id="rId20"/>
      <p:bold r:id="rId21"/>
      <p:italic r:id="rId22"/>
      <p:boldItalic r:id="rId23"/>
    </p:embeddedFont>
    <p:embeddedFont>
      <p:font typeface="Monotype Sorts"/>
      <p:regular r:id="rId24"/>
    </p:embeddedFont>
    <p:embeddedFont>
      <p:font typeface="MS Mincho" pitchFamily="49" charset="-128"/>
      <p:regular r:id="rId25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folHlink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FF"/>
    <a:srgbClr val="FFFFFF"/>
    <a:srgbClr val="CCFFFF"/>
    <a:srgbClr val="000099"/>
    <a:srgbClr val="800000"/>
    <a:srgbClr val="003399"/>
    <a:srgbClr val="993300"/>
    <a:srgbClr val="0A0A0A"/>
    <a:srgbClr val="000014"/>
    <a:srgbClr val="000032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76" d="100"/>
          <a:sy n="76" d="100"/>
        </p:scale>
        <p:origin x="-77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-1722" y="-96"/>
      </p:cViewPr>
      <p:guideLst>
        <p:guide orient="horz" pos="2160"/>
        <p:guide pos="288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image" Target="../media/image7.wmf"/><Relationship Id="rId7" Type="http://schemas.openxmlformats.org/officeDocument/2006/relationships/image" Target="../media/image11.wmf"/><Relationship Id="rId2" Type="http://schemas.openxmlformats.org/officeDocument/2006/relationships/image" Target="../media/image6.wmf"/><Relationship Id="rId1" Type="http://schemas.openxmlformats.org/officeDocument/2006/relationships/image" Target="../media/image5.wmf"/><Relationship Id="rId6" Type="http://schemas.openxmlformats.org/officeDocument/2006/relationships/image" Target="../media/image10.wmf"/><Relationship Id="rId11" Type="http://schemas.openxmlformats.org/officeDocument/2006/relationships/image" Target="../media/image15.wmf"/><Relationship Id="rId5" Type="http://schemas.openxmlformats.org/officeDocument/2006/relationships/image" Target="../media/image9.wmf"/><Relationship Id="rId10" Type="http://schemas.openxmlformats.org/officeDocument/2006/relationships/image" Target="../media/image14.wmf"/><Relationship Id="rId4" Type="http://schemas.openxmlformats.org/officeDocument/2006/relationships/image" Target="../media/image8.wmf"/><Relationship Id="rId9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image" Target="../media/image18.wmf"/><Relationship Id="rId7" Type="http://schemas.openxmlformats.org/officeDocument/2006/relationships/image" Target="../media/image22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Relationship Id="rId6" Type="http://schemas.openxmlformats.org/officeDocument/2006/relationships/image" Target="../media/image21.wmf"/><Relationship Id="rId11" Type="http://schemas.openxmlformats.org/officeDocument/2006/relationships/image" Target="../media/image26.wmf"/><Relationship Id="rId5" Type="http://schemas.openxmlformats.org/officeDocument/2006/relationships/image" Target="../media/image20.wmf"/><Relationship Id="rId10" Type="http://schemas.openxmlformats.org/officeDocument/2006/relationships/image" Target="../media/image25.wmf"/><Relationship Id="rId4" Type="http://schemas.openxmlformats.org/officeDocument/2006/relationships/image" Target="../media/image19.wmf"/><Relationship Id="rId9" Type="http://schemas.openxmlformats.org/officeDocument/2006/relationships/image" Target="../media/image24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Relationship Id="rId6" Type="http://schemas.openxmlformats.org/officeDocument/2006/relationships/image" Target="../media/image32.wmf"/><Relationship Id="rId5" Type="http://schemas.openxmlformats.org/officeDocument/2006/relationships/image" Target="../media/image31.wmf"/><Relationship Id="rId4" Type="http://schemas.openxmlformats.org/officeDocument/2006/relationships/image" Target="../media/image30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Relationship Id="rId6" Type="http://schemas.openxmlformats.org/officeDocument/2006/relationships/image" Target="../media/image38.wmf"/><Relationship Id="rId5" Type="http://schemas.openxmlformats.org/officeDocument/2006/relationships/image" Target="../media/image37.wmf"/><Relationship Id="rId4" Type="http://schemas.openxmlformats.org/officeDocument/2006/relationships/image" Target="../media/image3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8160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22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Щелчок правит 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1157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57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89322261-2FD0-4085-883E-76C5A8D345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367768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FC0FB0-63CA-41BE-927B-EB1C34E39566}" type="slidenum">
              <a:rPr lang="ru-RU" smtClean="0">
                <a:latin typeface="Arial" charset="0"/>
              </a:rPr>
              <a:pPr/>
              <a:t>1</a:t>
            </a:fld>
            <a:endParaRPr lang="ru-RU" dirty="0">
              <a:latin typeface="Arial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111082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6D6735-E150-4D15-96C4-46C750BB8AFF}" type="slidenum">
              <a:rPr lang="ru-RU" smtClean="0">
                <a:latin typeface="Arial" charset="0"/>
              </a:rPr>
              <a:pPr/>
              <a:t>11</a:t>
            </a:fld>
            <a:endParaRPr lang="ru-RU">
              <a:latin typeface="Arial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0750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6D6735-E150-4D15-96C4-46C750BB8AFF}" type="slidenum">
              <a:rPr lang="ru-RU" smtClean="0">
                <a:latin typeface="Arial" charset="0"/>
              </a:rPr>
              <a:pPr/>
              <a:t>12</a:t>
            </a:fld>
            <a:endParaRPr lang="ru-RU">
              <a:latin typeface="Arial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0750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6D6735-E150-4D15-96C4-46C750BB8AFF}" type="slidenum">
              <a:rPr lang="ru-RU" smtClean="0">
                <a:latin typeface="Arial" charset="0"/>
              </a:rPr>
              <a:pPr/>
              <a:t>13</a:t>
            </a:fld>
            <a:endParaRPr lang="ru-RU">
              <a:latin typeface="Arial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0750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6D6735-E150-4D15-96C4-46C750BB8AFF}" type="slidenum">
              <a:rPr lang="ru-RU" smtClean="0">
                <a:latin typeface="Arial" charset="0"/>
              </a:rPr>
              <a:pPr/>
              <a:t>14</a:t>
            </a:fld>
            <a:endParaRPr lang="ru-RU">
              <a:latin typeface="Arial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0750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6D6735-E150-4D15-96C4-46C750BB8AFF}" type="slidenum">
              <a:rPr lang="ru-RU" smtClean="0">
                <a:latin typeface="Arial" charset="0"/>
              </a:rPr>
              <a:pPr/>
              <a:t>15</a:t>
            </a:fld>
            <a:endParaRPr lang="ru-RU">
              <a:latin typeface="Arial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0750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6D6735-E150-4D15-96C4-46C750BB8AFF}" type="slidenum">
              <a:rPr lang="ru-RU" smtClean="0">
                <a:latin typeface="Arial" charset="0"/>
              </a:rPr>
              <a:pPr/>
              <a:t>16</a:t>
            </a:fld>
            <a:endParaRPr lang="ru-RU">
              <a:latin typeface="Arial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0750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03EC0D-2A1F-4F40-BE16-ECF72ECA07D2}" type="slidenum">
              <a:rPr lang="ru-RU" smtClean="0">
                <a:latin typeface="Arial" charset="0"/>
              </a:rPr>
              <a:pPr/>
              <a:t>17</a:t>
            </a:fld>
            <a:endParaRPr lang="ru-RU">
              <a:latin typeface="Arial" charset="0"/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69896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3B6EB5-2D07-4331-9457-96C7326C51F9}" type="slidenum">
              <a:rPr lang="ru-RU" smtClean="0">
                <a:latin typeface="Arial" charset="0"/>
              </a:rPr>
              <a:pPr/>
              <a:t>3</a:t>
            </a:fld>
            <a:endParaRPr lang="ru-RU">
              <a:latin typeface="Arial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40129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3B6EB5-2D07-4331-9457-96C7326C51F9}" type="slidenum">
              <a:rPr lang="ru-RU" smtClean="0">
                <a:latin typeface="Arial" charset="0"/>
              </a:rPr>
              <a:pPr/>
              <a:t>4</a:t>
            </a:fld>
            <a:endParaRPr lang="ru-RU">
              <a:latin typeface="Arial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384426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3B6EB5-2D07-4331-9457-96C7326C51F9}" type="slidenum">
              <a:rPr lang="ru-RU" smtClean="0">
                <a:latin typeface="Arial" charset="0"/>
              </a:rPr>
              <a:pPr/>
              <a:t>5</a:t>
            </a:fld>
            <a:endParaRPr lang="ru-RU">
              <a:latin typeface="Arial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106514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EAD1B7-232B-47DB-B336-CFDC249BA46C}" type="slidenum">
              <a:rPr lang="ru-RU" smtClean="0">
                <a:latin typeface="Arial" charset="0"/>
              </a:rPr>
              <a:pPr/>
              <a:t>6</a:t>
            </a:fld>
            <a:endParaRPr lang="ru-RU">
              <a:latin typeface="Arial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618348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EAD1B7-232B-47DB-B336-CFDC249BA46C}" type="slidenum">
              <a:rPr lang="ru-RU" smtClean="0">
                <a:latin typeface="Arial" charset="0"/>
              </a:rPr>
              <a:pPr/>
              <a:t>7</a:t>
            </a:fld>
            <a:endParaRPr lang="ru-RU">
              <a:latin typeface="Arial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892988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EAD1B7-232B-47DB-B336-CFDC249BA46C}" type="slidenum">
              <a:rPr lang="ru-RU" smtClean="0">
                <a:latin typeface="Arial" charset="0"/>
              </a:rPr>
              <a:pPr/>
              <a:t>8</a:t>
            </a:fld>
            <a:endParaRPr lang="ru-RU">
              <a:latin typeface="Arial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56426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9810E0-ADD4-47F9-9FD9-2E99484C111F}" type="slidenum">
              <a:rPr lang="ru-RU" smtClean="0">
                <a:latin typeface="Arial" charset="0"/>
              </a:rPr>
              <a:pPr/>
              <a:t>9</a:t>
            </a:fld>
            <a:endParaRPr lang="ru-RU" dirty="0">
              <a:latin typeface="Arial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86875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6D6735-E150-4D15-96C4-46C750BB8AFF}" type="slidenum">
              <a:rPr lang="ru-RU" smtClean="0">
                <a:latin typeface="Arial" charset="0"/>
              </a:rPr>
              <a:pPr/>
              <a:t>10</a:t>
            </a:fld>
            <a:endParaRPr lang="ru-RU">
              <a:latin typeface="Arial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075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2413" cy="6856413"/>
            <a:chOff x="0" y="0"/>
            <a:chExt cx="5759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0"/>
              <a:ext cx="5758" cy="1043"/>
            </a:xfrm>
            <a:custGeom>
              <a:avLst/>
              <a:gdLst/>
              <a:ahLst/>
              <a:cxnLst>
                <a:cxn ang="0">
                  <a:pos x="5740" y="1043"/>
                </a:cxn>
                <a:cxn ang="0">
                  <a:pos x="0" y="1043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1043"/>
                </a:cxn>
                <a:cxn ang="0">
                  <a:pos x="5740" y="1043"/>
                </a:cxn>
              </a:cxnLst>
              <a:rect l="0" t="0" r="r" b="b"/>
              <a:pathLst>
                <a:path w="5740" h="1043">
                  <a:moveTo>
                    <a:pt x="5740" y="1043"/>
                  </a:moveTo>
                  <a:lnTo>
                    <a:pt x="0" y="1043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1043"/>
                  </a:lnTo>
                  <a:lnTo>
                    <a:pt x="574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0" y="0"/>
              <a:ext cx="5759" cy="4319"/>
              <a:chOff x="0" y="0"/>
              <a:chExt cx="5759" cy="4319"/>
            </a:xfrm>
          </p:grpSpPr>
          <p:sp>
            <p:nvSpPr>
              <p:cNvPr id="7" name="Freeform 5"/>
              <p:cNvSpPr>
                <a:spLocks/>
              </p:cNvSpPr>
              <p:nvPr/>
            </p:nvSpPr>
            <p:spPr bwMode="hidden">
              <a:xfrm>
                <a:off x="1" y="1040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pitchFamily="34" charset="0"/>
                </a:endParaRPr>
              </a:p>
            </p:txBody>
          </p:sp>
          <p:sp>
            <p:nvSpPr>
              <p:cNvPr id="8" name="Freeform 6"/>
              <p:cNvSpPr>
                <a:spLocks/>
              </p:cNvSpPr>
              <p:nvPr/>
            </p:nvSpPr>
            <p:spPr bwMode="hidden">
              <a:xfrm>
                <a:off x="0" y="3988"/>
                <a:ext cx="5758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5740" y="42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0" y="42"/>
                  </a:cxn>
                </a:cxnLst>
                <a:rect l="0" t="0" r="r" b="b"/>
                <a:pathLst>
                  <a:path w="5740" h="42">
                    <a:moveTo>
                      <a:pt x="0" y="42"/>
                    </a:moveTo>
                    <a:lnTo>
                      <a:pt x="5740" y="42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0" y="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pitchFamily="34" charset="0"/>
                </a:endParaRPr>
              </a:p>
            </p:txBody>
          </p:sp>
          <p:sp>
            <p:nvSpPr>
              <p:cNvPr id="9" name="Freeform 7"/>
              <p:cNvSpPr>
                <a:spLocks/>
              </p:cNvSpPr>
              <p:nvPr/>
            </p:nvSpPr>
            <p:spPr bwMode="hidden">
              <a:xfrm>
                <a:off x="0" y="3665"/>
                <a:ext cx="5758" cy="30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pitchFamily="34" charset="0"/>
                </a:endParaRPr>
              </a:p>
            </p:txBody>
          </p:sp>
          <p:sp>
            <p:nvSpPr>
              <p:cNvPr id="10" name="Freeform 8"/>
              <p:cNvSpPr>
                <a:spLocks/>
              </p:cNvSpPr>
              <p:nvPr/>
            </p:nvSpPr>
            <p:spPr bwMode="hidden">
              <a:xfrm>
                <a:off x="0" y="3364"/>
                <a:ext cx="5758" cy="30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pitchFamily="34" charset="0"/>
                </a:endParaRPr>
              </a:p>
            </p:txBody>
          </p:sp>
          <p:sp>
            <p:nvSpPr>
              <p:cNvPr id="11" name="Freeform 9"/>
              <p:cNvSpPr>
                <a:spLocks/>
              </p:cNvSpPr>
              <p:nvPr/>
            </p:nvSpPr>
            <p:spPr bwMode="hidden">
              <a:xfrm>
                <a:off x="0" y="3105"/>
                <a:ext cx="5758" cy="31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pitchFamily="34" charset="0"/>
                </a:endParaRPr>
              </a:p>
            </p:txBody>
          </p:sp>
          <p:sp>
            <p:nvSpPr>
              <p:cNvPr id="12" name="Freeform 10"/>
              <p:cNvSpPr>
                <a:spLocks/>
              </p:cNvSpPr>
              <p:nvPr/>
            </p:nvSpPr>
            <p:spPr bwMode="hidden">
              <a:xfrm>
                <a:off x="0" y="2859"/>
                <a:ext cx="5758" cy="36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6"/>
                  </a:cxn>
                  <a:cxn ang="0">
                    <a:pos x="5740" y="36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pitchFamily="34" charset="0"/>
                </a:endParaRPr>
              </a:p>
            </p:txBody>
          </p:sp>
          <p:sp>
            <p:nvSpPr>
              <p:cNvPr id="13" name="Freeform 11"/>
              <p:cNvSpPr>
                <a:spLocks/>
              </p:cNvSpPr>
              <p:nvPr/>
            </p:nvSpPr>
            <p:spPr bwMode="hidden">
              <a:xfrm>
                <a:off x="0" y="2644"/>
                <a:ext cx="5758" cy="30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pitchFamily="34" charset="0"/>
                </a:endParaRPr>
              </a:p>
            </p:txBody>
          </p:sp>
          <p:sp>
            <p:nvSpPr>
              <p:cNvPr id="14" name="Freeform 12"/>
              <p:cNvSpPr>
                <a:spLocks/>
              </p:cNvSpPr>
              <p:nvPr/>
            </p:nvSpPr>
            <p:spPr bwMode="hidden">
              <a:xfrm>
                <a:off x="0" y="2433"/>
                <a:ext cx="5758" cy="36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6"/>
                  </a:cxn>
                  <a:cxn ang="0">
                    <a:pos x="5740" y="36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pitchFamily="34" charset="0"/>
                </a:endParaRPr>
              </a:p>
            </p:txBody>
          </p:sp>
          <p:sp>
            <p:nvSpPr>
              <p:cNvPr id="15" name="Freeform 13"/>
              <p:cNvSpPr>
                <a:spLocks/>
              </p:cNvSpPr>
              <p:nvPr/>
            </p:nvSpPr>
            <p:spPr bwMode="hidden">
              <a:xfrm>
                <a:off x="0" y="2259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pitchFamily="34" charset="0"/>
                </a:endParaRPr>
              </a:p>
            </p:txBody>
          </p:sp>
          <p:sp>
            <p:nvSpPr>
              <p:cNvPr id="16" name="Freeform 14"/>
              <p:cNvSpPr>
                <a:spLocks/>
              </p:cNvSpPr>
              <p:nvPr/>
            </p:nvSpPr>
            <p:spPr bwMode="hidden">
              <a:xfrm>
                <a:off x="0" y="2090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pitchFamily="34" charset="0"/>
                </a:endParaRPr>
              </a:p>
            </p:txBody>
          </p:sp>
          <p:sp>
            <p:nvSpPr>
              <p:cNvPr id="17" name="Freeform 15"/>
              <p:cNvSpPr>
                <a:spLocks/>
              </p:cNvSpPr>
              <p:nvPr/>
            </p:nvSpPr>
            <p:spPr bwMode="hidden">
              <a:xfrm>
                <a:off x="0" y="1928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pitchFamily="34" charset="0"/>
                </a:endParaRPr>
              </a:p>
            </p:txBody>
          </p:sp>
          <p:sp>
            <p:nvSpPr>
              <p:cNvPr id="18" name="Freeform 16"/>
              <p:cNvSpPr>
                <a:spLocks/>
              </p:cNvSpPr>
              <p:nvPr/>
            </p:nvSpPr>
            <p:spPr bwMode="hidden">
              <a:xfrm>
                <a:off x="0" y="1645"/>
                <a:ext cx="5758" cy="12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5740" y="12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pitchFamily="34" charset="0"/>
                </a:endParaRPr>
              </a:p>
            </p:txBody>
          </p:sp>
          <p:sp>
            <p:nvSpPr>
              <p:cNvPr id="19" name="Freeform 17"/>
              <p:cNvSpPr>
                <a:spLocks/>
              </p:cNvSpPr>
              <p:nvPr/>
            </p:nvSpPr>
            <p:spPr bwMode="hidden">
              <a:xfrm>
                <a:off x="0" y="1778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pitchFamily="34" charset="0"/>
                </a:endParaRPr>
              </a:p>
            </p:txBody>
          </p:sp>
          <p:sp>
            <p:nvSpPr>
              <p:cNvPr id="20" name="Freeform 18"/>
              <p:cNvSpPr>
                <a:spLocks/>
              </p:cNvSpPr>
              <p:nvPr/>
            </p:nvSpPr>
            <p:spPr bwMode="hidden">
              <a:xfrm>
                <a:off x="0" y="1520"/>
                <a:ext cx="5758" cy="12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5740" y="12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pitchFamily="34" charset="0"/>
                </a:endParaRPr>
              </a:p>
            </p:txBody>
          </p:sp>
          <p:sp>
            <p:nvSpPr>
              <p:cNvPr id="21" name="Freeform 19"/>
              <p:cNvSpPr>
                <a:spLocks/>
              </p:cNvSpPr>
              <p:nvPr/>
            </p:nvSpPr>
            <p:spPr bwMode="hidden">
              <a:xfrm>
                <a:off x="0" y="1394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pitchFamily="34" charset="0"/>
                </a:endParaRPr>
              </a:p>
            </p:txBody>
          </p:sp>
          <p:sp>
            <p:nvSpPr>
              <p:cNvPr id="22" name="Freeform 20"/>
              <p:cNvSpPr>
                <a:spLocks/>
              </p:cNvSpPr>
              <p:nvPr/>
            </p:nvSpPr>
            <p:spPr bwMode="hidden">
              <a:xfrm>
                <a:off x="0" y="1280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pitchFamily="34" charset="0"/>
                </a:endParaRPr>
              </a:p>
            </p:txBody>
          </p:sp>
          <p:sp>
            <p:nvSpPr>
              <p:cNvPr id="23" name="Freeform 21"/>
              <p:cNvSpPr>
                <a:spLocks/>
              </p:cNvSpPr>
              <p:nvPr/>
            </p:nvSpPr>
            <p:spPr bwMode="hidden">
              <a:xfrm>
                <a:off x="0" y="1177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pitchFamily="34" charset="0"/>
                </a:endParaRPr>
              </a:p>
            </p:txBody>
          </p:sp>
          <p:sp>
            <p:nvSpPr>
              <p:cNvPr id="24" name="Freeform 22"/>
              <p:cNvSpPr>
                <a:spLocks/>
              </p:cNvSpPr>
              <p:nvPr/>
            </p:nvSpPr>
            <p:spPr bwMode="hidden">
              <a:xfrm>
                <a:off x="0" y="24"/>
                <a:ext cx="5758" cy="30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pitchFamily="34" charset="0"/>
                </a:endParaRPr>
              </a:p>
            </p:txBody>
          </p:sp>
          <p:sp>
            <p:nvSpPr>
              <p:cNvPr id="25" name="Freeform 23"/>
              <p:cNvSpPr>
                <a:spLocks/>
              </p:cNvSpPr>
              <p:nvPr/>
            </p:nvSpPr>
            <p:spPr bwMode="hidden">
              <a:xfrm>
                <a:off x="0" y="186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pitchFamily="34" charset="0"/>
                </a:endParaRPr>
              </a:p>
            </p:txBody>
          </p:sp>
          <p:sp>
            <p:nvSpPr>
              <p:cNvPr id="26" name="Freeform 24"/>
              <p:cNvSpPr>
                <a:spLocks/>
              </p:cNvSpPr>
              <p:nvPr/>
            </p:nvSpPr>
            <p:spPr bwMode="hidden">
              <a:xfrm>
                <a:off x="0" y="475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pitchFamily="34" charset="0"/>
                </a:endParaRPr>
              </a:p>
            </p:txBody>
          </p:sp>
          <p:sp>
            <p:nvSpPr>
              <p:cNvPr id="27" name="Freeform 25"/>
              <p:cNvSpPr>
                <a:spLocks/>
              </p:cNvSpPr>
              <p:nvPr/>
            </p:nvSpPr>
            <p:spPr bwMode="hidden">
              <a:xfrm>
                <a:off x="0" y="337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pitchFamily="34" charset="0"/>
                </a:endParaRPr>
              </a:p>
            </p:txBody>
          </p:sp>
          <p:sp>
            <p:nvSpPr>
              <p:cNvPr id="28" name="Freeform 26"/>
              <p:cNvSpPr>
                <a:spLocks/>
              </p:cNvSpPr>
              <p:nvPr/>
            </p:nvSpPr>
            <p:spPr bwMode="hidden">
              <a:xfrm>
                <a:off x="0" y="600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pitchFamily="34" charset="0"/>
                </a:endParaRPr>
              </a:p>
            </p:txBody>
          </p:sp>
          <p:sp>
            <p:nvSpPr>
              <p:cNvPr id="29" name="Freeform 27"/>
              <p:cNvSpPr>
                <a:spLocks/>
              </p:cNvSpPr>
              <p:nvPr/>
            </p:nvSpPr>
            <p:spPr bwMode="hidden">
              <a:xfrm>
                <a:off x="0" y="727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pitchFamily="34" charset="0"/>
                </a:endParaRPr>
              </a:p>
            </p:txBody>
          </p:sp>
          <p:sp>
            <p:nvSpPr>
              <p:cNvPr id="30" name="Freeform 28"/>
              <p:cNvSpPr>
                <a:spLocks/>
              </p:cNvSpPr>
              <p:nvPr/>
            </p:nvSpPr>
            <p:spPr bwMode="hidden">
              <a:xfrm>
                <a:off x="0" y="841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pitchFamily="34" charset="0"/>
                </a:endParaRPr>
              </a:p>
            </p:txBody>
          </p:sp>
          <p:sp>
            <p:nvSpPr>
              <p:cNvPr id="31" name="Freeform 29"/>
              <p:cNvSpPr>
                <a:spLocks/>
              </p:cNvSpPr>
              <p:nvPr/>
            </p:nvSpPr>
            <p:spPr bwMode="hidden">
              <a:xfrm>
                <a:off x="0" y="943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pitchFamily="34" charset="0"/>
                </a:endParaRPr>
              </a:p>
            </p:txBody>
          </p:sp>
          <p:grpSp>
            <p:nvGrpSpPr>
              <p:cNvPr id="32" name="Group 30"/>
              <p:cNvGrpSpPr>
                <a:grpSpLocks/>
              </p:cNvGrpSpPr>
              <p:nvPr/>
            </p:nvGrpSpPr>
            <p:grpSpPr bwMode="auto">
              <a:xfrm>
                <a:off x="0" y="0"/>
                <a:ext cx="5758" cy="1045"/>
                <a:chOff x="0" y="0"/>
                <a:chExt cx="5758" cy="1045"/>
              </a:xfrm>
            </p:grpSpPr>
            <p:sp>
              <p:nvSpPr>
                <p:cNvPr id="54" name="Freeform 31"/>
                <p:cNvSpPr>
                  <a:spLocks/>
                </p:cNvSpPr>
                <p:nvPr/>
              </p:nvSpPr>
              <p:spPr bwMode="hidden">
                <a:xfrm>
                  <a:off x="2849" y="0"/>
                  <a:ext cx="42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42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itchFamily="34" charset="0"/>
                  </a:endParaRPr>
                </a:p>
              </p:txBody>
            </p:sp>
            <p:sp>
              <p:nvSpPr>
                <p:cNvPr id="55" name="Freeform 32"/>
                <p:cNvSpPr>
                  <a:spLocks/>
                </p:cNvSpPr>
                <p:nvPr/>
              </p:nvSpPr>
              <p:spPr bwMode="hidden">
                <a:xfrm>
                  <a:off x="2400" y="0"/>
                  <a:ext cx="155" cy="1045"/>
                </a:xfrm>
                <a:custGeom>
                  <a:avLst/>
                  <a:gdLst/>
                  <a:ahLst/>
                  <a:cxnLst>
                    <a:cxn ang="0">
                      <a:pos x="131" y="1043"/>
                    </a:cxn>
                    <a:cxn ang="0">
                      <a:pos x="155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113" y="1043"/>
                    </a:cxn>
                    <a:cxn ang="0">
                      <a:pos x="131" y="1043"/>
                    </a:cxn>
                    <a:cxn ang="0">
                      <a:pos x="131" y="1043"/>
                    </a:cxn>
                  </a:cxnLst>
                  <a:rect l="0" t="0" r="r" b="b"/>
                  <a:pathLst>
                    <a:path w="155" h="1043">
                      <a:moveTo>
                        <a:pt x="131" y="1043"/>
                      </a:moveTo>
                      <a:lnTo>
                        <a:pt x="155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113" y="1043"/>
                      </a:lnTo>
                      <a:lnTo>
                        <a:pt x="131" y="1043"/>
                      </a:lnTo>
                      <a:lnTo>
                        <a:pt x="13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itchFamily="34" charset="0"/>
                  </a:endParaRPr>
                </a:p>
              </p:txBody>
            </p:sp>
            <p:sp>
              <p:nvSpPr>
                <p:cNvPr id="56" name="Freeform 33"/>
                <p:cNvSpPr>
                  <a:spLocks/>
                </p:cNvSpPr>
                <p:nvPr/>
              </p:nvSpPr>
              <p:spPr bwMode="hidden">
                <a:xfrm>
                  <a:off x="1967" y="0"/>
                  <a:ext cx="240" cy="1045"/>
                </a:xfrm>
                <a:custGeom>
                  <a:avLst/>
                  <a:gdLst/>
                  <a:ahLst/>
                  <a:cxnLst>
                    <a:cxn ang="0">
                      <a:pos x="221" y="1043"/>
                    </a:cxn>
                    <a:cxn ang="0">
                      <a:pos x="239" y="1043"/>
                    </a:cxn>
                    <a:cxn ang="0">
                      <a:pos x="36" y="0"/>
                    </a:cxn>
                    <a:cxn ang="0">
                      <a:pos x="0" y="0"/>
                    </a:cxn>
                    <a:cxn ang="0">
                      <a:pos x="203" y="1043"/>
                    </a:cxn>
                    <a:cxn ang="0">
                      <a:pos x="221" y="1043"/>
                    </a:cxn>
                    <a:cxn ang="0">
                      <a:pos x="221" y="1043"/>
                    </a:cxn>
                  </a:cxnLst>
                  <a:rect l="0" t="0" r="r" b="b"/>
                  <a:pathLst>
                    <a:path w="239" h="1043">
                      <a:moveTo>
                        <a:pt x="221" y="1043"/>
                      </a:moveTo>
                      <a:lnTo>
                        <a:pt x="239" y="1043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203" y="1043"/>
                      </a:lnTo>
                      <a:lnTo>
                        <a:pt x="221" y="1043"/>
                      </a:lnTo>
                      <a:lnTo>
                        <a:pt x="22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itchFamily="34" charset="0"/>
                  </a:endParaRPr>
                </a:p>
              </p:txBody>
            </p:sp>
            <p:sp>
              <p:nvSpPr>
                <p:cNvPr id="57" name="Freeform 34"/>
                <p:cNvSpPr>
                  <a:spLocks/>
                </p:cNvSpPr>
                <p:nvPr/>
              </p:nvSpPr>
              <p:spPr bwMode="hidden">
                <a:xfrm>
                  <a:off x="1554" y="0"/>
                  <a:ext cx="353" cy="1045"/>
                </a:xfrm>
                <a:custGeom>
                  <a:avLst/>
                  <a:gdLst/>
                  <a:ahLst/>
                  <a:cxnLst>
                    <a:cxn ang="0">
                      <a:pos x="334" y="1043"/>
                    </a:cxn>
                    <a:cxn ang="0">
                      <a:pos x="352" y="1043"/>
                    </a:cxn>
                    <a:cxn ang="0">
                      <a:pos x="41" y="0"/>
                    </a:cxn>
                    <a:cxn ang="0">
                      <a:pos x="0" y="0"/>
                    </a:cxn>
                    <a:cxn ang="0">
                      <a:pos x="311" y="1043"/>
                    </a:cxn>
                    <a:cxn ang="0">
                      <a:pos x="334" y="1043"/>
                    </a:cxn>
                    <a:cxn ang="0">
                      <a:pos x="334" y="1043"/>
                    </a:cxn>
                  </a:cxnLst>
                  <a:rect l="0" t="0" r="r" b="b"/>
                  <a:pathLst>
                    <a:path w="352" h="1043">
                      <a:moveTo>
                        <a:pt x="334" y="1043"/>
                      </a:moveTo>
                      <a:lnTo>
                        <a:pt x="352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311" y="1043"/>
                      </a:lnTo>
                      <a:lnTo>
                        <a:pt x="334" y="1043"/>
                      </a:lnTo>
                      <a:lnTo>
                        <a:pt x="33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itchFamily="34" charset="0"/>
                  </a:endParaRPr>
                </a:p>
              </p:txBody>
            </p:sp>
            <p:sp>
              <p:nvSpPr>
                <p:cNvPr id="58" name="Freeform 35"/>
                <p:cNvSpPr>
                  <a:spLocks/>
                </p:cNvSpPr>
                <p:nvPr/>
              </p:nvSpPr>
              <p:spPr bwMode="hidden">
                <a:xfrm>
                  <a:off x="1134" y="0"/>
                  <a:ext cx="450" cy="1045"/>
                </a:xfrm>
                <a:custGeom>
                  <a:avLst/>
                  <a:gdLst/>
                  <a:ahLst/>
                  <a:cxnLst>
                    <a:cxn ang="0">
                      <a:pos x="425" y="1043"/>
                    </a:cxn>
                    <a:cxn ang="0">
                      <a:pos x="449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407" y="1043"/>
                    </a:cxn>
                    <a:cxn ang="0">
                      <a:pos x="425" y="1043"/>
                    </a:cxn>
                    <a:cxn ang="0">
                      <a:pos x="425" y="1043"/>
                    </a:cxn>
                  </a:cxnLst>
                  <a:rect l="0" t="0" r="r" b="b"/>
                  <a:pathLst>
                    <a:path w="449" h="1043">
                      <a:moveTo>
                        <a:pt x="425" y="1043"/>
                      </a:moveTo>
                      <a:lnTo>
                        <a:pt x="449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407" y="1043"/>
                      </a:lnTo>
                      <a:lnTo>
                        <a:pt x="425" y="1043"/>
                      </a:lnTo>
                      <a:lnTo>
                        <a:pt x="425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itchFamily="34" charset="0"/>
                  </a:endParaRPr>
                </a:p>
              </p:txBody>
            </p:sp>
            <p:sp>
              <p:nvSpPr>
                <p:cNvPr id="59" name="Freeform 36"/>
                <p:cNvSpPr>
                  <a:spLocks/>
                </p:cNvSpPr>
                <p:nvPr/>
              </p:nvSpPr>
              <p:spPr bwMode="hidden">
                <a:xfrm>
                  <a:off x="714" y="0"/>
                  <a:ext cx="540" cy="1045"/>
                </a:xfrm>
                <a:custGeom>
                  <a:avLst/>
                  <a:gdLst/>
                  <a:ahLst/>
                  <a:cxnLst>
                    <a:cxn ang="0">
                      <a:pos x="520" y="1043"/>
                    </a:cxn>
                    <a:cxn ang="0">
                      <a:pos x="538" y="1043"/>
                    </a:cxn>
                    <a:cxn ang="0">
                      <a:pos x="41" y="0"/>
                    </a:cxn>
                    <a:cxn ang="0">
                      <a:pos x="0" y="0"/>
                    </a:cxn>
                    <a:cxn ang="0">
                      <a:pos x="496" y="1043"/>
                    </a:cxn>
                    <a:cxn ang="0">
                      <a:pos x="520" y="1043"/>
                    </a:cxn>
                    <a:cxn ang="0">
                      <a:pos x="520" y="1043"/>
                    </a:cxn>
                  </a:cxnLst>
                  <a:rect l="0" t="0" r="r" b="b"/>
                  <a:pathLst>
                    <a:path w="538" h="1043">
                      <a:moveTo>
                        <a:pt x="520" y="1043"/>
                      </a:moveTo>
                      <a:lnTo>
                        <a:pt x="538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496" y="1043"/>
                      </a:lnTo>
                      <a:lnTo>
                        <a:pt x="520" y="1043"/>
                      </a:lnTo>
                      <a:lnTo>
                        <a:pt x="520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itchFamily="34" charset="0"/>
                  </a:endParaRPr>
                </a:p>
              </p:txBody>
            </p:sp>
            <p:sp>
              <p:nvSpPr>
                <p:cNvPr id="60" name="Freeform 37"/>
                <p:cNvSpPr>
                  <a:spLocks/>
                </p:cNvSpPr>
                <p:nvPr/>
              </p:nvSpPr>
              <p:spPr bwMode="hidden">
                <a:xfrm>
                  <a:off x="306" y="0"/>
                  <a:ext cx="642" cy="1045"/>
                </a:xfrm>
                <a:custGeom>
                  <a:avLst/>
                  <a:gdLst/>
                  <a:ahLst/>
                  <a:cxnLst>
                    <a:cxn ang="0">
                      <a:pos x="622" y="1043"/>
                    </a:cxn>
                    <a:cxn ang="0">
                      <a:pos x="640" y="1043"/>
                    </a:cxn>
                    <a:cxn ang="0">
                      <a:pos x="48" y="0"/>
                    </a:cxn>
                    <a:cxn ang="0">
                      <a:pos x="0" y="0"/>
                    </a:cxn>
                    <a:cxn ang="0">
                      <a:pos x="598" y="1043"/>
                    </a:cxn>
                    <a:cxn ang="0">
                      <a:pos x="622" y="1043"/>
                    </a:cxn>
                    <a:cxn ang="0">
                      <a:pos x="622" y="1043"/>
                    </a:cxn>
                  </a:cxnLst>
                  <a:rect l="0" t="0" r="r" b="b"/>
                  <a:pathLst>
                    <a:path w="640" h="1043">
                      <a:moveTo>
                        <a:pt x="622" y="1043"/>
                      </a:moveTo>
                      <a:lnTo>
                        <a:pt x="640" y="1043"/>
                      </a:lnTo>
                      <a:lnTo>
                        <a:pt x="48" y="0"/>
                      </a:lnTo>
                      <a:lnTo>
                        <a:pt x="0" y="0"/>
                      </a:lnTo>
                      <a:lnTo>
                        <a:pt x="598" y="1043"/>
                      </a:lnTo>
                      <a:lnTo>
                        <a:pt x="622" y="1043"/>
                      </a:lnTo>
                      <a:lnTo>
                        <a:pt x="622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itchFamily="34" charset="0"/>
                  </a:endParaRPr>
                </a:p>
              </p:txBody>
            </p:sp>
            <p:sp>
              <p:nvSpPr>
                <p:cNvPr id="61" name="Freeform 38"/>
                <p:cNvSpPr>
                  <a:spLocks/>
                </p:cNvSpPr>
                <p:nvPr/>
              </p:nvSpPr>
              <p:spPr bwMode="hidden">
                <a:xfrm>
                  <a:off x="0" y="108"/>
                  <a:ext cx="630" cy="937"/>
                </a:xfrm>
                <a:custGeom>
                  <a:avLst/>
                  <a:gdLst/>
                  <a:ahLst/>
                  <a:cxnLst>
                    <a:cxn ang="0">
                      <a:pos x="604" y="935"/>
                    </a:cxn>
                    <a:cxn ang="0">
                      <a:pos x="628" y="935"/>
                    </a:cxn>
                    <a:cxn ang="0">
                      <a:pos x="0" y="0"/>
                    </a:cxn>
                    <a:cxn ang="0">
                      <a:pos x="0" y="66"/>
                    </a:cxn>
                    <a:cxn ang="0">
                      <a:pos x="580" y="935"/>
                    </a:cxn>
                    <a:cxn ang="0">
                      <a:pos x="604" y="935"/>
                    </a:cxn>
                    <a:cxn ang="0">
                      <a:pos x="604" y="935"/>
                    </a:cxn>
                  </a:cxnLst>
                  <a:rect l="0" t="0" r="r" b="b"/>
                  <a:pathLst>
                    <a:path w="628" h="935">
                      <a:moveTo>
                        <a:pt x="604" y="935"/>
                      </a:moveTo>
                      <a:lnTo>
                        <a:pt x="628" y="935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580" y="935"/>
                      </a:lnTo>
                      <a:lnTo>
                        <a:pt x="604" y="935"/>
                      </a:lnTo>
                      <a:lnTo>
                        <a:pt x="604" y="93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itchFamily="34" charset="0"/>
                  </a:endParaRPr>
                </a:p>
              </p:txBody>
            </p:sp>
            <p:sp>
              <p:nvSpPr>
                <p:cNvPr id="62" name="Freeform 39"/>
                <p:cNvSpPr>
                  <a:spLocks/>
                </p:cNvSpPr>
                <p:nvPr/>
              </p:nvSpPr>
              <p:spPr bwMode="hidden">
                <a:xfrm>
                  <a:off x="3191" y="0"/>
                  <a:ext cx="155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155" y="0"/>
                    </a:cxn>
                    <a:cxn ang="0">
                      <a:pos x="114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155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155" y="0"/>
                      </a:lnTo>
                      <a:lnTo>
                        <a:pt x="114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itchFamily="34" charset="0"/>
                  </a:endParaRPr>
                </a:p>
              </p:txBody>
            </p:sp>
            <p:sp>
              <p:nvSpPr>
                <p:cNvPr id="63" name="Freeform 40"/>
                <p:cNvSpPr>
                  <a:spLocks/>
                </p:cNvSpPr>
                <p:nvPr/>
              </p:nvSpPr>
              <p:spPr bwMode="hidden">
                <a:xfrm>
                  <a:off x="3533" y="0"/>
                  <a:ext cx="240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36" y="1043"/>
                    </a:cxn>
                    <a:cxn ang="0">
                      <a:pos x="239" y="0"/>
                    </a:cxn>
                    <a:cxn ang="0">
                      <a:pos x="203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239" h="1043">
                      <a:moveTo>
                        <a:pt x="18" y="1043"/>
                      </a:moveTo>
                      <a:lnTo>
                        <a:pt x="36" y="1043"/>
                      </a:lnTo>
                      <a:lnTo>
                        <a:pt x="239" y="0"/>
                      </a:lnTo>
                      <a:lnTo>
                        <a:pt x="203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itchFamily="34" charset="0"/>
                  </a:endParaRPr>
                </a:p>
              </p:txBody>
            </p:sp>
            <p:sp>
              <p:nvSpPr>
                <p:cNvPr id="64" name="Freeform 41"/>
                <p:cNvSpPr>
                  <a:spLocks/>
                </p:cNvSpPr>
                <p:nvPr/>
              </p:nvSpPr>
              <p:spPr bwMode="hidden">
                <a:xfrm>
                  <a:off x="3821" y="0"/>
                  <a:ext cx="359" cy="1045"/>
                </a:xfrm>
                <a:custGeom>
                  <a:avLst/>
                  <a:gdLst/>
                  <a:ahLst/>
                  <a:cxnLst>
                    <a:cxn ang="0">
                      <a:pos x="24" y="1043"/>
                    </a:cxn>
                    <a:cxn ang="0">
                      <a:pos x="42" y="1043"/>
                    </a:cxn>
                    <a:cxn ang="0">
                      <a:pos x="358" y="0"/>
                    </a:cxn>
                    <a:cxn ang="0">
                      <a:pos x="317" y="0"/>
                    </a:cxn>
                    <a:cxn ang="0">
                      <a:pos x="0" y="1043"/>
                    </a:cxn>
                    <a:cxn ang="0">
                      <a:pos x="24" y="1043"/>
                    </a:cxn>
                    <a:cxn ang="0">
                      <a:pos x="24" y="1043"/>
                    </a:cxn>
                  </a:cxnLst>
                  <a:rect l="0" t="0" r="r" b="b"/>
                  <a:pathLst>
                    <a:path w="358" h="1043">
                      <a:moveTo>
                        <a:pt x="24" y="1043"/>
                      </a:moveTo>
                      <a:lnTo>
                        <a:pt x="42" y="1043"/>
                      </a:lnTo>
                      <a:lnTo>
                        <a:pt x="358" y="0"/>
                      </a:lnTo>
                      <a:lnTo>
                        <a:pt x="317" y="0"/>
                      </a:lnTo>
                      <a:lnTo>
                        <a:pt x="0" y="1043"/>
                      </a:lnTo>
                      <a:lnTo>
                        <a:pt x="24" y="1043"/>
                      </a:lnTo>
                      <a:lnTo>
                        <a:pt x="2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itchFamily="34" charset="0"/>
                  </a:endParaRPr>
                </a:p>
              </p:txBody>
            </p:sp>
            <p:sp>
              <p:nvSpPr>
                <p:cNvPr id="65" name="Freeform 42"/>
                <p:cNvSpPr>
                  <a:spLocks/>
                </p:cNvSpPr>
                <p:nvPr/>
              </p:nvSpPr>
              <p:spPr bwMode="hidden">
                <a:xfrm>
                  <a:off x="4139" y="0"/>
                  <a:ext cx="449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1" y="1043"/>
                    </a:cxn>
                    <a:cxn ang="0">
                      <a:pos x="448" y="0"/>
                    </a:cxn>
                    <a:cxn ang="0">
                      <a:pos x="406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448" h="1043">
                      <a:moveTo>
                        <a:pt x="18" y="1043"/>
                      </a:moveTo>
                      <a:lnTo>
                        <a:pt x="41" y="1043"/>
                      </a:lnTo>
                      <a:lnTo>
                        <a:pt x="448" y="0"/>
                      </a:lnTo>
                      <a:lnTo>
                        <a:pt x="406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itchFamily="34" charset="0"/>
                  </a:endParaRPr>
                </a:p>
              </p:txBody>
            </p:sp>
            <p:sp>
              <p:nvSpPr>
                <p:cNvPr id="66" name="Freeform 43"/>
                <p:cNvSpPr>
                  <a:spLocks/>
                </p:cNvSpPr>
                <p:nvPr/>
              </p:nvSpPr>
              <p:spPr bwMode="hidden">
                <a:xfrm>
                  <a:off x="4480" y="0"/>
                  <a:ext cx="541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539" y="0"/>
                    </a:cxn>
                    <a:cxn ang="0">
                      <a:pos x="497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539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539" y="0"/>
                      </a:lnTo>
                      <a:lnTo>
                        <a:pt x="497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itchFamily="34" charset="0"/>
                  </a:endParaRPr>
                </a:p>
              </p:txBody>
            </p:sp>
            <p:sp>
              <p:nvSpPr>
                <p:cNvPr id="67" name="Freeform 44"/>
                <p:cNvSpPr>
                  <a:spLocks/>
                </p:cNvSpPr>
                <p:nvPr/>
              </p:nvSpPr>
              <p:spPr bwMode="hidden">
                <a:xfrm>
                  <a:off x="4768" y="0"/>
                  <a:ext cx="642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640" y="0"/>
                    </a:cxn>
                    <a:cxn ang="0">
                      <a:pos x="592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640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640" y="0"/>
                      </a:lnTo>
                      <a:lnTo>
                        <a:pt x="592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itchFamily="34" charset="0"/>
                  </a:endParaRPr>
                </a:p>
              </p:txBody>
            </p:sp>
            <p:sp>
              <p:nvSpPr>
                <p:cNvPr id="68" name="Freeform 45"/>
                <p:cNvSpPr>
                  <a:spLocks/>
                </p:cNvSpPr>
                <p:nvPr/>
              </p:nvSpPr>
              <p:spPr bwMode="hidden">
                <a:xfrm>
                  <a:off x="5086" y="48"/>
                  <a:ext cx="672" cy="997"/>
                </a:xfrm>
                <a:custGeom>
                  <a:avLst/>
                  <a:gdLst/>
                  <a:ahLst/>
                  <a:cxnLst>
                    <a:cxn ang="0">
                      <a:pos x="24" y="995"/>
                    </a:cxn>
                    <a:cxn ang="0">
                      <a:pos x="48" y="995"/>
                    </a:cxn>
                    <a:cxn ang="0">
                      <a:pos x="670" y="72"/>
                    </a:cxn>
                    <a:cxn ang="0">
                      <a:pos x="670" y="0"/>
                    </a:cxn>
                    <a:cxn ang="0">
                      <a:pos x="0" y="995"/>
                    </a:cxn>
                    <a:cxn ang="0">
                      <a:pos x="24" y="995"/>
                    </a:cxn>
                    <a:cxn ang="0">
                      <a:pos x="24" y="995"/>
                    </a:cxn>
                  </a:cxnLst>
                  <a:rect l="0" t="0" r="r" b="b"/>
                  <a:pathLst>
                    <a:path w="670" h="995">
                      <a:moveTo>
                        <a:pt x="24" y="995"/>
                      </a:moveTo>
                      <a:lnTo>
                        <a:pt x="48" y="995"/>
                      </a:lnTo>
                      <a:lnTo>
                        <a:pt x="670" y="72"/>
                      </a:lnTo>
                      <a:lnTo>
                        <a:pt x="670" y="0"/>
                      </a:lnTo>
                      <a:lnTo>
                        <a:pt x="0" y="995"/>
                      </a:lnTo>
                      <a:lnTo>
                        <a:pt x="24" y="995"/>
                      </a:lnTo>
                      <a:lnTo>
                        <a:pt x="24" y="99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itchFamily="34" charset="0"/>
                  </a:endParaRPr>
                </a:p>
              </p:txBody>
            </p:sp>
          </p:grpSp>
          <p:grpSp>
            <p:nvGrpSpPr>
              <p:cNvPr id="33" name="Group 46"/>
              <p:cNvGrpSpPr>
                <a:grpSpLocks/>
              </p:cNvGrpSpPr>
              <p:nvPr/>
            </p:nvGrpSpPr>
            <p:grpSpPr bwMode="auto">
              <a:xfrm>
                <a:off x="0" y="558"/>
                <a:ext cx="5758" cy="487"/>
                <a:chOff x="0" y="558"/>
                <a:chExt cx="5758" cy="487"/>
              </a:xfrm>
            </p:grpSpPr>
            <p:sp>
              <p:nvSpPr>
                <p:cNvPr id="52" name="Freeform 47"/>
                <p:cNvSpPr>
                  <a:spLocks/>
                </p:cNvSpPr>
                <p:nvPr/>
              </p:nvSpPr>
              <p:spPr bwMode="hidden">
                <a:xfrm>
                  <a:off x="0" y="618"/>
                  <a:ext cx="306" cy="427"/>
                </a:xfrm>
                <a:custGeom>
                  <a:avLst/>
                  <a:gdLst/>
                  <a:ahLst/>
                  <a:cxnLst>
                    <a:cxn ang="0">
                      <a:pos x="281" y="426"/>
                    </a:cxn>
                    <a:cxn ang="0">
                      <a:pos x="305" y="426"/>
                    </a:cxn>
                    <a:cxn ang="0">
                      <a:pos x="0" y="0"/>
                    </a:cxn>
                    <a:cxn ang="0">
                      <a:pos x="0" y="66"/>
                    </a:cxn>
                    <a:cxn ang="0">
                      <a:pos x="251" y="426"/>
                    </a:cxn>
                    <a:cxn ang="0">
                      <a:pos x="281" y="426"/>
                    </a:cxn>
                    <a:cxn ang="0">
                      <a:pos x="281" y="426"/>
                    </a:cxn>
                  </a:cxnLst>
                  <a:rect l="0" t="0" r="r" b="b"/>
                  <a:pathLst>
                    <a:path w="305" h="426">
                      <a:moveTo>
                        <a:pt x="281" y="426"/>
                      </a:moveTo>
                      <a:lnTo>
                        <a:pt x="305" y="426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251" y="426"/>
                      </a:lnTo>
                      <a:lnTo>
                        <a:pt x="281" y="426"/>
                      </a:lnTo>
                      <a:lnTo>
                        <a:pt x="281" y="4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itchFamily="34" charset="0"/>
                  </a:endParaRPr>
                </a:p>
              </p:txBody>
            </p:sp>
            <p:sp>
              <p:nvSpPr>
                <p:cNvPr id="53" name="Freeform 48"/>
                <p:cNvSpPr>
                  <a:spLocks/>
                </p:cNvSpPr>
                <p:nvPr/>
              </p:nvSpPr>
              <p:spPr bwMode="hidden">
                <a:xfrm>
                  <a:off x="5410" y="558"/>
                  <a:ext cx="348" cy="487"/>
                </a:xfrm>
                <a:custGeom>
                  <a:avLst/>
                  <a:gdLst/>
                  <a:ahLst/>
                  <a:cxnLst>
                    <a:cxn ang="0">
                      <a:pos x="24" y="486"/>
                    </a:cxn>
                    <a:cxn ang="0">
                      <a:pos x="48" y="486"/>
                    </a:cxn>
                    <a:cxn ang="0">
                      <a:pos x="347" y="72"/>
                    </a:cxn>
                    <a:cxn ang="0">
                      <a:pos x="347" y="0"/>
                    </a:cxn>
                    <a:cxn ang="0">
                      <a:pos x="0" y="486"/>
                    </a:cxn>
                    <a:cxn ang="0">
                      <a:pos x="24" y="486"/>
                    </a:cxn>
                    <a:cxn ang="0">
                      <a:pos x="24" y="486"/>
                    </a:cxn>
                  </a:cxnLst>
                  <a:rect l="0" t="0" r="r" b="b"/>
                  <a:pathLst>
                    <a:path w="347" h="486">
                      <a:moveTo>
                        <a:pt x="24" y="486"/>
                      </a:moveTo>
                      <a:lnTo>
                        <a:pt x="48" y="486"/>
                      </a:lnTo>
                      <a:lnTo>
                        <a:pt x="347" y="72"/>
                      </a:lnTo>
                      <a:lnTo>
                        <a:pt x="347" y="0"/>
                      </a:lnTo>
                      <a:lnTo>
                        <a:pt x="0" y="486"/>
                      </a:lnTo>
                      <a:lnTo>
                        <a:pt x="24" y="486"/>
                      </a:lnTo>
                      <a:lnTo>
                        <a:pt x="24" y="48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itchFamily="34" charset="0"/>
                  </a:endParaRPr>
                </a:p>
              </p:txBody>
            </p:sp>
          </p:grpSp>
          <p:grpSp>
            <p:nvGrpSpPr>
              <p:cNvPr id="34" name="Group 49"/>
              <p:cNvGrpSpPr>
                <a:grpSpLocks/>
              </p:cNvGrpSpPr>
              <p:nvPr/>
            </p:nvGrpSpPr>
            <p:grpSpPr bwMode="auto">
              <a:xfrm>
                <a:off x="264" y="1039"/>
                <a:ext cx="5200" cy="3280"/>
                <a:chOff x="264" y="1039"/>
                <a:chExt cx="5200" cy="3280"/>
              </a:xfrm>
            </p:grpSpPr>
            <p:sp>
              <p:nvSpPr>
                <p:cNvPr id="43" name="Freeform 50"/>
                <p:cNvSpPr>
                  <a:spLocks/>
                </p:cNvSpPr>
                <p:nvPr/>
              </p:nvSpPr>
              <p:spPr bwMode="hidden">
                <a:xfrm>
                  <a:off x="2849" y="1039"/>
                  <a:ext cx="42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0" y="3273"/>
                    </a:cxn>
                    <a:cxn ang="0">
                      <a:pos x="42" y="3273"/>
                    </a:cxn>
                    <a:cxn ang="0">
                      <a:pos x="42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42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itchFamily="34" charset="0"/>
                  </a:endParaRPr>
                </a:p>
              </p:txBody>
            </p:sp>
            <p:sp>
              <p:nvSpPr>
                <p:cNvPr id="44" name="Freeform 51"/>
                <p:cNvSpPr>
                  <a:spLocks/>
                </p:cNvSpPr>
                <p:nvPr/>
              </p:nvSpPr>
              <p:spPr bwMode="hidden">
                <a:xfrm>
                  <a:off x="2154" y="1039"/>
                  <a:ext cx="401" cy="3280"/>
                </a:xfrm>
                <a:custGeom>
                  <a:avLst/>
                  <a:gdLst/>
                  <a:ahLst/>
                  <a:cxnLst>
                    <a:cxn ang="0">
                      <a:pos x="376" y="0"/>
                    </a:cxn>
                    <a:cxn ang="0">
                      <a:pos x="358" y="0"/>
                    </a:cxn>
                    <a:cxn ang="0">
                      <a:pos x="0" y="3273"/>
                    </a:cxn>
                    <a:cxn ang="0">
                      <a:pos x="41" y="3273"/>
                    </a:cxn>
                    <a:cxn ang="0">
                      <a:pos x="400" y="0"/>
                    </a:cxn>
                    <a:cxn ang="0">
                      <a:pos x="376" y="0"/>
                    </a:cxn>
                    <a:cxn ang="0">
                      <a:pos x="376" y="0"/>
                    </a:cxn>
                  </a:cxnLst>
                  <a:rect l="0" t="0" r="r" b="b"/>
                  <a:pathLst>
                    <a:path w="400" h="3273">
                      <a:moveTo>
                        <a:pt x="376" y="0"/>
                      </a:moveTo>
                      <a:lnTo>
                        <a:pt x="358" y="0"/>
                      </a:lnTo>
                      <a:lnTo>
                        <a:pt x="0" y="3273"/>
                      </a:lnTo>
                      <a:lnTo>
                        <a:pt x="41" y="3273"/>
                      </a:lnTo>
                      <a:lnTo>
                        <a:pt x="400" y="0"/>
                      </a:lnTo>
                      <a:lnTo>
                        <a:pt x="376" y="0"/>
                      </a:lnTo>
                      <a:lnTo>
                        <a:pt x="37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itchFamily="34" charset="0"/>
                  </a:endParaRPr>
                </a:p>
              </p:txBody>
            </p:sp>
            <p:sp>
              <p:nvSpPr>
                <p:cNvPr id="45" name="Freeform 52"/>
                <p:cNvSpPr>
                  <a:spLocks/>
                </p:cNvSpPr>
                <p:nvPr/>
              </p:nvSpPr>
              <p:spPr bwMode="hidden">
                <a:xfrm>
                  <a:off x="1530" y="1039"/>
                  <a:ext cx="677" cy="3280"/>
                </a:xfrm>
                <a:custGeom>
                  <a:avLst/>
                  <a:gdLst/>
                  <a:ahLst/>
                  <a:cxnLst>
                    <a:cxn ang="0">
                      <a:pos x="657" y="0"/>
                    </a:cxn>
                    <a:cxn ang="0">
                      <a:pos x="639" y="0"/>
                    </a:cxn>
                    <a:cxn ang="0">
                      <a:pos x="0" y="3273"/>
                    </a:cxn>
                    <a:cxn ang="0">
                      <a:pos x="42" y="3273"/>
                    </a:cxn>
                    <a:cxn ang="0">
                      <a:pos x="675" y="0"/>
                    </a:cxn>
                    <a:cxn ang="0">
                      <a:pos x="657" y="0"/>
                    </a:cxn>
                    <a:cxn ang="0">
                      <a:pos x="657" y="0"/>
                    </a:cxn>
                  </a:cxnLst>
                  <a:rect l="0" t="0" r="r" b="b"/>
                  <a:pathLst>
                    <a:path w="675" h="3273">
                      <a:moveTo>
                        <a:pt x="657" y="0"/>
                      </a:moveTo>
                      <a:lnTo>
                        <a:pt x="639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675" y="0"/>
                      </a:lnTo>
                      <a:lnTo>
                        <a:pt x="657" y="0"/>
                      </a:lnTo>
                      <a:lnTo>
                        <a:pt x="657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itchFamily="34" charset="0"/>
                  </a:endParaRPr>
                </a:p>
              </p:txBody>
            </p:sp>
            <p:sp>
              <p:nvSpPr>
                <p:cNvPr id="46" name="Freeform 53"/>
                <p:cNvSpPr>
                  <a:spLocks/>
                </p:cNvSpPr>
                <p:nvPr/>
              </p:nvSpPr>
              <p:spPr bwMode="hidden">
                <a:xfrm>
                  <a:off x="876" y="1039"/>
                  <a:ext cx="1031" cy="3280"/>
                </a:xfrm>
                <a:custGeom>
                  <a:avLst/>
                  <a:gdLst/>
                  <a:ahLst/>
                  <a:cxnLst>
                    <a:cxn ang="0">
                      <a:pos x="1013" y="0"/>
                    </a:cxn>
                    <a:cxn ang="0">
                      <a:pos x="990" y="0"/>
                    </a:cxn>
                    <a:cxn ang="0">
                      <a:pos x="0" y="3280"/>
                    </a:cxn>
                    <a:cxn ang="0">
                      <a:pos x="42" y="3280"/>
                    </a:cxn>
                    <a:cxn ang="0">
                      <a:pos x="1031" y="4"/>
                    </a:cxn>
                    <a:cxn ang="0">
                      <a:pos x="1013" y="0"/>
                    </a:cxn>
                    <a:cxn ang="0">
                      <a:pos x="1013" y="0"/>
                    </a:cxn>
                  </a:cxnLst>
                  <a:rect l="0" t="0" r="r" b="b"/>
                  <a:pathLst>
                    <a:path w="1031" h="3280">
                      <a:moveTo>
                        <a:pt x="1013" y="0"/>
                      </a:moveTo>
                      <a:lnTo>
                        <a:pt x="990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031" y="4"/>
                      </a:lnTo>
                      <a:lnTo>
                        <a:pt x="1013" y="0"/>
                      </a:lnTo>
                      <a:lnTo>
                        <a:pt x="101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itchFamily="34" charset="0"/>
                  </a:endParaRPr>
                </a:p>
              </p:txBody>
            </p:sp>
            <p:sp>
              <p:nvSpPr>
                <p:cNvPr id="47" name="Freeform 54"/>
                <p:cNvSpPr>
                  <a:spLocks/>
                </p:cNvSpPr>
                <p:nvPr/>
              </p:nvSpPr>
              <p:spPr bwMode="hidden">
                <a:xfrm>
                  <a:off x="264" y="1039"/>
                  <a:ext cx="1319" cy="3280"/>
                </a:xfrm>
                <a:custGeom>
                  <a:avLst/>
                  <a:gdLst/>
                  <a:ahLst/>
                  <a:cxnLst>
                    <a:cxn ang="0">
                      <a:pos x="1296" y="0"/>
                    </a:cxn>
                    <a:cxn ang="0">
                      <a:pos x="1278" y="0"/>
                    </a:cxn>
                    <a:cxn ang="0">
                      <a:pos x="0" y="3280"/>
                    </a:cxn>
                    <a:cxn ang="0">
                      <a:pos x="42" y="3280"/>
                    </a:cxn>
                    <a:cxn ang="0">
                      <a:pos x="1319" y="5"/>
                    </a:cxn>
                    <a:cxn ang="0">
                      <a:pos x="1296" y="0"/>
                    </a:cxn>
                    <a:cxn ang="0">
                      <a:pos x="1296" y="0"/>
                    </a:cxn>
                  </a:cxnLst>
                  <a:rect l="0" t="0" r="r" b="b"/>
                  <a:pathLst>
                    <a:path w="1319" h="3280">
                      <a:moveTo>
                        <a:pt x="1296" y="0"/>
                      </a:moveTo>
                      <a:lnTo>
                        <a:pt x="1278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319" y="5"/>
                      </a:lnTo>
                      <a:lnTo>
                        <a:pt x="1296" y="0"/>
                      </a:lnTo>
                      <a:lnTo>
                        <a:pt x="129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itchFamily="34" charset="0"/>
                  </a:endParaRPr>
                </a:p>
              </p:txBody>
            </p:sp>
            <p:sp>
              <p:nvSpPr>
                <p:cNvPr id="48" name="Freeform 55"/>
                <p:cNvSpPr>
                  <a:spLocks/>
                </p:cNvSpPr>
                <p:nvPr/>
              </p:nvSpPr>
              <p:spPr bwMode="hidden">
                <a:xfrm>
                  <a:off x="3191" y="1039"/>
                  <a:ext cx="402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359" y="3273"/>
                    </a:cxn>
                    <a:cxn ang="0">
                      <a:pos x="401" y="3273"/>
                    </a:cxn>
                    <a:cxn ang="0">
                      <a:pos x="42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401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359" y="3273"/>
                      </a:lnTo>
                      <a:lnTo>
                        <a:pt x="401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itchFamily="34" charset="0"/>
                  </a:endParaRPr>
                </a:p>
              </p:txBody>
            </p:sp>
            <p:sp>
              <p:nvSpPr>
                <p:cNvPr id="49" name="Freeform 56"/>
                <p:cNvSpPr>
                  <a:spLocks/>
                </p:cNvSpPr>
                <p:nvPr/>
              </p:nvSpPr>
              <p:spPr bwMode="hidden">
                <a:xfrm>
                  <a:off x="3533" y="1039"/>
                  <a:ext cx="677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640" y="3273"/>
                    </a:cxn>
                    <a:cxn ang="0">
                      <a:pos x="675" y="3273"/>
                    </a:cxn>
                    <a:cxn ang="0">
                      <a:pos x="36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675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640" y="3273"/>
                      </a:lnTo>
                      <a:lnTo>
                        <a:pt x="675" y="3273"/>
                      </a:lnTo>
                      <a:lnTo>
                        <a:pt x="3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itchFamily="34" charset="0"/>
                  </a:endParaRPr>
                </a:p>
              </p:txBody>
            </p:sp>
            <p:sp>
              <p:nvSpPr>
                <p:cNvPr id="50" name="Freeform 57"/>
                <p:cNvSpPr>
                  <a:spLocks/>
                </p:cNvSpPr>
                <p:nvPr/>
              </p:nvSpPr>
              <p:spPr bwMode="hidden">
                <a:xfrm>
                  <a:off x="3822" y="1039"/>
                  <a:ext cx="1036" cy="3280"/>
                </a:xfrm>
                <a:custGeom>
                  <a:avLst/>
                  <a:gdLst/>
                  <a:ahLst/>
                  <a:cxnLst>
                    <a:cxn ang="0">
                      <a:pos x="23" y="0"/>
                    </a:cxn>
                    <a:cxn ang="0">
                      <a:pos x="0" y="5"/>
                    </a:cxn>
                    <a:cxn ang="0">
                      <a:pos x="994" y="3280"/>
                    </a:cxn>
                    <a:cxn ang="0">
                      <a:pos x="1036" y="3280"/>
                    </a:cxn>
                    <a:cxn ang="0">
                      <a:pos x="41" y="0"/>
                    </a:cxn>
                    <a:cxn ang="0">
                      <a:pos x="23" y="0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1036" h="3280">
                      <a:moveTo>
                        <a:pt x="23" y="0"/>
                      </a:moveTo>
                      <a:lnTo>
                        <a:pt x="0" y="5"/>
                      </a:lnTo>
                      <a:lnTo>
                        <a:pt x="994" y="3280"/>
                      </a:lnTo>
                      <a:lnTo>
                        <a:pt x="1036" y="3280"/>
                      </a:lnTo>
                      <a:lnTo>
                        <a:pt x="41" y="0"/>
                      </a:lnTo>
                      <a:lnTo>
                        <a:pt x="23" y="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itchFamily="34" charset="0"/>
                  </a:endParaRPr>
                </a:p>
              </p:txBody>
            </p:sp>
            <p:sp>
              <p:nvSpPr>
                <p:cNvPr id="51" name="Freeform 58"/>
                <p:cNvSpPr>
                  <a:spLocks/>
                </p:cNvSpPr>
                <p:nvPr/>
              </p:nvSpPr>
              <p:spPr bwMode="hidden">
                <a:xfrm>
                  <a:off x="4137" y="1039"/>
                  <a:ext cx="1327" cy="3280"/>
                </a:xfrm>
                <a:custGeom>
                  <a:avLst/>
                  <a:gdLst/>
                  <a:ahLst/>
                  <a:cxnLst>
                    <a:cxn ang="0">
                      <a:pos x="20" y="0"/>
                    </a:cxn>
                    <a:cxn ang="0">
                      <a:pos x="0" y="7"/>
                    </a:cxn>
                    <a:cxn ang="0">
                      <a:pos x="1285" y="3280"/>
                    </a:cxn>
                    <a:cxn ang="0">
                      <a:pos x="1327" y="3280"/>
                    </a:cxn>
                    <a:cxn ang="0">
                      <a:pos x="43" y="0"/>
                    </a:cxn>
                    <a:cxn ang="0">
                      <a:pos x="20" y="0"/>
                    </a:cxn>
                    <a:cxn ang="0">
                      <a:pos x="20" y="0"/>
                    </a:cxn>
                  </a:cxnLst>
                  <a:rect l="0" t="0" r="r" b="b"/>
                  <a:pathLst>
                    <a:path w="1327" h="3280">
                      <a:moveTo>
                        <a:pt x="20" y="0"/>
                      </a:moveTo>
                      <a:lnTo>
                        <a:pt x="0" y="7"/>
                      </a:lnTo>
                      <a:lnTo>
                        <a:pt x="1285" y="3280"/>
                      </a:lnTo>
                      <a:lnTo>
                        <a:pt x="1327" y="3280"/>
                      </a:lnTo>
                      <a:lnTo>
                        <a:pt x="43" y="0"/>
                      </a:lnTo>
                      <a:lnTo>
                        <a:pt x="20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itchFamily="34" charset="0"/>
                  </a:endParaRPr>
                </a:p>
              </p:txBody>
            </p:sp>
          </p:grpSp>
          <p:sp>
            <p:nvSpPr>
              <p:cNvPr id="35" name="Freeform 59"/>
              <p:cNvSpPr>
                <a:spLocks/>
              </p:cNvSpPr>
              <p:nvPr/>
            </p:nvSpPr>
            <p:spPr bwMode="hidden">
              <a:xfrm>
                <a:off x="0" y="1039"/>
                <a:ext cx="1254" cy="2632"/>
              </a:xfrm>
              <a:custGeom>
                <a:avLst/>
                <a:gdLst/>
                <a:ahLst/>
                <a:cxnLst>
                  <a:cxn ang="0">
                    <a:pos x="1236" y="0"/>
                  </a:cxn>
                  <a:cxn ang="0">
                    <a:pos x="1212" y="0"/>
                  </a:cxn>
                  <a:cxn ang="0">
                    <a:pos x="0" y="2542"/>
                  </a:cxn>
                  <a:cxn ang="0">
                    <a:pos x="0" y="2632"/>
                  </a:cxn>
                  <a:cxn ang="0">
                    <a:pos x="1254" y="7"/>
                  </a:cxn>
                  <a:cxn ang="0">
                    <a:pos x="1236" y="0"/>
                  </a:cxn>
                  <a:cxn ang="0">
                    <a:pos x="1236" y="0"/>
                  </a:cxn>
                </a:cxnLst>
                <a:rect l="0" t="0" r="r" b="b"/>
                <a:pathLst>
                  <a:path w="1254" h="2632">
                    <a:moveTo>
                      <a:pt x="1236" y="0"/>
                    </a:moveTo>
                    <a:lnTo>
                      <a:pt x="1212" y="0"/>
                    </a:lnTo>
                    <a:lnTo>
                      <a:pt x="0" y="2542"/>
                    </a:lnTo>
                    <a:lnTo>
                      <a:pt x="0" y="2632"/>
                    </a:lnTo>
                    <a:lnTo>
                      <a:pt x="1254" y="7"/>
                    </a:lnTo>
                    <a:lnTo>
                      <a:pt x="1236" y="0"/>
                    </a:lnTo>
                    <a:lnTo>
                      <a:pt x="12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pitchFamily="34" charset="0"/>
                </a:endParaRPr>
              </a:p>
            </p:txBody>
          </p:sp>
          <p:sp>
            <p:nvSpPr>
              <p:cNvPr id="36" name="Freeform 60"/>
              <p:cNvSpPr>
                <a:spLocks/>
              </p:cNvSpPr>
              <p:nvPr/>
            </p:nvSpPr>
            <p:spPr bwMode="hidden">
              <a:xfrm>
                <a:off x="0" y="1039"/>
                <a:ext cx="948" cy="1676"/>
              </a:xfrm>
              <a:custGeom>
                <a:avLst/>
                <a:gdLst/>
                <a:ahLst/>
                <a:cxnLst>
                  <a:cxn ang="0">
                    <a:pos x="930" y="0"/>
                  </a:cxn>
                  <a:cxn ang="0">
                    <a:pos x="906" y="0"/>
                  </a:cxn>
                  <a:cxn ang="0">
                    <a:pos x="0" y="1593"/>
                  </a:cxn>
                  <a:cxn ang="0">
                    <a:pos x="0" y="1676"/>
                  </a:cxn>
                  <a:cxn ang="0">
                    <a:pos x="948" y="5"/>
                  </a:cxn>
                  <a:cxn ang="0">
                    <a:pos x="930" y="0"/>
                  </a:cxn>
                  <a:cxn ang="0">
                    <a:pos x="930" y="0"/>
                  </a:cxn>
                </a:cxnLst>
                <a:rect l="0" t="0" r="r" b="b"/>
                <a:pathLst>
                  <a:path w="948" h="1676">
                    <a:moveTo>
                      <a:pt x="930" y="0"/>
                    </a:moveTo>
                    <a:lnTo>
                      <a:pt x="906" y="0"/>
                    </a:lnTo>
                    <a:lnTo>
                      <a:pt x="0" y="1593"/>
                    </a:lnTo>
                    <a:lnTo>
                      <a:pt x="0" y="1676"/>
                    </a:lnTo>
                    <a:lnTo>
                      <a:pt x="948" y="5"/>
                    </a:lnTo>
                    <a:lnTo>
                      <a:pt x="930" y="0"/>
                    </a:lnTo>
                    <a:lnTo>
                      <a:pt x="93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pitchFamily="34" charset="0"/>
                </a:endParaRPr>
              </a:p>
            </p:txBody>
          </p:sp>
          <p:sp>
            <p:nvSpPr>
              <p:cNvPr id="37" name="Freeform 61"/>
              <p:cNvSpPr>
                <a:spLocks/>
              </p:cNvSpPr>
              <p:nvPr/>
            </p:nvSpPr>
            <p:spPr bwMode="hidden">
              <a:xfrm>
                <a:off x="0" y="1039"/>
                <a:ext cx="629" cy="937"/>
              </a:xfrm>
              <a:custGeom>
                <a:avLst/>
                <a:gdLst/>
                <a:ahLst/>
                <a:cxnLst>
                  <a:cxn ang="0">
                    <a:pos x="606" y="0"/>
                  </a:cxn>
                  <a:cxn ang="0">
                    <a:pos x="582" y="0"/>
                  </a:cxn>
                  <a:cxn ang="0">
                    <a:pos x="0" y="871"/>
                  </a:cxn>
                  <a:cxn ang="0">
                    <a:pos x="0" y="937"/>
                  </a:cxn>
                  <a:cxn ang="0">
                    <a:pos x="629" y="4"/>
                  </a:cxn>
                  <a:cxn ang="0">
                    <a:pos x="606" y="0"/>
                  </a:cxn>
                  <a:cxn ang="0">
                    <a:pos x="606" y="0"/>
                  </a:cxn>
                </a:cxnLst>
                <a:rect l="0" t="0" r="r" b="b"/>
                <a:pathLst>
                  <a:path w="629" h="937">
                    <a:moveTo>
                      <a:pt x="606" y="0"/>
                    </a:moveTo>
                    <a:lnTo>
                      <a:pt x="582" y="0"/>
                    </a:lnTo>
                    <a:lnTo>
                      <a:pt x="0" y="871"/>
                    </a:lnTo>
                    <a:lnTo>
                      <a:pt x="0" y="937"/>
                    </a:lnTo>
                    <a:lnTo>
                      <a:pt x="629" y="4"/>
                    </a:lnTo>
                    <a:lnTo>
                      <a:pt x="606" y="0"/>
                    </a:ln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pitchFamily="34" charset="0"/>
                </a:endParaRPr>
              </a:p>
            </p:txBody>
          </p:sp>
          <p:sp>
            <p:nvSpPr>
              <p:cNvPr id="38" name="Freeform 62"/>
              <p:cNvSpPr>
                <a:spLocks/>
              </p:cNvSpPr>
              <p:nvPr/>
            </p:nvSpPr>
            <p:spPr bwMode="hidden">
              <a:xfrm>
                <a:off x="0" y="1039"/>
                <a:ext cx="305" cy="427"/>
              </a:xfrm>
              <a:custGeom>
                <a:avLst/>
                <a:gdLst/>
                <a:ahLst/>
                <a:cxnLst>
                  <a:cxn ang="0">
                    <a:pos x="282" y="0"/>
                  </a:cxn>
                  <a:cxn ang="0">
                    <a:pos x="252" y="0"/>
                  </a:cxn>
                  <a:cxn ang="0">
                    <a:pos x="0" y="361"/>
                  </a:cxn>
                  <a:cxn ang="0">
                    <a:pos x="0" y="427"/>
                  </a:cxn>
                  <a:cxn ang="0">
                    <a:pos x="305" y="5"/>
                  </a:cxn>
                  <a:cxn ang="0">
                    <a:pos x="282" y="0"/>
                  </a:cxn>
                  <a:cxn ang="0">
                    <a:pos x="282" y="0"/>
                  </a:cxn>
                </a:cxnLst>
                <a:rect l="0" t="0" r="r" b="b"/>
                <a:pathLst>
                  <a:path w="305" h="427">
                    <a:moveTo>
                      <a:pt x="282" y="0"/>
                    </a:moveTo>
                    <a:lnTo>
                      <a:pt x="252" y="0"/>
                    </a:lnTo>
                    <a:lnTo>
                      <a:pt x="0" y="361"/>
                    </a:lnTo>
                    <a:lnTo>
                      <a:pt x="0" y="427"/>
                    </a:lnTo>
                    <a:lnTo>
                      <a:pt x="305" y="5"/>
                    </a:lnTo>
                    <a:lnTo>
                      <a:pt x="282" y="0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pitchFamily="34" charset="0"/>
                </a:endParaRPr>
              </a:p>
            </p:txBody>
          </p:sp>
          <p:sp>
            <p:nvSpPr>
              <p:cNvPr id="39" name="Freeform 63"/>
              <p:cNvSpPr>
                <a:spLocks/>
              </p:cNvSpPr>
              <p:nvPr/>
            </p:nvSpPr>
            <p:spPr bwMode="hidden">
              <a:xfrm>
                <a:off x="4481" y="1039"/>
                <a:ext cx="1277" cy="26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17" y="0"/>
                  </a:cxn>
                  <a:cxn ang="0">
                    <a:pos x="0" y="4"/>
                  </a:cxn>
                  <a:cxn ang="0">
                    <a:pos x="1277" y="2686"/>
                  </a:cxn>
                  <a:cxn ang="0">
                    <a:pos x="1277" y="2596"/>
                  </a:cxn>
                  <a:cxn ang="0">
                    <a:pos x="41" y="0"/>
                  </a:cxn>
                  <a:cxn ang="0">
                    <a:pos x="41" y="0"/>
                  </a:cxn>
                </a:cxnLst>
                <a:rect l="0" t="0" r="r" b="b"/>
                <a:pathLst>
                  <a:path w="1277" h="2686">
                    <a:moveTo>
                      <a:pt x="41" y="0"/>
                    </a:moveTo>
                    <a:lnTo>
                      <a:pt x="17" y="0"/>
                    </a:lnTo>
                    <a:lnTo>
                      <a:pt x="0" y="4"/>
                    </a:lnTo>
                    <a:lnTo>
                      <a:pt x="1277" y="2686"/>
                    </a:lnTo>
                    <a:lnTo>
                      <a:pt x="1277" y="2596"/>
                    </a:lnTo>
                    <a:lnTo>
                      <a:pt x="41" y="0"/>
                    </a:lnTo>
                    <a:lnTo>
                      <a:pt x="4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pitchFamily="34" charset="0"/>
                </a:endParaRPr>
              </a:p>
            </p:txBody>
          </p:sp>
          <p:sp>
            <p:nvSpPr>
              <p:cNvPr id="40" name="Freeform 64"/>
              <p:cNvSpPr>
                <a:spLocks/>
              </p:cNvSpPr>
              <p:nvPr/>
            </p:nvSpPr>
            <p:spPr bwMode="hidden">
              <a:xfrm>
                <a:off x="4770" y="1039"/>
                <a:ext cx="988" cy="1730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0" y="7"/>
                  </a:cxn>
                  <a:cxn ang="0">
                    <a:pos x="988" y="1730"/>
                  </a:cxn>
                  <a:cxn ang="0">
                    <a:pos x="988" y="1653"/>
                  </a:cxn>
                  <a:cxn ang="0">
                    <a:pos x="40" y="0"/>
                  </a:cxn>
                  <a:cxn ang="0">
                    <a:pos x="16" y="0"/>
                  </a:cxn>
                  <a:cxn ang="0">
                    <a:pos x="16" y="0"/>
                  </a:cxn>
                </a:cxnLst>
                <a:rect l="0" t="0" r="r" b="b"/>
                <a:pathLst>
                  <a:path w="988" h="1730">
                    <a:moveTo>
                      <a:pt x="16" y="0"/>
                    </a:moveTo>
                    <a:lnTo>
                      <a:pt x="0" y="7"/>
                    </a:lnTo>
                    <a:lnTo>
                      <a:pt x="988" y="1730"/>
                    </a:lnTo>
                    <a:lnTo>
                      <a:pt x="988" y="1653"/>
                    </a:ln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pitchFamily="34" charset="0"/>
                </a:endParaRPr>
              </a:p>
            </p:txBody>
          </p:sp>
          <p:sp>
            <p:nvSpPr>
              <p:cNvPr id="41" name="Freeform 65"/>
              <p:cNvSpPr>
                <a:spLocks/>
              </p:cNvSpPr>
              <p:nvPr/>
            </p:nvSpPr>
            <p:spPr bwMode="hidden">
              <a:xfrm>
                <a:off x="5088" y="1039"/>
                <a:ext cx="670" cy="997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0" y="4"/>
                  </a:cxn>
                  <a:cxn ang="0">
                    <a:pos x="670" y="997"/>
                  </a:cxn>
                  <a:cxn ang="0">
                    <a:pos x="670" y="925"/>
                  </a:cxn>
                  <a:cxn ang="0">
                    <a:pos x="46" y="0"/>
                  </a:cxn>
                  <a:cxn ang="0">
                    <a:pos x="22" y="0"/>
                  </a:cxn>
                  <a:cxn ang="0">
                    <a:pos x="22" y="0"/>
                  </a:cxn>
                </a:cxnLst>
                <a:rect l="0" t="0" r="r" b="b"/>
                <a:pathLst>
                  <a:path w="670" h="997">
                    <a:moveTo>
                      <a:pt x="22" y="0"/>
                    </a:moveTo>
                    <a:lnTo>
                      <a:pt x="0" y="4"/>
                    </a:lnTo>
                    <a:lnTo>
                      <a:pt x="670" y="997"/>
                    </a:lnTo>
                    <a:lnTo>
                      <a:pt x="670" y="92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pitchFamily="34" charset="0"/>
                </a:endParaRPr>
              </a:p>
            </p:txBody>
          </p:sp>
          <p:sp>
            <p:nvSpPr>
              <p:cNvPr id="42" name="Freeform 66"/>
              <p:cNvSpPr>
                <a:spLocks/>
              </p:cNvSpPr>
              <p:nvPr/>
            </p:nvSpPr>
            <p:spPr bwMode="hidden">
              <a:xfrm>
                <a:off x="5412" y="1039"/>
                <a:ext cx="346" cy="487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0" y="7"/>
                  </a:cxn>
                  <a:cxn ang="0">
                    <a:pos x="346" y="487"/>
                  </a:cxn>
                  <a:cxn ang="0">
                    <a:pos x="346" y="415"/>
                  </a:cxn>
                  <a:cxn ang="0">
                    <a:pos x="46" y="0"/>
                  </a:cxn>
                  <a:cxn ang="0">
                    <a:pos x="22" y="0"/>
                  </a:cxn>
                  <a:cxn ang="0">
                    <a:pos x="22" y="0"/>
                  </a:cxn>
                </a:cxnLst>
                <a:rect l="0" t="0" r="r" b="b"/>
                <a:pathLst>
                  <a:path w="346" h="487">
                    <a:moveTo>
                      <a:pt x="22" y="0"/>
                    </a:moveTo>
                    <a:lnTo>
                      <a:pt x="0" y="7"/>
                    </a:lnTo>
                    <a:lnTo>
                      <a:pt x="346" y="487"/>
                    </a:lnTo>
                    <a:lnTo>
                      <a:pt x="346" y="41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pitchFamily="34" charset="0"/>
                </a:endParaRPr>
              </a:p>
            </p:txBody>
          </p:sp>
        </p:grpSp>
      </p:grpSp>
      <p:sp>
        <p:nvSpPr>
          <p:cNvPr id="140355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455613" y="1920875"/>
            <a:ext cx="8226425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40356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1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711C0-6D0B-4CDA-8B7E-E43C4D00BE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EE13AB-3CAA-4588-9E1E-C0C6466169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6225" y="273050"/>
            <a:ext cx="2055813" cy="582295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5613" y="273050"/>
            <a:ext cx="6018212" cy="58229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EB1559-7288-48C3-8B73-36177AEC61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613" y="273050"/>
            <a:ext cx="8226425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5613" y="1598613"/>
            <a:ext cx="4037012" cy="44973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5025" y="1598613"/>
            <a:ext cx="4037013" cy="44973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FC4FFE-00B8-4EC3-B2CE-0D4B874204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613" y="273050"/>
            <a:ext cx="8226425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5613" y="1598613"/>
            <a:ext cx="4037012" cy="44973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5025" y="1598613"/>
            <a:ext cx="4037013" cy="21717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5025" y="3922713"/>
            <a:ext cx="4037013" cy="21732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060620-5F5A-4486-97BF-1B85F4D688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5613" y="273050"/>
            <a:ext cx="8226425" cy="582295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CE5FF8-4492-49A5-9AAC-F5B0EE0B45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613" y="273050"/>
            <a:ext cx="8226425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5613" y="1598613"/>
            <a:ext cx="4037012" cy="44973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5025" y="1598613"/>
            <a:ext cx="4037013" cy="21717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5025" y="3922713"/>
            <a:ext cx="4037013" cy="21732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E60A1-77E4-416B-AB43-3CA65E6C59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5613" y="273050"/>
            <a:ext cx="8226425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5613" y="1598613"/>
            <a:ext cx="4037012" cy="21717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5025" y="1598613"/>
            <a:ext cx="4037013" cy="21717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5613" y="3922713"/>
            <a:ext cx="4037012" cy="21732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3922713"/>
            <a:ext cx="4037013" cy="21732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C45E5D-1288-4CA2-AC4E-D2489957C7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D07FCE-5DCB-4498-BA11-03A103D069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A4719-5A8C-4CC9-A052-60F6DF87FF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5613" y="1598613"/>
            <a:ext cx="4037012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5025" y="1598613"/>
            <a:ext cx="4037013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3514CF-397F-4106-BAD9-881D259AFF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48988F-BBE7-4F11-852E-8A8CA9B4A0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EC7519-F670-4160-8349-CB9773387C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B67A57-85B4-4A29-91E4-F324687F71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CA21F7-C927-4B84-8E0B-7D53EFE702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08832B-476A-4191-8E3E-A236AAE2D9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10000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2"/>
          <p:cNvGrpSpPr>
            <a:grpSpLocks/>
          </p:cNvGrpSpPr>
          <p:nvPr/>
        </p:nvGrpSpPr>
        <p:grpSpPr bwMode="auto">
          <a:xfrm>
            <a:off x="0" y="0"/>
            <a:ext cx="9142413" cy="6856413"/>
            <a:chOff x="0" y="0"/>
            <a:chExt cx="5759" cy="4319"/>
          </a:xfrm>
        </p:grpSpPr>
        <p:sp>
          <p:nvSpPr>
            <p:cNvPr id="139267" name="Freeform 3"/>
            <p:cNvSpPr>
              <a:spLocks/>
            </p:cNvSpPr>
            <p:nvPr userDrawn="1"/>
          </p:nvSpPr>
          <p:spPr bwMode="hidden">
            <a:xfrm>
              <a:off x="0" y="0"/>
              <a:ext cx="5758" cy="1043"/>
            </a:xfrm>
            <a:custGeom>
              <a:avLst/>
              <a:gdLst/>
              <a:ahLst/>
              <a:cxnLst>
                <a:cxn ang="0">
                  <a:pos x="5740" y="1043"/>
                </a:cxn>
                <a:cxn ang="0">
                  <a:pos x="0" y="1043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1043"/>
                </a:cxn>
                <a:cxn ang="0">
                  <a:pos x="5740" y="1043"/>
                </a:cxn>
              </a:cxnLst>
              <a:rect l="0" t="0" r="r" b="b"/>
              <a:pathLst>
                <a:path w="5740" h="1043">
                  <a:moveTo>
                    <a:pt x="5740" y="1043"/>
                  </a:moveTo>
                  <a:lnTo>
                    <a:pt x="0" y="1043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1043"/>
                  </a:lnTo>
                  <a:lnTo>
                    <a:pt x="574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grpSp>
          <p:nvGrpSpPr>
            <p:cNvPr id="28681" name="Group 4"/>
            <p:cNvGrpSpPr>
              <a:grpSpLocks/>
            </p:cNvGrpSpPr>
            <p:nvPr userDrawn="1"/>
          </p:nvGrpSpPr>
          <p:grpSpPr bwMode="auto">
            <a:xfrm>
              <a:off x="0" y="0"/>
              <a:ext cx="5759" cy="4319"/>
              <a:chOff x="0" y="0"/>
              <a:chExt cx="5759" cy="4319"/>
            </a:xfrm>
          </p:grpSpPr>
          <p:sp>
            <p:nvSpPr>
              <p:cNvPr id="139269" name="Freeform 5"/>
              <p:cNvSpPr>
                <a:spLocks/>
              </p:cNvSpPr>
              <p:nvPr userDrawn="1"/>
            </p:nvSpPr>
            <p:spPr bwMode="hidden">
              <a:xfrm>
                <a:off x="1" y="1040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pitchFamily="34" charset="0"/>
                </a:endParaRPr>
              </a:p>
            </p:txBody>
          </p:sp>
          <p:sp>
            <p:nvSpPr>
              <p:cNvPr id="139270" name="Freeform 6"/>
              <p:cNvSpPr>
                <a:spLocks/>
              </p:cNvSpPr>
              <p:nvPr userDrawn="1"/>
            </p:nvSpPr>
            <p:spPr bwMode="hidden">
              <a:xfrm>
                <a:off x="0" y="3988"/>
                <a:ext cx="5758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5740" y="42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0" y="42"/>
                  </a:cxn>
                </a:cxnLst>
                <a:rect l="0" t="0" r="r" b="b"/>
                <a:pathLst>
                  <a:path w="5740" h="42">
                    <a:moveTo>
                      <a:pt x="0" y="42"/>
                    </a:moveTo>
                    <a:lnTo>
                      <a:pt x="5740" y="42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0" y="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pitchFamily="34" charset="0"/>
                </a:endParaRPr>
              </a:p>
            </p:txBody>
          </p:sp>
          <p:sp>
            <p:nvSpPr>
              <p:cNvPr id="139271" name="Freeform 7"/>
              <p:cNvSpPr>
                <a:spLocks/>
              </p:cNvSpPr>
              <p:nvPr userDrawn="1"/>
            </p:nvSpPr>
            <p:spPr bwMode="hidden">
              <a:xfrm>
                <a:off x="0" y="3665"/>
                <a:ext cx="5758" cy="30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pitchFamily="34" charset="0"/>
                </a:endParaRPr>
              </a:p>
            </p:txBody>
          </p:sp>
          <p:sp>
            <p:nvSpPr>
              <p:cNvPr id="139272" name="Freeform 8"/>
              <p:cNvSpPr>
                <a:spLocks/>
              </p:cNvSpPr>
              <p:nvPr userDrawn="1"/>
            </p:nvSpPr>
            <p:spPr bwMode="hidden">
              <a:xfrm>
                <a:off x="0" y="3364"/>
                <a:ext cx="5758" cy="30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pitchFamily="34" charset="0"/>
                </a:endParaRPr>
              </a:p>
            </p:txBody>
          </p:sp>
          <p:sp>
            <p:nvSpPr>
              <p:cNvPr id="139273" name="Freeform 9"/>
              <p:cNvSpPr>
                <a:spLocks/>
              </p:cNvSpPr>
              <p:nvPr userDrawn="1"/>
            </p:nvSpPr>
            <p:spPr bwMode="hidden">
              <a:xfrm>
                <a:off x="0" y="3105"/>
                <a:ext cx="5758" cy="31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pitchFamily="34" charset="0"/>
                </a:endParaRPr>
              </a:p>
            </p:txBody>
          </p:sp>
          <p:sp>
            <p:nvSpPr>
              <p:cNvPr id="139274" name="Freeform 10"/>
              <p:cNvSpPr>
                <a:spLocks/>
              </p:cNvSpPr>
              <p:nvPr userDrawn="1"/>
            </p:nvSpPr>
            <p:spPr bwMode="hidden">
              <a:xfrm>
                <a:off x="0" y="2859"/>
                <a:ext cx="5758" cy="36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6"/>
                  </a:cxn>
                  <a:cxn ang="0">
                    <a:pos x="5740" y="36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pitchFamily="34" charset="0"/>
                </a:endParaRPr>
              </a:p>
            </p:txBody>
          </p:sp>
          <p:sp>
            <p:nvSpPr>
              <p:cNvPr id="139275" name="Freeform 11"/>
              <p:cNvSpPr>
                <a:spLocks/>
              </p:cNvSpPr>
              <p:nvPr userDrawn="1"/>
            </p:nvSpPr>
            <p:spPr bwMode="hidden">
              <a:xfrm>
                <a:off x="0" y="2644"/>
                <a:ext cx="5758" cy="30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pitchFamily="34" charset="0"/>
                </a:endParaRPr>
              </a:p>
            </p:txBody>
          </p:sp>
          <p:sp>
            <p:nvSpPr>
              <p:cNvPr id="139276" name="Freeform 12"/>
              <p:cNvSpPr>
                <a:spLocks/>
              </p:cNvSpPr>
              <p:nvPr userDrawn="1"/>
            </p:nvSpPr>
            <p:spPr bwMode="hidden">
              <a:xfrm>
                <a:off x="0" y="2433"/>
                <a:ext cx="5758" cy="36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6"/>
                  </a:cxn>
                  <a:cxn ang="0">
                    <a:pos x="5740" y="36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pitchFamily="34" charset="0"/>
                </a:endParaRPr>
              </a:p>
            </p:txBody>
          </p:sp>
          <p:sp>
            <p:nvSpPr>
              <p:cNvPr id="139277" name="Freeform 13"/>
              <p:cNvSpPr>
                <a:spLocks/>
              </p:cNvSpPr>
              <p:nvPr userDrawn="1"/>
            </p:nvSpPr>
            <p:spPr bwMode="hidden">
              <a:xfrm>
                <a:off x="0" y="2259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pitchFamily="34" charset="0"/>
                </a:endParaRPr>
              </a:p>
            </p:txBody>
          </p:sp>
          <p:sp>
            <p:nvSpPr>
              <p:cNvPr id="139278" name="Freeform 14"/>
              <p:cNvSpPr>
                <a:spLocks/>
              </p:cNvSpPr>
              <p:nvPr userDrawn="1"/>
            </p:nvSpPr>
            <p:spPr bwMode="hidden">
              <a:xfrm>
                <a:off x="0" y="2090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pitchFamily="34" charset="0"/>
                </a:endParaRPr>
              </a:p>
            </p:txBody>
          </p:sp>
          <p:sp>
            <p:nvSpPr>
              <p:cNvPr id="139279" name="Freeform 15"/>
              <p:cNvSpPr>
                <a:spLocks/>
              </p:cNvSpPr>
              <p:nvPr userDrawn="1"/>
            </p:nvSpPr>
            <p:spPr bwMode="hidden">
              <a:xfrm>
                <a:off x="0" y="1928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pitchFamily="34" charset="0"/>
                </a:endParaRPr>
              </a:p>
            </p:txBody>
          </p:sp>
          <p:sp>
            <p:nvSpPr>
              <p:cNvPr id="139280" name="Freeform 16"/>
              <p:cNvSpPr>
                <a:spLocks/>
              </p:cNvSpPr>
              <p:nvPr userDrawn="1"/>
            </p:nvSpPr>
            <p:spPr bwMode="hidden">
              <a:xfrm>
                <a:off x="0" y="1645"/>
                <a:ext cx="5758" cy="12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5740" y="12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pitchFamily="34" charset="0"/>
                </a:endParaRPr>
              </a:p>
            </p:txBody>
          </p:sp>
          <p:sp>
            <p:nvSpPr>
              <p:cNvPr id="139281" name="Freeform 17"/>
              <p:cNvSpPr>
                <a:spLocks/>
              </p:cNvSpPr>
              <p:nvPr userDrawn="1"/>
            </p:nvSpPr>
            <p:spPr bwMode="hidden">
              <a:xfrm>
                <a:off x="0" y="1778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pitchFamily="34" charset="0"/>
                </a:endParaRPr>
              </a:p>
            </p:txBody>
          </p:sp>
          <p:sp>
            <p:nvSpPr>
              <p:cNvPr id="139282" name="Freeform 18"/>
              <p:cNvSpPr>
                <a:spLocks/>
              </p:cNvSpPr>
              <p:nvPr userDrawn="1"/>
            </p:nvSpPr>
            <p:spPr bwMode="hidden">
              <a:xfrm>
                <a:off x="0" y="1520"/>
                <a:ext cx="5758" cy="12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5740" y="12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pitchFamily="34" charset="0"/>
                </a:endParaRPr>
              </a:p>
            </p:txBody>
          </p:sp>
          <p:sp>
            <p:nvSpPr>
              <p:cNvPr id="139283" name="Freeform 19"/>
              <p:cNvSpPr>
                <a:spLocks/>
              </p:cNvSpPr>
              <p:nvPr userDrawn="1"/>
            </p:nvSpPr>
            <p:spPr bwMode="hidden">
              <a:xfrm>
                <a:off x="0" y="1394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pitchFamily="34" charset="0"/>
                </a:endParaRPr>
              </a:p>
            </p:txBody>
          </p:sp>
          <p:sp>
            <p:nvSpPr>
              <p:cNvPr id="139284" name="Freeform 20"/>
              <p:cNvSpPr>
                <a:spLocks/>
              </p:cNvSpPr>
              <p:nvPr userDrawn="1"/>
            </p:nvSpPr>
            <p:spPr bwMode="hidden">
              <a:xfrm>
                <a:off x="0" y="1280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pitchFamily="34" charset="0"/>
                </a:endParaRPr>
              </a:p>
            </p:txBody>
          </p:sp>
          <p:sp>
            <p:nvSpPr>
              <p:cNvPr id="139285" name="Freeform 21"/>
              <p:cNvSpPr>
                <a:spLocks/>
              </p:cNvSpPr>
              <p:nvPr userDrawn="1"/>
            </p:nvSpPr>
            <p:spPr bwMode="hidden">
              <a:xfrm>
                <a:off x="0" y="1177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pitchFamily="34" charset="0"/>
                </a:endParaRPr>
              </a:p>
            </p:txBody>
          </p:sp>
          <p:sp>
            <p:nvSpPr>
              <p:cNvPr id="139286" name="Freeform 22"/>
              <p:cNvSpPr>
                <a:spLocks/>
              </p:cNvSpPr>
              <p:nvPr userDrawn="1"/>
            </p:nvSpPr>
            <p:spPr bwMode="hidden">
              <a:xfrm>
                <a:off x="0" y="24"/>
                <a:ext cx="5758" cy="30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pitchFamily="34" charset="0"/>
                </a:endParaRPr>
              </a:p>
            </p:txBody>
          </p:sp>
          <p:sp>
            <p:nvSpPr>
              <p:cNvPr id="139287" name="Freeform 23"/>
              <p:cNvSpPr>
                <a:spLocks/>
              </p:cNvSpPr>
              <p:nvPr userDrawn="1"/>
            </p:nvSpPr>
            <p:spPr bwMode="hidden">
              <a:xfrm>
                <a:off x="0" y="186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pitchFamily="34" charset="0"/>
                </a:endParaRPr>
              </a:p>
            </p:txBody>
          </p:sp>
          <p:sp>
            <p:nvSpPr>
              <p:cNvPr id="139288" name="Freeform 24"/>
              <p:cNvSpPr>
                <a:spLocks/>
              </p:cNvSpPr>
              <p:nvPr userDrawn="1"/>
            </p:nvSpPr>
            <p:spPr bwMode="hidden">
              <a:xfrm>
                <a:off x="0" y="475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pitchFamily="34" charset="0"/>
                </a:endParaRPr>
              </a:p>
            </p:txBody>
          </p:sp>
          <p:sp>
            <p:nvSpPr>
              <p:cNvPr id="139289" name="Freeform 25"/>
              <p:cNvSpPr>
                <a:spLocks/>
              </p:cNvSpPr>
              <p:nvPr userDrawn="1"/>
            </p:nvSpPr>
            <p:spPr bwMode="hidden">
              <a:xfrm>
                <a:off x="0" y="337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pitchFamily="34" charset="0"/>
                </a:endParaRPr>
              </a:p>
            </p:txBody>
          </p:sp>
          <p:sp>
            <p:nvSpPr>
              <p:cNvPr id="139290" name="Freeform 26"/>
              <p:cNvSpPr>
                <a:spLocks/>
              </p:cNvSpPr>
              <p:nvPr userDrawn="1"/>
            </p:nvSpPr>
            <p:spPr bwMode="hidden">
              <a:xfrm>
                <a:off x="0" y="600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pitchFamily="34" charset="0"/>
                </a:endParaRPr>
              </a:p>
            </p:txBody>
          </p:sp>
          <p:sp>
            <p:nvSpPr>
              <p:cNvPr id="139291" name="Freeform 27"/>
              <p:cNvSpPr>
                <a:spLocks/>
              </p:cNvSpPr>
              <p:nvPr userDrawn="1"/>
            </p:nvSpPr>
            <p:spPr bwMode="hidden">
              <a:xfrm>
                <a:off x="0" y="727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pitchFamily="34" charset="0"/>
                </a:endParaRPr>
              </a:p>
            </p:txBody>
          </p:sp>
          <p:sp>
            <p:nvSpPr>
              <p:cNvPr id="139292" name="Freeform 28"/>
              <p:cNvSpPr>
                <a:spLocks/>
              </p:cNvSpPr>
              <p:nvPr userDrawn="1"/>
            </p:nvSpPr>
            <p:spPr bwMode="hidden">
              <a:xfrm>
                <a:off x="0" y="841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pitchFamily="34" charset="0"/>
                </a:endParaRPr>
              </a:p>
            </p:txBody>
          </p:sp>
          <p:sp>
            <p:nvSpPr>
              <p:cNvPr id="139293" name="Freeform 29"/>
              <p:cNvSpPr>
                <a:spLocks/>
              </p:cNvSpPr>
              <p:nvPr userDrawn="1"/>
            </p:nvSpPr>
            <p:spPr bwMode="hidden">
              <a:xfrm>
                <a:off x="0" y="943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pitchFamily="34" charset="0"/>
                </a:endParaRPr>
              </a:p>
            </p:txBody>
          </p:sp>
          <p:grpSp>
            <p:nvGrpSpPr>
              <p:cNvPr id="28707" name="Group 30"/>
              <p:cNvGrpSpPr>
                <a:grpSpLocks/>
              </p:cNvGrpSpPr>
              <p:nvPr userDrawn="1"/>
            </p:nvGrpSpPr>
            <p:grpSpPr bwMode="auto">
              <a:xfrm>
                <a:off x="0" y="0"/>
                <a:ext cx="5758" cy="1045"/>
                <a:chOff x="0" y="0"/>
                <a:chExt cx="5758" cy="1045"/>
              </a:xfrm>
            </p:grpSpPr>
            <p:sp>
              <p:nvSpPr>
                <p:cNvPr id="139295" name="Freeform 31"/>
                <p:cNvSpPr>
                  <a:spLocks/>
                </p:cNvSpPr>
                <p:nvPr/>
              </p:nvSpPr>
              <p:spPr bwMode="hidden">
                <a:xfrm>
                  <a:off x="2849" y="0"/>
                  <a:ext cx="42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42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itchFamily="34" charset="0"/>
                  </a:endParaRPr>
                </a:p>
              </p:txBody>
            </p:sp>
            <p:sp>
              <p:nvSpPr>
                <p:cNvPr id="139296" name="Freeform 32"/>
                <p:cNvSpPr>
                  <a:spLocks/>
                </p:cNvSpPr>
                <p:nvPr/>
              </p:nvSpPr>
              <p:spPr bwMode="hidden">
                <a:xfrm>
                  <a:off x="2400" y="0"/>
                  <a:ext cx="155" cy="1045"/>
                </a:xfrm>
                <a:custGeom>
                  <a:avLst/>
                  <a:gdLst/>
                  <a:ahLst/>
                  <a:cxnLst>
                    <a:cxn ang="0">
                      <a:pos x="131" y="1043"/>
                    </a:cxn>
                    <a:cxn ang="0">
                      <a:pos x="155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113" y="1043"/>
                    </a:cxn>
                    <a:cxn ang="0">
                      <a:pos x="131" y="1043"/>
                    </a:cxn>
                    <a:cxn ang="0">
                      <a:pos x="131" y="1043"/>
                    </a:cxn>
                  </a:cxnLst>
                  <a:rect l="0" t="0" r="r" b="b"/>
                  <a:pathLst>
                    <a:path w="155" h="1043">
                      <a:moveTo>
                        <a:pt x="131" y="1043"/>
                      </a:moveTo>
                      <a:lnTo>
                        <a:pt x="155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113" y="1043"/>
                      </a:lnTo>
                      <a:lnTo>
                        <a:pt x="131" y="1043"/>
                      </a:lnTo>
                      <a:lnTo>
                        <a:pt x="13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itchFamily="34" charset="0"/>
                  </a:endParaRPr>
                </a:p>
              </p:txBody>
            </p:sp>
            <p:sp>
              <p:nvSpPr>
                <p:cNvPr id="139297" name="Freeform 33"/>
                <p:cNvSpPr>
                  <a:spLocks/>
                </p:cNvSpPr>
                <p:nvPr/>
              </p:nvSpPr>
              <p:spPr bwMode="hidden">
                <a:xfrm>
                  <a:off x="1967" y="0"/>
                  <a:ext cx="240" cy="1045"/>
                </a:xfrm>
                <a:custGeom>
                  <a:avLst/>
                  <a:gdLst/>
                  <a:ahLst/>
                  <a:cxnLst>
                    <a:cxn ang="0">
                      <a:pos x="221" y="1043"/>
                    </a:cxn>
                    <a:cxn ang="0">
                      <a:pos x="239" y="1043"/>
                    </a:cxn>
                    <a:cxn ang="0">
                      <a:pos x="36" y="0"/>
                    </a:cxn>
                    <a:cxn ang="0">
                      <a:pos x="0" y="0"/>
                    </a:cxn>
                    <a:cxn ang="0">
                      <a:pos x="203" y="1043"/>
                    </a:cxn>
                    <a:cxn ang="0">
                      <a:pos x="221" y="1043"/>
                    </a:cxn>
                    <a:cxn ang="0">
                      <a:pos x="221" y="1043"/>
                    </a:cxn>
                  </a:cxnLst>
                  <a:rect l="0" t="0" r="r" b="b"/>
                  <a:pathLst>
                    <a:path w="239" h="1043">
                      <a:moveTo>
                        <a:pt x="221" y="1043"/>
                      </a:moveTo>
                      <a:lnTo>
                        <a:pt x="239" y="1043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203" y="1043"/>
                      </a:lnTo>
                      <a:lnTo>
                        <a:pt x="221" y="1043"/>
                      </a:lnTo>
                      <a:lnTo>
                        <a:pt x="22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itchFamily="34" charset="0"/>
                  </a:endParaRPr>
                </a:p>
              </p:txBody>
            </p:sp>
            <p:sp>
              <p:nvSpPr>
                <p:cNvPr id="139298" name="Freeform 34"/>
                <p:cNvSpPr>
                  <a:spLocks/>
                </p:cNvSpPr>
                <p:nvPr/>
              </p:nvSpPr>
              <p:spPr bwMode="hidden">
                <a:xfrm>
                  <a:off x="1554" y="0"/>
                  <a:ext cx="353" cy="1045"/>
                </a:xfrm>
                <a:custGeom>
                  <a:avLst/>
                  <a:gdLst/>
                  <a:ahLst/>
                  <a:cxnLst>
                    <a:cxn ang="0">
                      <a:pos x="334" y="1043"/>
                    </a:cxn>
                    <a:cxn ang="0">
                      <a:pos x="352" y="1043"/>
                    </a:cxn>
                    <a:cxn ang="0">
                      <a:pos x="41" y="0"/>
                    </a:cxn>
                    <a:cxn ang="0">
                      <a:pos x="0" y="0"/>
                    </a:cxn>
                    <a:cxn ang="0">
                      <a:pos x="311" y="1043"/>
                    </a:cxn>
                    <a:cxn ang="0">
                      <a:pos x="334" y="1043"/>
                    </a:cxn>
                    <a:cxn ang="0">
                      <a:pos x="334" y="1043"/>
                    </a:cxn>
                  </a:cxnLst>
                  <a:rect l="0" t="0" r="r" b="b"/>
                  <a:pathLst>
                    <a:path w="352" h="1043">
                      <a:moveTo>
                        <a:pt x="334" y="1043"/>
                      </a:moveTo>
                      <a:lnTo>
                        <a:pt x="352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311" y="1043"/>
                      </a:lnTo>
                      <a:lnTo>
                        <a:pt x="334" y="1043"/>
                      </a:lnTo>
                      <a:lnTo>
                        <a:pt x="33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itchFamily="34" charset="0"/>
                  </a:endParaRPr>
                </a:p>
              </p:txBody>
            </p:sp>
            <p:sp>
              <p:nvSpPr>
                <p:cNvPr id="139299" name="Freeform 35"/>
                <p:cNvSpPr>
                  <a:spLocks/>
                </p:cNvSpPr>
                <p:nvPr/>
              </p:nvSpPr>
              <p:spPr bwMode="hidden">
                <a:xfrm>
                  <a:off x="1134" y="0"/>
                  <a:ext cx="450" cy="1045"/>
                </a:xfrm>
                <a:custGeom>
                  <a:avLst/>
                  <a:gdLst/>
                  <a:ahLst/>
                  <a:cxnLst>
                    <a:cxn ang="0">
                      <a:pos x="425" y="1043"/>
                    </a:cxn>
                    <a:cxn ang="0">
                      <a:pos x="449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407" y="1043"/>
                    </a:cxn>
                    <a:cxn ang="0">
                      <a:pos x="425" y="1043"/>
                    </a:cxn>
                    <a:cxn ang="0">
                      <a:pos x="425" y="1043"/>
                    </a:cxn>
                  </a:cxnLst>
                  <a:rect l="0" t="0" r="r" b="b"/>
                  <a:pathLst>
                    <a:path w="449" h="1043">
                      <a:moveTo>
                        <a:pt x="425" y="1043"/>
                      </a:moveTo>
                      <a:lnTo>
                        <a:pt x="449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407" y="1043"/>
                      </a:lnTo>
                      <a:lnTo>
                        <a:pt x="425" y="1043"/>
                      </a:lnTo>
                      <a:lnTo>
                        <a:pt x="425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itchFamily="34" charset="0"/>
                  </a:endParaRPr>
                </a:p>
              </p:txBody>
            </p:sp>
            <p:sp>
              <p:nvSpPr>
                <p:cNvPr id="139300" name="Freeform 36"/>
                <p:cNvSpPr>
                  <a:spLocks/>
                </p:cNvSpPr>
                <p:nvPr/>
              </p:nvSpPr>
              <p:spPr bwMode="hidden">
                <a:xfrm>
                  <a:off x="714" y="0"/>
                  <a:ext cx="540" cy="1045"/>
                </a:xfrm>
                <a:custGeom>
                  <a:avLst/>
                  <a:gdLst/>
                  <a:ahLst/>
                  <a:cxnLst>
                    <a:cxn ang="0">
                      <a:pos x="520" y="1043"/>
                    </a:cxn>
                    <a:cxn ang="0">
                      <a:pos x="538" y="1043"/>
                    </a:cxn>
                    <a:cxn ang="0">
                      <a:pos x="41" y="0"/>
                    </a:cxn>
                    <a:cxn ang="0">
                      <a:pos x="0" y="0"/>
                    </a:cxn>
                    <a:cxn ang="0">
                      <a:pos x="496" y="1043"/>
                    </a:cxn>
                    <a:cxn ang="0">
                      <a:pos x="520" y="1043"/>
                    </a:cxn>
                    <a:cxn ang="0">
                      <a:pos x="520" y="1043"/>
                    </a:cxn>
                  </a:cxnLst>
                  <a:rect l="0" t="0" r="r" b="b"/>
                  <a:pathLst>
                    <a:path w="538" h="1043">
                      <a:moveTo>
                        <a:pt x="520" y="1043"/>
                      </a:moveTo>
                      <a:lnTo>
                        <a:pt x="538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496" y="1043"/>
                      </a:lnTo>
                      <a:lnTo>
                        <a:pt x="520" y="1043"/>
                      </a:lnTo>
                      <a:lnTo>
                        <a:pt x="520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itchFamily="34" charset="0"/>
                  </a:endParaRPr>
                </a:p>
              </p:txBody>
            </p:sp>
            <p:sp>
              <p:nvSpPr>
                <p:cNvPr id="139301" name="Freeform 37"/>
                <p:cNvSpPr>
                  <a:spLocks/>
                </p:cNvSpPr>
                <p:nvPr/>
              </p:nvSpPr>
              <p:spPr bwMode="hidden">
                <a:xfrm>
                  <a:off x="306" y="0"/>
                  <a:ext cx="642" cy="1045"/>
                </a:xfrm>
                <a:custGeom>
                  <a:avLst/>
                  <a:gdLst/>
                  <a:ahLst/>
                  <a:cxnLst>
                    <a:cxn ang="0">
                      <a:pos x="622" y="1043"/>
                    </a:cxn>
                    <a:cxn ang="0">
                      <a:pos x="640" y="1043"/>
                    </a:cxn>
                    <a:cxn ang="0">
                      <a:pos x="48" y="0"/>
                    </a:cxn>
                    <a:cxn ang="0">
                      <a:pos x="0" y="0"/>
                    </a:cxn>
                    <a:cxn ang="0">
                      <a:pos x="598" y="1043"/>
                    </a:cxn>
                    <a:cxn ang="0">
                      <a:pos x="622" y="1043"/>
                    </a:cxn>
                    <a:cxn ang="0">
                      <a:pos x="622" y="1043"/>
                    </a:cxn>
                  </a:cxnLst>
                  <a:rect l="0" t="0" r="r" b="b"/>
                  <a:pathLst>
                    <a:path w="640" h="1043">
                      <a:moveTo>
                        <a:pt x="622" y="1043"/>
                      </a:moveTo>
                      <a:lnTo>
                        <a:pt x="640" y="1043"/>
                      </a:lnTo>
                      <a:lnTo>
                        <a:pt x="48" y="0"/>
                      </a:lnTo>
                      <a:lnTo>
                        <a:pt x="0" y="0"/>
                      </a:lnTo>
                      <a:lnTo>
                        <a:pt x="598" y="1043"/>
                      </a:lnTo>
                      <a:lnTo>
                        <a:pt x="622" y="1043"/>
                      </a:lnTo>
                      <a:lnTo>
                        <a:pt x="622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itchFamily="34" charset="0"/>
                  </a:endParaRPr>
                </a:p>
              </p:txBody>
            </p:sp>
            <p:sp>
              <p:nvSpPr>
                <p:cNvPr id="139302" name="Freeform 38"/>
                <p:cNvSpPr>
                  <a:spLocks/>
                </p:cNvSpPr>
                <p:nvPr/>
              </p:nvSpPr>
              <p:spPr bwMode="hidden">
                <a:xfrm>
                  <a:off x="0" y="108"/>
                  <a:ext cx="630" cy="937"/>
                </a:xfrm>
                <a:custGeom>
                  <a:avLst/>
                  <a:gdLst/>
                  <a:ahLst/>
                  <a:cxnLst>
                    <a:cxn ang="0">
                      <a:pos x="604" y="935"/>
                    </a:cxn>
                    <a:cxn ang="0">
                      <a:pos x="628" y="935"/>
                    </a:cxn>
                    <a:cxn ang="0">
                      <a:pos x="0" y="0"/>
                    </a:cxn>
                    <a:cxn ang="0">
                      <a:pos x="0" y="66"/>
                    </a:cxn>
                    <a:cxn ang="0">
                      <a:pos x="580" y="935"/>
                    </a:cxn>
                    <a:cxn ang="0">
                      <a:pos x="604" y="935"/>
                    </a:cxn>
                    <a:cxn ang="0">
                      <a:pos x="604" y="935"/>
                    </a:cxn>
                  </a:cxnLst>
                  <a:rect l="0" t="0" r="r" b="b"/>
                  <a:pathLst>
                    <a:path w="628" h="935">
                      <a:moveTo>
                        <a:pt x="604" y="935"/>
                      </a:moveTo>
                      <a:lnTo>
                        <a:pt x="628" y="935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580" y="935"/>
                      </a:lnTo>
                      <a:lnTo>
                        <a:pt x="604" y="935"/>
                      </a:lnTo>
                      <a:lnTo>
                        <a:pt x="604" y="93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itchFamily="34" charset="0"/>
                  </a:endParaRPr>
                </a:p>
              </p:txBody>
            </p:sp>
            <p:sp>
              <p:nvSpPr>
                <p:cNvPr id="139303" name="Freeform 39"/>
                <p:cNvSpPr>
                  <a:spLocks/>
                </p:cNvSpPr>
                <p:nvPr/>
              </p:nvSpPr>
              <p:spPr bwMode="hidden">
                <a:xfrm>
                  <a:off x="3191" y="0"/>
                  <a:ext cx="155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155" y="0"/>
                    </a:cxn>
                    <a:cxn ang="0">
                      <a:pos x="114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155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155" y="0"/>
                      </a:lnTo>
                      <a:lnTo>
                        <a:pt x="114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itchFamily="34" charset="0"/>
                  </a:endParaRPr>
                </a:p>
              </p:txBody>
            </p:sp>
            <p:sp>
              <p:nvSpPr>
                <p:cNvPr id="139304" name="Freeform 40"/>
                <p:cNvSpPr>
                  <a:spLocks/>
                </p:cNvSpPr>
                <p:nvPr/>
              </p:nvSpPr>
              <p:spPr bwMode="hidden">
                <a:xfrm>
                  <a:off x="3533" y="0"/>
                  <a:ext cx="240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36" y="1043"/>
                    </a:cxn>
                    <a:cxn ang="0">
                      <a:pos x="239" y="0"/>
                    </a:cxn>
                    <a:cxn ang="0">
                      <a:pos x="203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239" h="1043">
                      <a:moveTo>
                        <a:pt x="18" y="1043"/>
                      </a:moveTo>
                      <a:lnTo>
                        <a:pt x="36" y="1043"/>
                      </a:lnTo>
                      <a:lnTo>
                        <a:pt x="239" y="0"/>
                      </a:lnTo>
                      <a:lnTo>
                        <a:pt x="203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itchFamily="34" charset="0"/>
                  </a:endParaRPr>
                </a:p>
              </p:txBody>
            </p:sp>
            <p:sp>
              <p:nvSpPr>
                <p:cNvPr id="139305" name="Freeform 41"/>
                <p:cNvSpPr>
                  <a:spLocks/>
                </p:cNvSpPr>
                <p:nvPr/>
              </p:nvSpPr>
              <p:spPr bwMode="hidden">
                <a:xfrm>
                  <a:off x="3821" y="0"/>
                  <a:ext cx="359" cy="1045"/>
                </a:xfrm>
                <a:custGeom>
                  <a:avLst/>
                  <a:gdLst/>
                  <a:ahLst/>
                  <a:cxnLst>
                    <a:cxn ang="0">
                      <a:pos x="24" y="1043"/>
                    </a:cxn>
                    <a:cxn ang="0">
                      <a:pos x="42" y="1043"/>
                    </a:cxn>
                    <a:cxn ang="0">
                      <a:pos x="358" y="0"/>
                    </a:cxn>
                    <a:cxn ang="0">
                      <a:pos x="317" y="0"/>
                    </a:cxn>
                    <a:cxn ang="0">
                      <a:pos x="0" y="1043"/>
                    </a:cxn>
                    <a:cxn ang="0">
                      <a:pos x="24" y="1043"/>
                    </a:cxn>
                    <a:cxn ang="0">
                      <a:pos x="24" y="1043"/>
                    </a:cxn>
                  </a:cxnLst>
                  <a:rect l="0" t="0" r="r" b="b"/>
                  <a:pathLst>
                    <a:path w="358" h="1043">
                      <a:moveTo>
                        <a:pt x="24" y="1043"/>
                      </a:moveTo>
                      <a:lnTo>
                        <a:pt x="42" y="1043"/>
                      </a:lnTo>
                      <a:lnTo>
                        <a:pt x="358" y="0"/>
                      </a:lnTo>
                      <a:lnTo>
                        <a:pt x="317" y="0"/>
                      </a:lnTo>
                      <a:lnTo>
                        <a:pt x="0" y="1043"/>
                      </a:lnTo>
                      <a:lnTo>
                        <a:pt x="24" y="1043"/>
                      </a:lnTo>
                      <a:lnTo>
                        <a:pt x="2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itchFamily="34" charset="0"/>
                  </a:endParaRPr>
                </a:p>
              </p:txBody>
            </p:sp>
            <p:sp>
              <p:nvSpPr>
                <p:cNvPr id="139306" name="Freeform 42"/>
                <p:cNvSpPr>
                  <a:spLocks/>
                </p:cNvSpPr>
                <p:nvPr/>
              </p:nvSpPr>
              <p:spPr bwMode="hidden">
                <a:xfrm>
                  <a:off x="4139" y="0"/>
                  <a:ext cx="449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1" y="1043"/>
                    </a:cxn>
                    <a:cxn ang="0">
                      <a:pos x="448" y="0"/>
                    </a:cxn>
                    <a:cxn ang="0">
                      <a:pos x="406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448" h="1043">
                      <a:moveTo>
                        <a:pt x="18" y="1043"/>
                      </a:moveTo>
                      <a:lnTo>
                        <a:pt x="41" y="1043"/>
                      </a:lnTo>
                      <a:lnTo>
                        <a:pt x="448" y="0"/>
                      </a:lnTo>
                      <a:lnTo>
                        <a:pt x="406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itchFamily="34" charset="0"/>
                  </a:endParaRPr>
                </a:p>
              </p:txBody>
            </p:sp>
            <p:sp>
              <p:nvSpPr>
                <p:cNvPr id="139307" name="Freeform 43"/>
                <p:cNvSpPr>
                  <a:spLocks/>
                </p:cNvSpPr>
                <p:nvPr/>
              </p:nvSpPr>
              <p:spPr bwMode="hidden">
                <a:xfrm>
                  <a:off x="4480" y="0"/>
                  <a:ext cx="541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539" y="0"/>
                    </a:cxn>
                    <a:cxn ang="0">
                      <a:pos x="497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539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539" y="0"/>
                      </a:lnTo>
                      <a:lnTo>
                        <a:pt x="497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itchFamily="34" charset="0"/>
                  </a:endParaRPr>
                </a:p>
              </p:txBody>
            </p:sp>
            <p:sp>
              <p:nvSpPr>
                <p:cNvPr id="139308" name="Freeform 44"/>
                <p:cNvSpPr>
                  <a:spLocks/>
                </p:cNvSpPr>
                <p:nvPr/>
              </p:nvSpPr>
              <p:spPr bwMode="hidden">
                <a:xfrm>
                  <a:off x="4768" y="0"/>
                  <a:ext cx="642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640" y="0"/>
                    </a:cxn>
                    <a:cxn ang="0">
                      <a:pos x="592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640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640" y="0"/>
                      </a:lnTo>
                      <a:lnTo>
                        <a:pt x="592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itchFamily="34" charset="0"/>
                  </a:endParaRPr>
                </a:p>
              </p:txBody>
            </p:sp>
            <p:sp>
              <p:nvSpPr>
                <p:cNvPr id="139309" name="Freeform 45"/>
                <p:cNvSpPr>
                  <a:spLocks/>
                </p:cNvSpPr>
                <p:nvPr/>
              </p:nvSpPr>
              <p:spPr bwMode="hidden">
                <a:xfrm>
                  <a:off x="5086" y="48"/>
                  <a:ext cx="672" cy="997"/>
                </a:xfrm>
                <a:custGeom>
                  <a:avLst/>
                  <a:gdLst/>
                  <a:ahLst/>
                  <a:cxnLst>
                    <a:cxn ang="0">
                      <a:pos x="24" y="995"/>
                    </a:cxn>
                    <a:cxn ang="0">
                      <a:pos x="48" y="995"/>
                    </a:cxn>
                    <a:cxn ang="0">
                      <a:pos x="670" y="72"/>
                    </a:cxn>
                    <a:cxn ang="0">
                      <a:pos x="670" y="0"/>
                    </a:cxn>
                    <a:cxn ang="0">
                      <a:pos x="0" y="995"/>
                    </a:cxn>
                    <a:cxn ang="0">
                      <a:pos x="24" y="995"/>
                    </a:cxn>
                    <a:cxn ang="0">
                      <a:pos x="24" y="995"/>
                    </a:cxn>
                  </a:cxnLst>
                  <a:rect l="0" t="0" r="r" b="b"/>
                  <a:pathLst>
                    <a:path w="670" h="995">
                      <a:moveTo>
                        <a:pt x="24" y="995"/>
                      </a:moveTo>
                      <a:lnTo>
                        <a:pt x="48" y="995"/>
                      </a:lnTo>
                      <a:lnTo>
                        <a:pt x="670" y="72"/>
                      </a:lnTo>
                      <a:lnTo>
                        <a:pt x="670" y="0"/>
                      </a:lnTo>
                      <a:lnTo>
                        <a:pt x="0" y="995"/>
                      </a:lnTo>
                      <a:lnTo>
                        <a:pt x="24" y="995"/>
                      </a:lnTo>
                      <a:lnTo>
                        <a:pt x="24" y="99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itchFamily="34" charset="0"/>
                  </a:endParaRPr>
                </a:p>
              </p:txBody>
            </p:sp>
          </p:grpSp>
          <p:grpSp>
            <p:nvGrpSpPr>
              <p:cNvPr id="28708" name="Group 46"/>
              <p:cNvGrpSpPr>
                <a:grpSpLocks/>
              </p:cNvGrpSpPr>
              <p:nvPr userDrawn="1"/>
            </p:nvGrpSpPr>
            <p:grpSpPr bwMode="auto">
              <a:xfrm>
                <a:off x="0" y="558"/>
                <a:ext cx="5758" cy="487"/>
                <a:chOff x="0" y="558"/>
                <a:chExt cx="5758" cy="487"/>
              </a:xfrm>
            </p:grpSpPr>
            <p:sp>
              <p:nvSpPr>
                <p:cNvPr id="139311" name="Freeform 47"/>
                <p:cNvSpPr>
                  <a:spLocks/>
                </p:cNvSpPr>
                <p:nvPr/>
              </p:nvSpPr>
              <p:spPr bwMode="hidden">
                <a:xfrm>
                  <a:off x="0" y="618"/>
                  <a:ext cx="306" cy="427"/>
                </a:xfrm>
                <a:custGeom>
                  <a:avLst/>
                  <a:gdLst/>
                  <a:ahLst/>
                  <a:cxnLst>
                    <a:cxn ang="0">
                      <a:pos x="281" y="426"/>
                    </a:cxn>
                    <a:cxn ang="0">
                      <a:pos x="305" y="426"/>
                    </a:cxn>
                    <a:cxn ang="0">
                      <a:pos x="0" y="0"/>
                    </a:cxn>
                    <a:cxn ang="0">
                      <a:pos x="0" y="66"/>
                    </a:cxn>
                    <a:cxn ang="0">
                      <a:pos x="251" y="426"/>
                    </a:cxn>
                    <a:cxn ang="0">
                      <a:pos x="281" y="426"/>
                    </a:cxn>
                    <a:cxn ang="0">
                      <a:pos x="281" y="426"/>
                    </a:cxn>
                  </a:cxnLst>
                  <a:rect l="0" t="0" r="r" b="b"/>
                  <a:pathLst>
                    <a:path w="305" h="426">
                      <a:moveTo>
                        <a:pt x="281" y="426"/>
                      </a:moveTo>
                      <a:lnTo>
                        <a:pt x="305" y="426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251" y="426"/>
                      </a:lnTo>
                      <a:lnTo>
                        <a:pt x="281" y="426"/>
                      </a:lnTo>
                      <a:lnTo>
                        <a:pt x="281" y="4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itchFamily="34" charset="0"/>
                  </a:endParaRPr>
                </a:p>
              </p:txBody>
            </p:sp>
            <p:sp>
              <p:nvSpPr>
                <p:cNvPr id="139312" name="Freeform 48"/>
                <p:cNvSpPr>
                  <a:spLocks/>
                </p:cNvSpPr>
                <p:nvPr/>
              </p:nvSpPr>
              <p:spPr bwMode="hidden">
                <a:xfrm>
                  <a:off x="5410" y="558"/>
                  <a:ext cx="348" cy="487"/>
                </a:xfrm>
                <a:custGeom>
                  <a:avLst/>
                  <a:gdLst/>
                  <a:ahLst/>
                  <a:cxnLst>
                    <a:cxn ang="0">
                      <a:pos x="24" y="486"/>
                    </a:cxn>
                    <a:cxn ang="0">
                      <a:pos x="48" y="486"/>
                    </a:cxn>
                    <a:cxn ang="0">
                      <a:pos x="347" y="72"/>
                    </a:cxn>
                    <a:cxn ang="0">
                      <a:pos x="347" y="0"/>
                    </a:cxn>
                    <a:cxn ang="0">
                      <a:pos x="0" y="486"/>
                    </a:cxn>
                    <a:cxn ang="0">
                      <a:pos x="24" y="486"/>
                    </a:cxn>
                    <a:cxn ang="0">
                      <a:pos x="24" y="486"/>
                    </a:cxn>
                  </a:cxnLst>
                  <a:rect l="0" t="0" r="r" b="b"/>
                  <a:pathLst>
                    <a:path w="347" h="486">
                      <a:moveTo>
                        <a:pt x="24" y="486"/>
                      </a:moveTo>
                      <a:lnTo>
                        <a:pt x="48" y="486"/>
                      </a:lnTo>
                      <a:lnTo>
                        <a:pt x="347" y="72"/>
                      </a:lnTo>
                      <a:lnTo>
                        <a:pt x="347" y="0"/>
                      </a:lnTo>
                      <a:lnTo>
                        <a:pt x="0" y="486"/>
                      </a:lnTo>
                      <a:lnTo>
                        <a:pt x="24" y="486"/>
                      </a:lnTo>
                      <a:lnTo>
                        <a:pt x="24" y="48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itchFamily="34" charset="0"/>
                  </a:endParaRPr>
                </a:p>
              </p:txBody>
            </p:sp>
          </p:grpSp>
          <p:grpSp>
            <p:nvGrpSpPr>
              <p:cNvPr id="28709" name="Group 49"/>
              <p:cNvGrpSpPr>
                <a:grpSpLocks/>
              </p:cNvGrpSpPr>
              <p:nvPr userDrawn="1"/>
            </p:nvGrpSpPr>
            <p:grpSpPr bwMode="auto">
              <a:xfrm>
                <a:off x="264" y="1039"/>
                <a:ext cx="5200" cy="3280"/>
                <a:chOff x="264" y="1039"/>
                <a:chExt cx="5200" cy="3280"/>
              </a:xfrm>
            </p:grpSpPr>
            <p:sp>
              <p:nvSpPr>
                <p:cNvPr id="139314" name="Freeform 50"/>
                <p:cNvSpPr>
                  <a:spLocks/>
                </p:cNvSpPr>
                <p:nvPr/>
              </p:nvSpPr>
              <p:spPr bwMode="hidden">
                <a:xfrm>
                  <a:off x="2849" y="1039"/>
                  <a:ext cx="42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0" y="3273"/>
                    </a:cxn>
                    <a:cxn ang="0">
                      <a:pos x="42" y="3273"/>
                    </a:cxn>
                    <a:cxn ang="0">
                      <a:pos x="42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42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itchFamily="34" charset="0"/>
                  </a:endParaRPr>
                </a:p>
              </p:txBody>
            </p:sp>
            <p:sp>
              <p:nvSpPr>
                <p:cNvPr id="139315" name="Freeform 51"/>
                <p:cNvSpPr>
                  <a:spLocks/>
                </p:cNvSpPr>
                <p:nvPr/>
              </p:nvSpPr>
              <p:spPr bwMode="hidden">
                <a:xfrm>
                  <a:off x="2154" y="1039"/>
                  <a:ext cx="401" cy="3280"/>
                </a:xfrm>
                <a:custGeom>
                  <a:avLst/>
                  <a:gdLst/>
                  <a:ahLst/>
                  <a:cxnLst>
                    <a:cxn ang="0">
                      <a:pos x="376" y="0"/>
                    </a:cxn>
                    <a:cxn ang="0">
                      <a:pos x="358" y="0"/>
                    </a:cxn>
                    <a:cxn ang="0">
                      <a:pos x="0" y="3273"/>
                    </a:cxn>
                    <a:cxn ang="0">
                      <a:pos x="41" y="3273"/>
                    </a:cxn>
                    <a:cxn ang="0">
                      <a:pos x="400" y="0"/>
                    </a:cxn>
                    <a:cxn ang="0">
                      <a:pos x="376" y="0"/>
                    </a:cxn>
                    <a:cxn ang="0">
                      <a:pos x="376" y="0"/>
                    </a:cxn>
                  </a:cxnLst>
                  <a:rect l="0" t="0" r="r" b="b"/>
                  <a:pathLst>
                    <a:path w="400" h="3273">
                      <a:moveTo>
                        <a:pt x="376" y="0"/>
                      </a:moveTo>
                      <a:lnTo>
                        <a:pt x="358" y="0"/>
                      </a:lnTo>
                      <a:lnTo>
                        <a:pt x="0" y="3273"/>
                      </a:lnTo>
                      <a:lnTo>
                        <a:pt x="41" y="3273"/>
                      </a:lnTo>
                      <a:lnTo>
                        <a:pt x="400" y="0"/>
                      </a:lnTo>
                      <a:lnTo>
                        <a:pt x="376" y="0"/>
                      </a:lnTo>
                      <a:lnTo>
                        <a:pt x="37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itchFamily="34" charset="0"/>
                  </a:endParaRPr>
                </a:p>
              </p:txBody>
            </p:sp>
            <p:sp>
              <p:nvSpPr>
                <p:cNvPr id="139316" name="Freeform 52"/>
                <p:cNvSpPr>
                  <a:spLocks/>
                </p:cNvSpPr>
                <p:nvPr/>
              </p:nvSpPr>
              <p:spPr bwMode="hidden">
                <a:xfrm>
                  <a:off x="1530" y="1039"/>
                  <a:ext cx="677" cy="3280"/>
                </a:xfrm>
                <a:custGeom>
                  <a:avLst/>
                  <a:gdLst/>
                  <a:ahLst/>
                  <a:cxnLst>
                    <a:cxn ang="0">
                      <a:pos x="657" y="0"/>
                    </a:cxn>
                    <a:cxn ang="0">
                      <a:pos x="639" y="0"/>
                    </a:cxn>
                    <a:cxn ang="0">
                      <a:pos x="0" y="3273"/>
                    </a:cxn>
                    <a:cxn ang="0">
                      <a:pos x="42" y="3273"/>
                    </a:cxn>
                    <a:cxn ang="0">
                      <a:pos x="675" y="0"/>
                    </a:cxn>
                    <a:cxn ang="0">
                      <a:pos x="657" y="0"/>
                    </a:cxn>
                    <a:cxn ang="0">
                      <a:pos x="657" y="0"/>
                    </a:cxn>
                  </a:cxnLst>
                  <a:rect l="0" t="0" r="r" b="b"/>
                  <a:pathLst>
                    <a:path w="675" h="3273">
                      <a:moveTo>
                        <a:pt x="657" y="0"/>
                      </a:moveTo>
                      <a:lnTo>
                        <a:pt x="639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675" y="0"/>
                      </a:lnTo>
                      <a:lnTo>
                        <a:pt x="657" y="0"/>
                      </a:lnTo>
                      <a:lnTo>
                        <a:pt x="657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itchFamily="34" charset="0"/>
                  </a:endParaRPr>
                </a:p>
              </p:txBody>
            </p:sp>
            <p:sp>
              <p:nvSpPr>
                <p:cNvPr id="139317" name="Freeform 53"/>
                <p:cNvSpPr>
                  <a:spLocks/>
                </p:cNvSpPr>
                <p:nvPr/>
              </p:nvSpPr>
              <p:spPr bwMode="hidden">
                <a:xfrm>
                  <a:off x="876" y="1039"/>
                  <a:ext cx="1031" cy="3280"/>
                </a:xfrm>
                <a:custGeom>
                  <a:avLst/>
                  <a:gdLst/>
                  <a:ahLst/>
                  <a:cxnLst>
                    <a:cxn ang="0">
                      <a:pos x="1013" y="0"/>
                    </a:cxn>
                    <a:cxn ang="0">
                      <a:pos x="990" y="0"/>
                    </a:cxn>
                    <a:cxn ang="0">
                      <a:pos x="0" y="3280"/>
                    </a:cxn>
                    <a:cxn ang="0">
                      <a:pos x="42" y="3280"/>
                    </a:cxn>
                    <a:cxn ang="0">
                      <a:pos x="1031" y="4"/>
                    </a:cxn>
                    <a:cxn ang="0">
                      <a:pos x="1013" y="0"/>
                    </a:cxn>
                    <a:cxn ang="0">
                      <a:pos x="1013" y="0"/>
                    </a:cxn>
                  </a:cxnLst>
                  <a:rect l="0" t="0" r="r" b="b"/>
                  <a:pathLst>
                    <a:path w="1031" h="3280">
                      <a:moveTo>
                        <a:pt x="1013" y="0"/>
                      </a:moveTo>
                      <a:lnTo>
                        <a:pt x="990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031" y="4"/>
                      </a:lnTo>
                      <a:lnTo>
                        <a:pt x="1013" y="0"/>
                      </a:lnTo>
                      <a:lnTo>
                        <a:pt x="101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itchFamily="34" charset="0"/>
                  </a:endParaRPr>
                </a:p>
              </p:txBody>
            </p:sp>
            <p:sp>
              <p:nvSpPr>
                <p:cNvPr id="139318" name="Freeform 54"/>
                <p:cNvSpPr>
                  <a:spLocks/>
                </p:cNvSpPr>
                <p:nvPr/>
              </p:nvSpPr>
              <p:spPr bwMode="hidden">
                <a:xfrm>
                  <a:off x="264" y="1039"/>
                  <a:ext cx="1319" cy="3280"/>
                </a:xfrm>
                <a:custGeom>
                  <a:avLst/>
                  <a:gdLst/>
                  <a:ahLst/>
                  <a:cxnLst>
                    <a:cxn ang="0">
                      <a:pos x="1296" y="0"/>
                    </a:cxn>
                    <a:cxn ang="0">
                      <a:pos x="1278" y="0"/>
                    </a:cxn>
                    <a:cxn ang="0">
                      <a:pos x="0" y="3280"/>
                    </a:cxn>
                    <a:cxn ang="0">
                      <a:pos x="42" y="3280"/>
                    </a:cxn>
                    <a:cxn ang="0">
                      <a:pos x="1319" y="5"/>
                    </a:cxn>
                    <a:cxn ang="0">
                      <a:pos x="1296" y="0"/>
                    </a:cxn>
                    <a:cxn ang="0">
                      <a:pos x="1296" y="0"/>
                    </a:cxn>
                  </a:cxnLst>
                  <a:rect l="0" t="0" r="r" b="b"/>
                  <a:pathLst>
                    <a:path w="1319" h="3280">
                      <a:moveTo>
                        <a:pt x="1296" y="0"/>
                      </a:moveTo>
                      <a:lnTo>
                        <a:pt x="1278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319" y="5"/>
                      </a:lnTo>
                      <a:lnTo>
                        <a:pt x="1296" y="0"/>
                      </a:lnTo>
                      <a:lnTo>
                        <a:pt x="129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itchFamily="34" charset="0"/>
                  </a:endParaRPr>
                </a:p>
              </p:txBody>
            </p:sp>
            <p:sp>
              <p:nvSpPr>
                <p:cNvPr id="139319" name="Freeform 55"/>
                <p:cNvSpPr>
                  <a:spLocks/>
                </p:cNvSpPr>
                <p:nvPr/>
              </p:nvSpPr>
              <p:spPr bwMode="hidden">
                <a:xfrm>
                  <a:off x="3191" y="1039"/>
                  <a:ext cx="402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359" y="3273"/>
                    </a:cxn>
                    <a:cxn ang="0">
                      <a:pos x="401" y="3273"/>
                    </a:cxn>
                    <a:cxn ang="0">
                      <a:pos x="42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401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359" y="3273"/>
                      </a:lnTo>
                      <a:lnTo>
                        <a:pt x="401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itchFamily="34" charset="0"/>
                  </a:endParaRPr>
                </a:p>
              </p:txBody>
            </p:sp>
            <p:sp>
              <p:nvSpPr>
                <p:cNvPr id="139320" name="Freeform 56"/>
                <p:cNvSpPr>
                  <a:spLocks/>
                </p:cNvSpPr>
                <p:nvPr/>
              </p:nvSpPr>
              <p:spPr bwMode="hidden">
                <a:xfrm>
                  <a:off x="3533" y="1039"/>
                  <a:ext cx="677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640" y="3273"/>
                    </a:cxn>
                    <a:cxn ang="0">
                      <a:pos x="675" y="3273"/>
                    </a:cxn>
                    <a:cxn ang="0">
                      <a:pos x="36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675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640" y="3273"/>
                      </a:lnTo>
                      <a:lnTo>
                        <a:pt x="675" y="3273"/>
                      </a:lnTo>
                      <a:lnTo>
                        <a:pt x="3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itchFamily="34" charset="0"/>
                  </a:endParaRPr>
                </a:p>
              </p:txBody>
            </p:sp>
            <p:sp>
              <p:nvSpPr>
                <p:cNvPr id="139321" name="Freeform 57"/>
                <p:cNvSpPr>
                  <a:spLocks/>
                </p:cNvSpPr>
                <p:nvPr/>
              </p:nvSpPr>
              <p:spPr bwMode="hidden">
                <a:xfrm>
                  <a:off x="3822" y="1039"/>
                  <a:ext cx="1036" cy="3280"/>
                </a:xfrm>
                <a:custGeom>
                  <a:avLst/>
                  <a:gdLst/>
                  <a:ahLst/>
                  <a:cxnLst>
                    <a:cxn ang="0">
                      <a:pos x="23" y="0"/>
                    </a:cxn>
                    <a:cxn ang="0">
                      <a:pos x="0" y="5"/>
                    </a:cxn>
                    <a:cxn ang="0">
                      <a:pos x="994" y="3280"/>
                    </a:cxn>
                    <a:cxn ang="0">
                      <a:pos x="1036" y="3280"/>
                    </a:cxn>
                    <a:cxn ang="0">
                      <a:pos x="41" y="0"/>
                    </a:cxn>
                    <a:cxn ang="0">
                      <a:pos x="23" y="0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1036" h="3280">
                      <a:moveTo>
                        <a:pt x="23" y="0"/>
                      </a:moveTo>
                      <a:lnTo>
                        <a:pt x="0" y="5"/>
                      </a:lnTo>
                      <a:lnTo>
                        <a:pt x="994" y="3280"/>
                      </a:lnTo>
                      <a:lnTo>
                        <a:pt x="1036" y="3280"/>
                      </a:lnTo>
                      <a:lnTo>
                        <a:pt x="41" y="0"/>
                      </a:lnTo>
                      <a:lnTo>
                        <a:pt x="23" y="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itchFamily="34" charset="0"/>
                  </a:endParaRPr>
                </a:p>
              </p:txBody>
            </p:sp>
            <p:sp>
              <p:nvSpPr>
                <p:cNvPr id="139322" name="Freeform 58"/>
                <p:cNvSpPr>
                  <a:spLocks/>
                </p:cNvSpPr>
                <p:nvPr/>
              </p:nvSpPr>
              <p:spPr bwMode="hidden">
                <a:xfrm>
                  <a:off x="4137" y="1039"/>
                  <a:ext cx="1327" cy="3280"/>
                </a:xfrm>
                <a:custGeom>
                  <a:avLst/>
                  <a:gdLst/>
                  <a:ahLst/>
                  <a:cxnLst>
                    <a:cxn ang="0">
                      <a:pos x="20" y="0"/>
                    </a:cxn>
                    <a:cxn ang="0">
                      <a:pos x="0" y="7"/>
                    </a:cxn>
                    <a:cxn ang="0">
                      <a:pos x="1285" y="3280"/>
                    </a:cxn>
                    <a:cxn ang="0">
                      <a:pos x="1327" y="3280"/>
                    </a:cxn>
                    <a:cxn ang="0">
                      <a:pos x="43" y="0"/>
                    </a:cxn>
                    <a:cxn ang="0">
                      <a:pos x="20" y="0"/>
                    </a:cxn>
                    <a:cxn ang="0">
                      <a:pos x="20" y="0"/>
                    </a:cxn>
                  </a:cxnLst>
                  <a:rect l="0" t="0" r="r" b="b"/>
                  <a:pathLst>
                    <a:path w="1327" h="3280">
                      <a:moveTo>
                        <a:pt x="20" y="0"/>
                      </a:moveTo>
                      <a:lnTo>
                        <a:pt x="0" y="7"/>
                      </a:lnTo>
                      <a:lnTo>
                        <a:pt x="1285" y="3280"/>
                      </a:lnTo>
                      <a:lnTo>
                        <a:pt x="1327" y="3280"/>
                      </a:lnTo>
                      <a:lnTo>
                        <a:pt x="43" y="0"/>
                      </a:lnTo>
                      <a:lnTo>
                        <a:pt x="20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itchFamily="34" charset="0"/>
                  </a:endParaRPr>
                </a:p>
              </p:txBody>
            </p:sp>
          </p:grpSp>
          <p:sp>
            <p:nvSpPr>
              <p:cNvPr id="139323" name="Freeform 59"/>
              <p:cNvSpPr>
                <a:spLocks/>
              </p:cNvSpPr>
              <p:nvPr userDrawn="1"/>
            </p:nvSpPr>
            <p:spPr bwMode="hidden">
              <a:xfrm>
                <a:off x="0" y="1039"/>
                <a:ext cx="1254" cy="2632"/>
              </a:xfrm>
              <a:custGeom>
                <a:avLst/>
                <a:gdLst/>
                <a:ahLst/>
                <a:cxnLst>
                  <a:cxn ang="0">
                    <a:pos x="1236" y="0"/>
                  </a:cxn>
                  <a:cxn ang="0">
                    <a:pos x="1212" y="0"/>
                  </a:cxn>
                  <a:cxn ang="0">
                    <a:pos x="0" y="2542"/>
                  </a:cxn>
                  <a:cxn ang="0">
                    <a:pos x="0" y="2632"/>
                  </a:cxn>
                  <a:cxn ang="0">
                    <a:pos x="1254" y="7"/>
                  </a:cxn>
                  <a:cxn ang="0">
                    <a:pos x="1236" y="0"/>
                  </a:cxn>
                  <a:cxn ang="0">
                    <a:pos x="1236" y="0"/>
                  </a:cxn>
                </a:cxnLst>
                <a:rect l="0" t="0" r="r" b="b"/>
                <a:pathLst>
                  <a:path w="1254" h="2632">
                    <a:moveTo>
                      <a:pt x="1236" y="0"/>
                    </a:moveTo>
                    <a:lnTo>
                      <a:pt x="1212" y="0"/>
                    </a:lnTo>
                    <a:lnTo>
                      <a:pt x="0" y="2542"/>
                    </a:lnTo>
                    <a:lnTo>
                      <a:pt x="0" y="2632"/>
                    </a:lnTo>
                    <a:lnTo>
                      <a:pt x="1254" y="7"/>
                    </a:lnTo>
                    <a:lnTo>
                      <a:pt x="1236" y="0"/>
                    </a:lnTo>
                    <a:lnTo>
                      <a:pt x="12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pitchFamily="34" charset="0"/>
                </a:endParaRPr>
              </a:p>
            </p:txBody>
          </p:sp>
          <p:sp>
            <p:nvSpPr>
              <p:cNvPr id="139324" name="Freeform 60"/>
              <p:cNvSpPr>
                <a:spLocks/>
              </p:cNvSpPr>
              <p:nvPr userDrawn="1"/>
            </p:nvSpPr>
            <p:spPr bwMode="hidden">
              <a:xfrm>
                <a:off x="0" y="1039"/>
                <a:ext cx="948" cy="1676"/>
              </a:xfrm>
              <a:custGeom>
                <a:avLst/>
                <a:gdLst/>
                <a:ahLst/>
                <a:cxnLst>
                  <a:cxn ang="0">
                    <a:pos x="930" y="0"/>
                  </a:cxn>
                  <a:cxn ang="0">
                    <a:pos x="906" y="0"/>
                  </a:cxn>
                  <a:cxn ang="0">
                    <a:pos x="0" y="1593"/>
                  </a:cxn>
                  <a:cxn ang="0">
                    <a:pos x="0" y="1676"/>
                  </a:cxn>
                  <a:cxn ang="0">
                    <a:pos x="948" y="5"/>
                  </a:cxn>
                  <a:cxn ang="0">
                    <a:pos x="930" y="0"/>
                  </a:cxn>
                  <a:cxn ang="0">
                    <a:pos x="930" y="0"/>
                  </a:cxn>
                </a:cxnLst>
                <a:rect l="0" t="0" r="r" b="b"/>
                <a:pathLst>
                  <a:path w="948" h="1676">
                    <a:moveTo>
                      <a:pt x="930" y="0"/>
                    </a:moveTo>
                    <a:lnTo>
                      <a:pt x="906" y="0"/>
                    </a:lnTo>
                    <a:lnTo>
                      <a:pt x="0" y="1593"/>
                    </a:lnTo>
                    <a:lnTo>
                      <a:pt x="0" y="1676"/>
                    </a:lnTo>
                    <a:lnTo>
                      <a:pt x="948" y="5"/>
                    </a:lnTo>
                    <a:lnTo>
                      <a:pt x="930" y="0"/>
                    </a:lnTo>
                    <a:lnTo>
                      <a:pt x="93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pitchFamily="34" charset="0"/>
                </a:endParaRPr>
              </a:p>
            </p:txBody>
          </p:sp>
          <p:sp>
            <p:nvSpPr>
              <p:cNvPr id="139325" name="Freeform 61"/>
              <p:cNvSpPr>
                <a:spLocks/>
              </p:cNvSpPr>
              <p:nvPr userDrawn="1"/>
            </p:nvSpPr>
            <p:spPr bwMode="hidden">
              <a:xfrm>
                <a:off x="0" y="1039"/>
                <a:ext cx="629" cy="937"/>
              </a:xfrm>
              <a:custGeom>
                <a:avLst/>
                <a:gdLst/>
                <a:ahLst/>
                <a:cxnLst>
                  <a:cxn ang="0">
                    <a:pos x="606" y="0"/>
                  </a:cxn>
                  <a:cxn ang="0">
                    <a:pos x="582" y="0"/>
                  </a:cxn>
                  <a:cxn ang="0">
                    <a:pos x="0" y="871"/>
                  </a:cxn>
                  <a:cxn ang="0">
                    <a:pos x="0" y="937"/>
                  </a:cxn>
                  <a:cxn ang="0">
                    <a:pos x="629" y="4"/>
                  </a:cxn>
                  <a:cxn ang="0">
                    <a:pos x="606" y="0"/>
                  </a:cxn>
                  <a:cxn ang="0">
                    <a:pos x="606" y="0"/>
                  </a:cxn>
                </a:cxnLst>
                <a:rect l="0" t="0" r="r" b="b"/>
                <a:pathLst>
                  <a:path w="629" h="937">
                    <a:moveTo>
                      <a:pt x="606" y="0"/>
                    </a:moveTo>
                    <a:lnTo>
                      <a:pt x="582" y="0"/>
                    </a:lnTo>
                    <a:lnTo>
                      <a:pt x="0" y="871"/>
                    </a:lnTo>
                    <a:lnTo>
                      <a:pt x="0" y="937"/>
                    </a:lnTo>
                    <a:lnTo>
                      <a:pt x="629" y="4"/>
                    </a:lnTo>
                    <a:lnTo>
                      <a:pt x="606" y="0"/>
                    </a:ln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pitchFamily="34" charset="0"/>
                </a:endParaRPr>
              </a:p>
            </p:txBody>
          </p:sp>
          <p:sp>
            <p:nvSpPr>
              <p:cNvPr id="139326" name="Freeform 62"/>
              <p:cNvSpPr>
                <a:spLocks/>
              </p:cNvSpPr>
              <p:nvPr userDrawn="1"/>
            </p:nvSpPr>
            <p:spPr bwMode="hidden">
              <a:xfrm>
                <a:off x="0" y="1039"/>
                <a:ext cx="305" cy="427"/>
              </a:xfrm>
              <a:custGeom>
                <a:avLst/>
                <a:gdLst/>
                <a:ahLst/>
                <a:cxnLst>
                  <a:cxn ang="0">
                    <a:pos x="282" y="0"/>
                  </a:cxn>
                  <a:cxn ang="0">
                    <a:pos x="252" y="0"/>
                  </a:cxn>
                  <a:cxn ang="0">
                    <a:pos x="0" y="361"/>
                  </a:cxn>
                  <a:cxn ang="0">
                    <a:pos x="0" y="427"/>
                  </a:cxn>
                  <a:cxn ang="0">
                    <a:pos x="305" y="5"/>
                  </a:cxn>
                  <a:cxn ang="0">
                    <a:pos x="282" y="0"/>
                  </a:cxn>
                  <a:cxn ang="0">
                    <a:pos x="282" y="0"/>
                  </a:cxn>
                </a:cxnLst>
                <a:rect l="0" t="0" r="r" b="b"/>
                <a:pathLst>
                  <a:path w="305" h="427">
                    <a:moveTo>
                      <a:pt x="282" y="0"/>
                    </a:moveTo>
                    <a:lnTo>
                      <a:pt x="252" y="0"/>
                    </a:lnTo>
                    <a:lnTo>
                      <a:pt x="0" y="361"/>
                    </a:lnTo>
                    <a:lnTo>
                      <a:pt x="0" y="427"/>
                    </a:lnTo>
                    <a:lnTo>
                      <a:pt x="305" y="5"/>
                    </a:lnTo>
                    <a:lnTo>
                      <a:pt x="282" y="0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pitchFamily="34" charset="0"/>
                </a:endParaRPr>
              </a:p>
            </p:txBody>
          </p:sp>
          <p:sp>
            <p:nvSpPr>
              <p:cNvPr id="139327" name="Freeform 63"/>
              <p:cNvSpPr>
                <a:spLocks/>
              </p:cNvSpPr>
              <p:nvPr userDrawn="1"/>
            </p:nvSpPr>
            <p:spPr bwMode="hidden">
              <a:xfrm>
                <a:off x="4481" y="1039"/>
                <a:ext cx="1277" cy="26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17" y="0"/>
                  </a:cxn>
                  <a:cxn ang="0">
                    <a:pos x="0" y="4"/>
                  </a:cxn>
                  <a:cxn ang="0">
                    <a:pos x="1277" y="2686"/>
                  </a:cxn>
                  <a:cxn ang="0">
                    <a:pos x="1277" y="2596"/>
                  </a:cxn>
                  <a:cxn ang="0">
                    <a:pos x="41" y="0"/>
                  </a:cxn>
                  <a:cxn ang="0">
                    <a:pos x="41" y="0"/>
                  </a:cxn>
                </a:cxnLst>
                <a:rect l="0" t="0" r="r" b="b"/>
                <a:pathLst>
                  <a:path w="1277" h="2686">
                    <a:moveTo>
                      <a:pt x="41" y="0"/>
                    </a:moveTo>
                    <a:lnTo>
                      <a:pt x="17" y="0"/>
                    </a:lnTo>
                    <a:lnTo>
                      <a:pt x="0" y="4"/>
                    </a:lnTo>
                    <a:lnTo>
                      <a:pt x="1277" y="2686"/>
                    </a:lnTo>
                    <a:lnTo>
                      <a:pt x="1277" y="2596"/>
                    </a:lnTo>
                    <a:lnTo>
                      <a:pt x="41" y="0"/>
                    </a:lnTo>
                    <a:lnTo>
                      <a:pt x="4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pitchFamily="34" charset="0"/>
                </a:endParaRPr>
              </a:p>
            </p:txBody>
          </p:sp>
          <p:sp>
            <p:nvSpPr>
              <p:cNvPr id="139328" name="Freeform 64"/>
              <p:cNvSpPr>
                <a:spLocks/>
              </p:cNvSpPr>
              <p:nvPr userDrawn="1"/>
            </p:nvSpPr>
            <p:spPr bwMode="hidden">
              <a:xfrm>
                <a:off x="4770" y="1039"/>
                <a:ext cx="988" cy="1730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0" y="7"/>
                  </a:cxn>
                  <a:cxn ang="0">
                    <a:pos x="988" y="1730"/>
                  </a:cxn>
                  <a:cxn ang="0">
                    <a:pos x="988" y="1653"/>
                  </a:cxn>
                  <a:cxn ang="0">
                    <a:pos x="40" y="0"/>
                  </a:cxn>
                  <a:cxn ang="0">
                    <a:pos x="16" y="0"/>
                  </a:cxn>
                  <a:cxn ang="0">
                    <a:pos x="16" y="0"/>
                  </a:cxn>
                </a:cxnLst>
                <a:rect l="0" t="0" r="r" b="b"/>
                <a:pathLst>
                  <a:path w="988" h="1730">
                    <a:moveTo>
                      <a:pt x="16" y="0"/>
                    </a:moveTo>
                    <a:lnTo>
                      <a:pt x="0" y="7"/>
                    </a:lnTo>
                    <a:lnTo>
                      <a:pt x="988" y="1730"/>
                    </a:lnTo>
                    <a:lnTo>
                      <a:pt x="988" y="1653"/>
                    </a:ln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pitchFamily="34" charset="0"/>
                </a:endParaRPr>
              </a:p>
            </p:txBody>
          </p:sp>
          <p:sp>
            <p:nvSpPr>
              <p:cNvPr id="139329" name="Freeform 65"/>
              <p:cNvSpPr>
                <a:spLocks/>
              </p:cNvSpPr>
              <p:nvPr userDrawn="1"/>
            </p:nvSpPr>
            <p:spPr bwMode="hidden">
              <a:xfrm>
                <a:off x="5088" y="1039"/>
                <a:ext cx="670" cy="997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0" y="4"/>
                  </a:cxn>
                  <a:cxn ang="0">
                    <a:pos x="670" y="997"/>
                  </a:cxn>
                  <a:cxn ang="0">
                    <a:pos x="670" y="925"/>
                  </a:cxn>
                  <a:cxn ang="0">
                    <a:pos x="46" y="0"/>
                  </a:cxn>
                  <a:cxn ang="0">
                    <a:pos x="22" y="0"/>
                  </a:cxn>
                  <a:cxn ang="0">
                    <a:pos x="22" y="0"/>
                  </a:cxn>
                </a:cxnLst>
                <a:rect l="0" t="0" r="r" b="b"/>
                <a:pathLst>
                  <a:path w="670" h="997">
                    <a:moveTo>
                      <a:pt x="22" y="0"/>
                    </a:moveTo>
                    <a:lnTo>
                      <a:pt x="0" y="4"/>
                    </a:lnTo>
                    <a:lnTo>
                      <a:pt x="670" y="997"/>
                    </a:lnTo>
                    <a:lnTo>
                      <a:pt x="670" y="92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pitchFamily="34" charset="0"/>
                </a:endParaRPr>
              </a:p>
            </p:txBody>
          </p:sp>
          <p:sp>
            <p:nvSpPr>
              <p:cNvPr id="139330" name="Freeform 66"/>
              <p:cNvSpPr>
                <a:spLocks/>
              </p:cNvSpPr>
              <p:nvPr userDrawn="1"/>
            </p:nvSpPr>
            <p:spPr bwMode="hidden">
              <a:xfrm>
                <a:off x="5412" y="1039"/>
                <a:ext cx="346" cy="487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0" y="7"/>
                  </a:cxn>
                  <a:cxn ang="0">
                    <a:pos x="346" y="487"/>
                  </a:cxn>
                  <a:cxn ang="0">
                    <a:pos x="346" y="415"/>
                  </a:cxn>
                  <a:cxn ang="0">
                    <a:pos x="46" y="0"/>
                  </a:cxn>
                  <a:cxn ang="0">
                    <a:pos x="22" y="0"/>
                  </a:cxn>
                  <a:cxn ang="0">
                    <a:pos x="22" y="0"/>
                  </a:cxn>
                </a:cxnLst>
                <a:rect l="0" t="0" r="r" b="b"/>
                <a:pathLst>
                  <a:path w="346" h="487">
                    <a:moveTo>
                      <a:pt x="22" y="0"/>
                    </a:moveTo>
                    <a:lnTo>
                      <a:pt x="0" y="7"/>
                    </a:lnTo>
                    <a:lnTo>
                      <a:pt x="346" y="487"/>
                    </a:lnTo>
                    <a:lnTo>
                      <a:pt x="346" y="41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pitchFamily="34" charset="0"/>
                </a:endParaRPr>
              </a:p>
            </p:txBody>
          </p:sp>
        </p:grpSp>
      </p:grpSp>
      <p:sp>
        <p:nvSpPr>
          <p:cNvPr id="139331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273050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39332" name="Rectangle 6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5613" y="6242050"/>
            <a:ext cx="213042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9333" name="Rectangle 6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2050"/>
            <a:ext cx="2895600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9334" name="Rectangle 7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2050"/>
            <a:ext cx="2132013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fld id="{9880EB79-098D-4395-8654-D6F44C3629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39335" name="Rectangle 7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598613"/>
            <a:ext cx="8226425" cy="449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8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  <p:sldLayoutId id="2147483777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oleObject" Target="../embeddings/oleObject9.bin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3.bin"/><Relationship Id="rId12" Type="http://schemas.openxmlformats.org/officeDocument/2006/relationships/oleObject" Target="../embeddings/oleObject8.bin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12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1.bin"/><Relationship Id="rId15" Type="http://schemas.openxmlformats.org/officeDocument/2006/relationships/oleObject" Target="../embeddings/oleObject11.bin"/><Relationship Id="rId10" Type="http://schemas.openxmlformats.org/officeDocument/2006/relationships/oleObject" Target="../embeddings/oleObject6.bin"/><Relationship Id="rId4" Type="http://schemas.openxmlformats.org/officeDocument/2006/relationships/image" Target="../media/image2.png"/><Relationship Id="rId9" Type="http://schemas.openxmlformats.org/officeDocument/2006/relationships/oleObject" Target="../embeddings/oleObject5.bin"/><Relationship Id="rId14" Type="http://schemas.openxmlformats.org/officeDocument/2006/relationships/oleObject" Target="../embeddings/oleObject10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13" Type="http://schemas.openxmlformats.org/officeDocument/2006/relationships/oleObject" Target="../embeddings/oleObject21.bin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15.bin"/><Relationship Id="rId12" Type="http://schemas.openxmlformats.org/officeDocument/2006/relationships/oleObject" Target="../embeddings/oleObject2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14.bin"/><Relationship Id="rId11" Type="http://schemas.openxmlformats.org/officeDocument/2006/relationships/oleObject" Target="../embeddings/oleObject19.bin"/><Relationship Id="rId5" Type="http://schemas.openxmlformats.org/officeDocument/2006/relationships/oleObject" Target="../embeddings/oleObject13.bin"/><Relationship Id="rId15" Type="http://schemas.openxmlformats.org/officeDocument/2006/relationships/oleObject" Target="../embeddings/oleObject23.bin"/><Relationship Id="rId10" Type="http://schemas.openxmlformats.org/officeDocument/2006/relationships/oleObject" Target="../embeddings/oleObject18.bin"/><Relationship Id="rId4" Type="http://schemas.openxmlformats.org/officeDocument/2006/relationships/image" Target="../media/image2.png"/><Relationship Id="rId9" Type="http://schemas.openxmlformats.org/officeDocument/2006/relationships/oleObject" Target="../embeddings/oleObject17.bin"/><Relationship Id="rId14" Type="http://schemas.openxmlformats.org/officeDocument/2006/relationships/oleObject" Target="../embeddings/oleObject22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2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25.bin"/><Relationship Id="rId5" Type="http://schemas.openxmlformats.org/officeDocument/2006/relationships/oleObject" Target="../embeddings/oleObject24.bin"/><Relationship Id="rId10" Type="http://schemas.openxmlformats.org/officeDocument/2006/relationships/oleObject" Target="../embeddings/oleObject29.bin"/><Relationship Id="rId4" Type="http://schemas.openxmlformats.org/officeDocument/2006/relationships/image" Target="../media/image2.png"/><Relationship Id="rId9" Type="http://schemas.openxmlformats.org/officeDocument/2006/relationships/oleObject" Target="../embeddings/oleObject28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3.bin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3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31.bin"/><Relationship Id="rId11" Type="http://schemas.openxmlformats.org/officeDocument/2006/relationships/oleObject" Target="../embeddings/oleObject36.bin"/><Relationship Id="rId5" Type="http://schemas.openxmlformats.org/officeDocument/2006/relationships/oleObject" Target="../embeddings/oleObject30.bin"/><Relationship Id="rId10" Type="http://schemas.openxmlformats.org/officeDocument/2006/relationships/oleObject" Target="../embeddings/oleObject35.bin"/><Relationship Id="rId4" Type="http://schemas.openxmlformats.org/officeDocument/2006/relationships/image" Target="../media/image2.png"/><Relationship Id="rId9" Type="http://schemas.openxmlformats.org/officeDocument/2006/relationships/oleObject" Target="../embeddings/oleObject3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987" name="Picture 3" descr="E:\СЗФ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" y="0"/>
            <a:ext cx="9140952" cy="6858000"/>
          </a:xfrm>
          <a:prstGeom prst="rect">
            <a:avLst/>
          </a:prstGeom>
          <a:noFill/>
        </p:spPr>
      </p:pic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3140968"/>
            <a:ext cx="8857804" cy="2592288"/>
          </a:xfrm>
          <a:effectLst>
            <a:outerShdw blurRad="50800" dist="38100" dir="2700000" algn="tl" rotWithShape="0">
              <a:schemeClr val="bg1">
                <a:lumMod val="60000"/>
                <a:lumOff val="40000"/>
                <a:alpha val="40000"/>
              </a:schemeClr>
            </a:outerShdw>
          </a:effectLst>
        </p:spPr>
        <p:txBody>
          <a:bodyPr/>
          <a:lstStyle/>
          <a:p>
            <a:pPr eaLnBrk="1" hangingPunct="1">
              <a:lnSpc>
                <a:spcPct val="114000"/>
              </a:lnSpc>
              <a:spcBef>
                <a:spcPts val="1200"/>
              </a:spcBef>
              <a:defRPr/>
            </a:pPr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В.Ю. Белашов, И.А. Насыров</a:t>
            </a:r>
            <a:r>
              <a:rPr lang="en-US" sz="2400" b="1" i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rgbClr val="FF0000"/>
                </a:solidFill>
              </a:rPr>
              <a:t/>
            </a:r>
            <a:br>
              <a:rPr lang="en-US" sz="1600" b="1" dirty="0">
                <a:solidFill>
                  <a:srgbClr val="FF0000"/>
                </a:solidFill>
              </a:rPr>
            </a:br>
            <a:r>
              <a:rPr lang="en-US" sz="800" b="1" dirty="0">
                <a:solidFill>
                  <a:srgbClr val="FFCC00"/>
                </a:solidFill>
              </a:rPr>
              <a:t/>
            </a:r>
            <a:br>
              <a:rPr lang="en-US" sz="800" b="1" dirty="0">
                <a:solidFill>
                  <a:srgbClr val="FFCC00"/>
                </a:solidFill>
              </a:rPr>
            </a:br>
            <a:r>
              <a:rPr lang="en-US" sz="800" b="1" dirty="0">
                <a:solidFill>
                  <a:srgbClr val="FFCC00"/>
                </a:solidFill>
              </a:rPr>
              <a:t/>
            </a:r>
            <a:br>
              <a:rPr lang="en-US" sz="800" b="1" dirty="0">
                <a:solidFill>
                  <a:srgbClr val="FFCC00"/>
                </a:solidFill>
              </a:rPr>
            </a:br>
            <a:r>
              <a:rPr lang="en-US" sz="1400" b="1" dirty="0">
                <a:solidFill>
                  <a:srgbClr val="FF0000"/>
                </a:solidFill>
              </a:rPr>
              <a:t/>
            </a:r>
            <a:br>
              <a:rPr lang="en-US" sz="1400" b="1" dirty="0">
                <a:solidFill>
                  <a:srgbClr val="FF0000"/>
                </a:solidFill>
              </a:rPr>
            </a:br>
            <a:r>
              <a:rPr lang="ru-RU" sz="1700" b="1" i="1" dirty="0" smtClean="0">
                <a:solidFill>
                  <a:srgbClr val="FFFF00"/>
                </a:solidFill>
              </a:rPr>
              <a:t>Казанский федеральный университет</a:t>
            </a:r>
            <a:r>
              <a:rPr lang="en-US" sz="1700" b="1" i="1" dirty="0" smtClean="0">
                <a:solidFill>
                  <a:srgbClr val="FFFF00"/>
                </a:solidFill>
              </a:rPr>
              <a:t>, </a:t>
            </a:r>
            <a:r>
              <a:rPr lang="ru-RU" sz="1700" b="1" i="1" dirty="0" smtClean="0">
                <a:solidFill>
                  <a:srgbClr val="FFFF00"/>
                </a:solidFill>
              </a:rPr>
              <a:t/>
            </a:r>
            <a:br>
              <a:rPr lang="ru-RU" sz="1700" b="1" i="1" dirty="0" smtClean="0">
                <a:solidFill>
                  <a:srgbClr val="FFFF00"/>
                </a:solidFill>
              </a:rPr>
            </a:br>
            <a:r>
              <a:rPr lang="ru-RU" sz="1700" b="1" i="1" dirty="0" smtClean="0">
                <a:solidFill>
                  <a:srgbClr val="FFFF00"/>
                </a:solidFill>
              </a:rPr>
              <a:t>Институт физики</a:t>
            </a:r>
            <a:r>
              <a:rPr lang="en-US" sz="1700" b="1" i="1" dirty="0" smtClean="0">
                <a:solidFill>
                  <a:srgbClr val="FFFF00"/>
                </a:solidFill>
              </a:rPr>
              <a:t>, </a:t>
            </a:r>
            <a:r>
              <a:rPr lang="ru-RU" sz="1700" b="1" i="1" dirty="0" smtClean="0">
                <a:solidFill>
                  <a:srgbClr val="FFFF00"/>
                </a:solidFill>
              </a:rPr>
              <a:t>Казань, Россия</a:t>
            </a:r>
            <a:r>
              <a:rPr lang="en-US" sz="1700" b="1" i="1" dirty="0" smtClean="0">
                <a:solidFill>
                  <a:srgbClr val="FFFF00"/>
                </a:solidFill>
              </a:rPr>
              <a:t/>
            </a:r>
            <a:br>
              <a:rPr lang="en-US" sz="1700" b="1" i="1" dirty="0" smtClean="0">
                <a:solidFill>
                  <a:srgbClr val="FFFF00"/>
                </a:solidFill>
              </a:rPr>
            </a:br>
            <a:r>
              <a:rPr lang="en-US" sz="1500" b="1" i="1" dirty="0" smtClean="0">
                <a:solidFill>
                  <a:srgbClr val="FFFF00"/>
                </a:solidFill>
              </a:rPr>
              <a:t>vybelashov@yahoo.com</a:t>
            </a:r>
            <a:r>
              <a:rPr lang="en-US" sz="1500" b="1" i="1" dirty="0">
                <a:solidFill>
                  <a:srgbClr val="FFCC99"/>
                </a:solidFill>
              </a:rPr>
              <a:t/>
            </a:r>
            <a:br>
              <a:rPr lang="en-US" sz="1500" b="1" i="1" dirty="0">
                <a:solidFill>
                  <a:srgbClr val="FFCC99"/>
                </a:solidFill>
              </a:rPr>
            </a:br>
            <a:endParaRPr lang="ru-RU" sz="1500" b="1" i="1" dirty="0">
              <a:solidFill>
                <a:srgbClr val="FF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273" name="Rectangle 9"/>
          <p:cNvSpPr>
            <a:spLocks noChangeArrowheads="1"/>
          </p:cNvSpPr>
          <p:nvPr/>
        </p:nvSpPr>
        <p:spPr bwMode="auto">
          <a:xfrm>
            <a:off x="0" y="836712"/>
            <a:ext cx="9144000" cy="1918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chemeClr val="bg1">
                <a:lumMod val="60000"/>
                <a:lumOff val="40000"/>
                <a:alpha val="40000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ru-RU" sz="34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О ВЛИЯНИИ ВОЗМУЩЕННОСТИ МАГНИТОСФЕРЫ НА РОТАЦИОННЫЙ РЕЖИМ ЗЕМЛИ</a:t>
            </a:r>
            <a:endParaRPr lang="ru-RU" sz="34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grpSp>
        <p:nvGrpSpPr>
          <p:cNvPr id="2" name="Группа 13"/>
          <p:cNvGrpSpPr/>
          <p:nvPr/>
        </p:nvGrpSpPr>
        <p:grpSpPr>
          <a:xfrm>
            <a:off x="107504" y="6021288"/>
            <a:ext cx="9036495" cy="622422"/>
            <a:chOff x="322315" y="6021288"/>
            <a:chExt cx="8821685" cy="622422"/>
          </a:xfrm>
        </p:grpSpPr>
        <p:grpSp>
          <p:nvGrpSpPr>
            <p:cNvPr id="3" name="Группа 11"/>
            <p:cNvGrpSpPr/>
            <p:nvPr/>
          </p:nvGrpSpPr>
          <p:grpSpPr>
            <a:xfrm>
              <a:off x="322315" y="6021288"/>
              <a:ext cx="8646442" cy="622422"/>
              <a:chOff x="566863" y="6021288"/>
              <a:chExt cx="8182597" cy="622422"/>
            </a:xfrm>
          </p:grpSpPr>
          <p:sp>
            <p:nvSpPr>
              <p:cNvPr id="7" name="Line 10"/>
              <p:cNvSpPr>
                <a:spLocks noChangeShapeType="1"/>
              </p:cNvSpPr>
              <p:nvPr/>
            </p:nvSpPr>
            <p:spPr bwMode="auto">
              <a:xfrm>
                <a:off x="566863" y="6021288"/>
                <a:ext cx="8182597" cy="0"/>
              </a:xfrm>
              <a:prstGeom prst="line">
                <a:avLst/>
              </a:prstGeom>
              <a:noFill/>
              <a:ln w="9525">
                <a:solidFill>
                  <a:srgbClr val="FFC000"/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ru-RU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11" name="Рисунок 10"/>
              <p:cNvPicPr/>
              <p:nvPr/>
            </p:nvPicPr>
            <p:blipFill>
              <a:blip r:embed="rId4" cstate="print">
                <a:lum bright="-5000" contrast="6000"/>
              </a:blip>
              <a:srcRect/>
              <a:stretch>
                <a:fillRect/>
              </a:stretch>
            </p:blipFill>
            <p:spPr bwMode="auto">
              <a:xfrm>
                <a:off x="584773" y="6215082"/>
                <a:ext cx="428400" cy="4286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3" name="Rectangle 1"/>
            <p:cNvSpPr>
              <a:spLocks noChangeArrowheads="1"/>
            </p:cNvSpPr>
            <p:nvPr/>
          </p:nvSpPr>
          <p:spPr bwMode="auto">
            <a:xfrm>
              <a:off x="899592" y="6319192"/>
              <a:ext cx="8244408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ru-RU" sz="1000" b="1" i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Times New Roman" pitchFamily="18" charset="0"/>
                  <a:cs typeface="Arial" pitchFamily="34" charset="0"/>
                </a:rPr>
                <a:t>Казанский федеральный университет</a:t>
              </a:r>
              <a:r>
                <a:rPr kumimoji="0" lang="en-US" sz="1000" b="1" i="1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Times New Roman" pitchFamily="18" charset="0"/>
                  <a:cs typeface="Arial" pitchFamily="34" charset="0"/>
                </a:rPr>
                <a:t> </a:t>
              </a:r>
              <a:r>
                <a:rPr kumimoji="0" lang="ru-RU" sz="1000" b="1" i="1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Times New Roman" pitchFamily="18" charset="0"/>
                  <a:cs typeface="Arial" pitchFamily="34" charset="0"/>
                </a:rPr>
                <a:t>   </a:t>
              </a:r>
              <a:r>
                <a:rPr kumimoji="0" lang="en-US" sz="1000" b="1" i="1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Times New Roman" pitchFamily="18" charset="0"/>
                  <a:cs typeface="Arial" pitchFamily="34" charset="0"/>
                </a:rPr>
                <a:t> </a:t>
              </a:r>
              <a:r>
                <a:rPr lang="ru-RU" sz="1000" b="1" i="1" dirty="0" smtClean="0">
                  <a:solidFill>
                    <a:srgbClr val="FF9900"/>
                  </a:solidFill>
                  <a:latin typeface="+mn-lt"/>
                </a:rPr>
                <a:t>Межд. конф. «Триггерные эффекты в геосистемах»</a:t>
              </a:r>
              <a:r>
                <a:rPr lang="en-US" sz="10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Times New Roman" pitchFamily="18" charset="0"/>
                  <a:cs typeface="Arial" pitchFamily="34" charset="0"/>
                  <a:sym typeface="Symbol" pitchFamily="18" charset="2"/>
                </a:rPr>
                <a:t> </a:t>
              </a:r>
              <a:r>
                <a:rPr kumimoji="0" lang="en-US" sz="1000" b="1" i="1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Times New Roman" pitchFamily="18" charset="0"/>
                  <a:cs typeface="Arial" pitchFamily="34" charset="0"/>
                </a:rPr>
                <a:t>   </a:t>
              </a:r>
              <a:r>
                <a:rPr lang="ru-RU" sz="1000" b="1" i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Times New Roman" pitchFamily="18" charset="0"/>
                  <a:cs typeface="Arial" pitchFamily="34" charset="0"/>
                  <a:sym typeface="Symbol" pitchFamily="18" charset="2"/>
                </a:rPr>
                <a:t>Москва</a:t>
              </a:r>
              <a:r>
                <a:rPr lang="ru-RU" sz="1000" b="1" i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ea typeface="Times New Roman" pitchFamily="18" charset="0"/>
                  <a:cs typeface="Arial" pitchFamily="34" charset="0"/>
                  <a:sym typeface="Symbol" pitchFamily="18" charset="2"/>
                </a:rPr>
                <a:t>, ИДГ РАН, 4-7 мая 2019 г.</a:t>
              </a:r>
              <a:endParaRPr lang="en-US" sz="10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179512" y="116632"/>
            <a:ext cx="8784976" cy="6552728"/>
          </a:xfrm>
          <a:prstGeom prst="roundRect">
            <a:avLst>
              <a:gd name="adj" fmla="val 2917"/>
            </a:avLst>
          </a:prstGeom>
          <a:solidFill>
            <a:srgbClr val="FFFFFF"/>
          </a:solidFill>
          <a:ln w="19050">
            <a:solidFill>
              <a:srgbClr val="0000FF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>
                  <a:lumMod val="10000"/>
                </a:schemeClr>
              </a:solidFill>
            </a:endParaRPr>
          </a:p>
        </p:txBody>
      </p:sp>
      <p:pic>
        <p:nvPicPr>
          <p:cNvPr id="399362" name="Picture 2" descr="C:\Bel-V\CONFERENCES\_______Конфер-2019\ИДГ РАН Триггерные эффекты (4-7июня 2019 Москва)\Статья англ\fig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908720"/>
            <a:ext cx="8486161" cy="4627895"/>
          </a:xfrm>
          <a:prstGeom prst="rect">
            <a:avLst/>
          </a:prstGeom>
          <a:noFill/>
        </p:spPr>
      </p:pic>
      <p:sp>
        <p:nvSpPr>
          <p:cNvPr id="26633" name="Rectangle 26"/>
          <p:cNvSpPr>
            <a:spLocks noChangeArrowheads="1"/>
          </p:cNvSpPr>
          <p:nvPr/>
        </p:nvSpPr>
        <p:spPr bwMode="auto">
          <a:xfrm>
            <a:off x="0" y="30749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sp>
        <p:nvSpPr>
          <p:cNvPr id="13" name="Rectangle 33"/>
          <p:cNvSpPr>
            <a:spLocks noChangeArrowheads="1"/>
          </p:cNvSpPr>
          <p:nvPr/>
        </p:nvSpPr>
        <p:spPr bwMode="auto">
          <a:xfrm>
            <a:off x="1403648" y="5589240"/>
            <a:ext cx="6804248" cy="307777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b="1" dirty="0" smtClean="0">
                <a:solidFill>
                  <a:srgbClr val="003399"/>
                </a:solidFill>
                <a:latin typeface="Arial" pitchFamily="34" charset="0"/>
              </a:rPr>
              <a:t>Корреляция</a:t>
            </a:r>
            <a:r>
              <a:rPr lang="ru-RU" sz="1200" b="1" dirty="0" smtClean="0">
                <a:solidFill>
                  <a:srgbClr val="C00000"/>
                </a:solidFill>
                <a:latin typeface="Arial" pitchFamily="34" charset="0"/>
              </a:rPr>
              <a:t> </a:t>
            </a:r>
            <a:r>
              <a:rPr lang="en-US" sz="1400" i="1" dirty="0" smtClean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ru-RU" sz="1200" dirty="0" smtClean="0">
                <a:solidFill>
                  <a:schemeClr val="tx1">
                    <a:lumMod val="10000"/>
                  </a:schemeClr>
                </a:solidFill>
              </a:rPr>
              <a:t>, </a:t>
            </a:r>
            <a:r>
              <a:rPr lang="ru-RU" sz="1400" i="1" dirty="0" smtClean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1200" dirty="0" smtClean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ru-RU" sz="1200" b="1" dirty="0" smtClean="0">
                <a:solidFill>
                  <a:srgbClr val="003399"/>
                </a:solidFill>
              </a:rPr>
              <a:t>и</a:t>
            </a:r>
            <a:r>
              <a:rPr lang="ru-RU" sz="1200" b="1" dirty="0" smtClean="0">
                <a:solidFill>
                  <a:srgbClr val="0000FF"/>
                </a:solidFill>
              </a:rPr>
              <a:t> </a:t>
            </a:r>
            <a:r>
              <a:rPr lang="ru-RU" sz="1400" dirty="0" smtClean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</a:t>
            </a:r>
            <a:r>
              <a:rPr lang="ru-RU" sz="1200" b="1" dirty="0" smtClean="0">
                <a:solidFill>
                  <a:srgbClr val="0000FF"/>
                </a:solidFill>
                <a:sym typeface="Symbol"/>
              </a:rPr>
              <a:t> </a:t>
            </a:r>
            <a:r>
              <a:rPr lang="ru-RU" sz="1200" b="1" dirty="0" smtClean="0">
                <a:solidFill>
                  <a:srgbClr val="003399"/>
                </a:solidFill>
                <a:latin typeface="Arial" pitchFamily="34" charset="0"/>
              </a:rPr>
              <a:t>в 11-летнем цикле: </a:t>
            </a:r>
            <a:r>
              <a:rPr lang="ru-RU" sz="1200" b="1" i="1" dirty="0" smtClean="0">
                <a:solidFill>
                  <a:srgbClr val="0000FF"/>
                </a:solidFill>
                <a:latin typeface="Arial" pitchFamily="34" charset="0"/>
              </a:rPr>
              <a:t>сдвиг по фазе </a:t>
            </a:r>
            <a:r>
              <a:rPr lang="ru-RU" sz="1200" b="1" dirty="0" smtClean="0">
                <a:solidFill>
                  <a:srgbClr val="003399"/>
                </a:solidFill>
                <a:latin typeface="Arial" pitchFamily="34" charset="0"/>
              </a:rPr>
              <a:t>между  </a:t>
            </a:r>
            <a:r>
              <a:rPr lang="ru-RU" sz="1400" dirty="0" smtClean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</a:t>
            </a:r>
            <a:r>
              <a:rPr lang="ru-RU" sz="1400" b="1" dirty="0" smtClean="0">
                <a:solidFill>
                  <a:srgbClr val="0000FF"/>
                </a:solidFill>
                <a:sym typeface="Symbol"/>
              </a:rPr>
              <a:t>  </a:t>
            </a:r>
            <a:r>
              <a:rPr lang="ru-RU" sz="1200" b="1" dirty="0" smtClean="0">
                <a:solidFill>
                  <a:srgbClr val="003399"/>
                </a:solidFill>
                <a:latin typeface="Arial" pitchFamily="34" charset="0"/>
              </a:rPr>
              <a:t>и</a:t>
            </a:r>
            <a:r>
              <a:rPr lang="ru-RU" sz="1400" b="1" i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i="1" dirty="0" smtClean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1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4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1.5 </a:t>
            </a:r>
            <a:r>
              <a:rPr lang="ru-RU" sz="14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года</a:t>
            </a:r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</a:rPr>
              <a:t>  </a:t>
            </a:r>
            <a:endParaRPr lang="ru-RU" sz="1400" b="1" i="1" dirty="0">
              <a:solidFill>
                <a:srgbClr val="C00000"/>
              </a:solidFill>
              <a:latin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39552" y="260648"/>
            <a:ext cx="8280920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00FF"/>
                </a:solidFill>
                <a:latin typeface="+mn-lt"/>
              </a:rPr>
              <a:t>Числа Вольфа </a:t>
            </a:r>
            <a:r>
              <a:rPr lang="en-US" sz="1600" i="1" dirty="0" smtClean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ru-RU" sz="1400" b="1" dirty="0" smtClean="0">
                <a:solidFill>
                  <a:srgbClr val="0000FF"/>
                </a:solidFill>
                <a:latin typeface="+mn-lt"/>
              </a:rPr>
              <a:t>, индексы </a:t>
            </a:r>
            <a:r>
              <a:rPr lang="ru-RU" sz="1600" i="1" dirty="0" smtClean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1400" b="1" dirty="0" smtClean="0">
                <a:solidFill>
                  <a:srgbClr val="0000FF"/>
                </a:solidFill>
                <a:latin typeface="+mn-lt"/>
              </a:rPr>
              <a:t> и колебания  </a:t>
            </a:r>
            <a:r>
              <a:rPr lang="ru-RU" sz="1600" dirty="0" smtClean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</a:t>
            </a:r>
            <a:r>
              <a:rPr lang="ru-RU" sz="1400" b="1" dirty="0" smtClean="0">
                <a:solidFill>
                  <a:srgbClr val="0000FF"/>
                </a:solidFill>
                <a:latin typeface="+mn-lt"/>
                <a:sym typeface="Symbol"/>
              </a:rPr>
              <a:t>  за 1933-2009 гг.</a:t>
            </a:r>
            <a:r>
              <a:rPr lang="ru-RU" sz="1300" b="1" dirty="0" smtClean="0">
                <a:solidFill>
                  <a:srgbClr val="0000FF"/>
                </a:solidFill>
                <a:latin typeface="+mn-lt"/>
              </a:rPr>
              <a:t> </a:t>
            </a:r>
          </a:p>
          <a:p>
            <a:pPr algn="ctr"/>
            <a:r>
              <a:rPr lang="ru-RU" sz="1300" dirty="0" smtClean="0">
                <a:solidFill>
                  <a:schemeClr val="tx1">
                    <a:lumMod val="10000"/>
                  </a:schemeClr>
                </a:solidFill>
                <a:latin typeface="+mn-lt"/>
              </a:rPr>
              <a:t>(17-24 циклы по цюрихской нумерации)</a:t>
            </a:r>
            <a:endParaRPr lang="ru-RU" sz="1300" b="1" dirty="0">
              <a:solidFill>
                <a:schemeClr val="tx1">
                  <a:lumMod val="10000"/>
                </a:schemeClr>
              </a:solidFill>
              <a:latin typeface="+mn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21731" y="6021288"/>
            <a:ext cx="751070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tx1">
                    <a:lumMod val="10000"/>
                  </a:schemeClr>
                </a:solidFill>
              </a:rPr>
              <a:t>(подтверждает </a:t>
            </a:r>
            <a:r>
              <a:rPr lang="ru-RU" sz="1200" b="1" dirty="0" err="1" smtClean="0">
                <a:solidFill>
                  <a:schemeClr val="tx1">
                    <a:lumMod val="10000"/>
                  </a:schemeClr>
                </a:solidFill>
              </a:rPr>
              <a:t>рез-ты</a:t>
            </a:r>
            <a:r>
              <a:rPr lang="ru-RU" sz="1200" b="1" dirty="0" smtClean="0">
                <a:solidFill>
                  <a:schemeClr val="tx1">
                    <a:lumMod val="10000"/>
                  </a:schemeClr>
                </a:solidFill>
              </a:rPr>
              <a:t>  </a:t>
            </a:r>
            <a:r>
              <a:rPr lang="ru-RU" sz="1200" b="1" dirty="0" smtClean="0">
                <a:solidFill>
                  <a:srgbClr val="993300"/>
                </a:solidFill>
              </a:rPr>
              <a:t>[Белашов, 1978, 1984] </a:t>
            </a:r>
            <a:r>
              <a:rPr lang="ru-RU" sz="1200" b="1" dirty="0" smtClean="0">
                <a:solidFill>
                  <a:schemeClr val="tx1">
                    <a:lumMod val="10000"/>
                  </a:schemeClr>
                </a:solidFill>
              </a:rPr>
              <a:t>и противоречит </a:t>
            </a:r>
            <a:r>
              <a:rPr lang="ru-RU" sz="1200" b="1" dirty="0" err="1" smtClean="0">
                <a:solidFill>
                  <a:schemeClr val="tx1">
                    <a:lumMod val="10000"/>
                  </a:schemeClr>
                </a:solidFill>
              </a:rPr>
              <a:t>рез-там</a:t>
            </a:r>
            <a:r>
              <a:rPr lang="ru-RU" sz="1200" b="1" dirty="0" smtClean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ru-RU" sz="1200" b="1" dirty="0" smtClean="0">
                <a:solidFill>
                  <a:srgbClr val="993300"/>
                </a:solidFill>
              </a:rPr>
              <a:t>[Ривин, 1976]</a:t>
            </a:r>
            <a:r>
              <a:rPr lang="ru-RU" sz="1200" dirty="0" smtClean="0">
                <a:solidFill>
                  <a:schemeClr val="tx1">
                    <a:lumMod val="10000"/>
                  </a:schemeClr>
                </a:solidFill>
              </a:rPr>
              <a:t>  )</a:t>
            </a:r>
            <a:endParaRPr lang="ru-RU" sz="1200" b="1" dirty="0">
              <a:solidFill>
                <a:schemeClr val="tx1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179512" y="116632"/>
            <a:ext cx="8784976" cy="6552728"/>
          </a:xfrm>
          <a:prstGeom prst="roundRect">
            <a:avLst>
              <a:gd name="adj" fmla="val 2917"/>
            </a:avLst>
          </a:prstGeom>
          <a:solidFill>
            <a:srgbClr val="FFFFFF"/>
          </a:solidFill>
          <a:ln w="19050">
            <a:solidFill>
              <a:srgbClr val="0000FF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633" name="Rectangle 26"/>
          <p:cNvSpPr>
            <a:spLocks noChangeArrowheads="1"/>
          </p:cNvSpPr>
          <p:nvPr/>
        </p:nvSpPr>
        <p:spPr bwMode="auto">
          <a:xfrm rot="10800000">
            <a:off x="0" y="30749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sp>
        <p:nvSpPr>
          <p:cNvPr id="133131" name="Rectangle 11"/>
          <p:cNvSpPr>
            <a:spLocks noChangeArrowheads="1"/>
          </p:cNvSpPr>
          <p:nvPr/>
        </p:nvSpPr>
        <p:spPr bwMode="auto">
          <a:xfrm>
            <a:off x="323528" y="188640"/>
            <a:ext cx="8424936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ru-RU" sz="1300" dirty="0" smtClean="0">
                <a:solidFill>
                  <a:schemeClr val="tx1">
                    <a:lumMod val="10000"/>
                  </a:schemeClr>
                </a:solidFill>
              </a:rPr>
              <a:t>Максимумы</a:t>
            </a:r>
            <a:r>
              <a:rPr lang="ru-RU" sz="1200" dirty="0" smtClean="0">
                <a:solidFill>
                  <a:schemeClr val="tx1">
                    <a:lumMod val="10000"/>
                  </a:schemeClr>
                </a:solidFill>
              </a:rPr>
              <a:t> (</a:t>
            </a:r>
            <a:r>
              <a:rPr lang="ru-RU" sz="1600" dirty="0" smtClean="0">
                <a:solidFill>
                  <a:schemeClr val="tx1">
                    <a:lumMod val="10000"/>
                  </a:schemeClr>
                </a:solidFill>
                <a:sym typeface="Symbol"/>
              </a:rPr>
              <a:t></a:t>
            </a:r>
            <a:r>
              <a:rPr lang="ru-RU" sz="1200" dirty="0" smtClean="0">
                <a:solidFill>
                  <a:schemeClr val="tx1">
                    <a:lumMod val="10000"/>
                  </a:schemeClr>
                </a:solidFill>
              </a:rPr>
              <a:t>),</a:t>
            </a:r>
            <a:r>
              <a:rPr lang="ru-RU" sz="1300" dirty="0" smtClean="0">
                <a:solidFill>
                  <a:schemeClr val="tx1">
                    <a:lumMod val="10000"/>
                  </a:schemeClr>
                </a:solidFill>
              </a:rPr>
              <a:t>минимумы</a:t>
            </a:r>
            <a:r>
              <a:rPr lang="ru-RU" sz="1200" dirty="0" smtClean="0">
                <a:solidFill>
                  <a:schemeClr val="tx1">
                    <a:lumMod val="10000"/>
                  </a:schemeClr>
                </a:solidFill>
              </a:rPr>
              <a:t> (</a:t>
            </a:r>
            <a:r>
              <a:rPr lang="ru-RU" sz="1600" dirty="0" smtClean="0">
                <a:solidFill>
                  <a:schemeClr val="tx1">
                    <a:lumMod val="10000"/>
                  </a:schemeClr>
                </a:solidFill>
                <a:sym typeface="Symbol"/>
              </a:rPr>
              <a:t></a:t>
            </a:r>
            <a:r>
              <a:rPr lang="ru-RU" sz="1200" dirty="0" smtClean="0">
                <a:solidFill>
                  <a:schemeClr val="tx1">
                    <a:lumMod val="10000"/>
                  </a:schemeClr>
                </a:solidFill>
              </a:rPr>
              <a:t>) </a:t>
            </a:r>
            <a:r>
              <a:rPr lang="ru-RU" sz="1300" dirty="0" smtClean="0">
                <a:solidFill>
                  <a:schemeClr val="tx1">
                    <a:lumMod val="10000"/>
                  </a:schemeClr>
                </a:solidFill>
              </a:rPr>
              <a:t>величин </a:t>
            </a:r>
            <a:r>
              <a:rPr lang="ru-RU" sz="1300" b="1" dirty="0" smtClean="0">
                <a:solidFill>
                  <a:srgbClr val="0000FF"/>
                </a:solidFill>
              </a:rPr>
              <a:t>продолжительности суток </a:t>
            </a:r>
            <a:r>
              <a:rPr lang="ru-RU" sz="1200" dirty="0" smtClean="0">
                <a:solidFill>
                  <a:schemeClr val="tx1">
                    <a:lumMod val="10000"/>
                  </a:schemeClr>
                </a:solidFill>
              </a:rPr>
              <a:t>(</a:t>
            </a:r>
            <a:r>
              <a:rPr lang="ru-RU" sz="1600" dirty="0" smtClean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</a:t>
            </a:r>
            <a:r>
              <a:rPr lang="ru-RU" sz="1200" dirty="0" smtClean="0">
                <a:solidFill>
                  <a:schemeClr val="tx1">
                    <a:lumMod val="10000"/>
                  </a:schemeClr>
                </a:solidFill>
              </a:rPr>
              <a:t>), </a:t>
            </a:r>
            <a:r>
              <a:rPr lang="ru-RU" sz="1300" dirty="0" smtClean="0">
                <a:solidFill>
                  <a:schemeClr val="tx1">
                    <a:lumMod val="10000"/>
                  </a:schemeClr>
                </a:solidFill>
              </a:rPr>
              <a:t>отвечающие им </a:t>
            </a:r>
            <a:r>
              <a:rPr lang="ru-RU" sz="1300" b="1" i="1" dirty="0" smtClean="0">
                <a:solidFill>
                  <a:srgbClr val="C00000"/>
                </a:solidFill>
              </a:rPr>
              <a:t>реперные фазы </a:t>
            </a:r>
            <a:r>
              <a:rPr lang="ru-RU" sz="1300" dirty="0" smtClean="0">
                <a:solidFill>
                  <a:schemeClr val="tx1">
                    <a:lumMod val="10000"/>
                  </a:schemeClr>
                </a:solidFill>
                <a:sym typeface="Symbol"/>
              </a:rPr>
              <a:t> </a:t>
            </a:r>
            <a:r>
              <a:rPr lang="ru-RU" sz="1300" b="1" dirty="0" smtClean="0">
                <a:solidFill>
                  <a:srgbClr val="0000FF"/>
                </a:solidFill>
              </a:rPr>
              <a:t>годы экстремумов </a:t>
            </a:r>
            <a:r>
              <a:rPr lang="en-US" sz="1600" i="1" dirty="0" smtClean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ru-RU" sz="1200" dirty="0" smtClean="0">
                <a:solidFill>
                  <a:schemeClr val="tx1">
                    <a:lumMod val="10000"/>
                  </a:schemeClr>
                </a:solidFill>
              </a:rPr>
              <a:t>, </a:t>
            </a:r>
            <a:r>
              <a:rPr lang="ru-RU" sz="1600" i="1" dirty="0" smtClean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1200" dirty="0" smtClean="0">
                <a:solidFill>
                  <a:schemeClr val="tx1">
                    <a:lumMod val="10000"/>
                  </a:schemeClr>
                </a:solidFill>
              </a:rPr>
              <a:t>  </a:t>
            </a:r>
            <a:r>
              <a:rPr lang="ru-RU" sz="1300" dirty="0" smtClean="0">
                <a:solidFill>
                  <a:schemeClr val="tx1">
                    <a:lumMod val="10000"/>
                  </a:schemeClr>
                </a:solidFill>
              </a:rPr>
              <a:t>и </a:t>
            </a:r>
            <a:r>
              <a:rPr lang="ru-RU" sz="1300" b="1" dirty="0" smtClean="0">
                <a:solidFill>
                  <a:srgbClr val="0000FF"/>
                </a:solidFill>
              </a:rPr>
              <a:t>величина запаздывания </a:t>
            </a:r>
            <a:r>
              <a:rPr lang="ru-RU" sz="1300" dirty="0" smtClean="0">
                <a:solidFill>
                  <a:schemeClr val="tx1">
                    <a:lumMod val="10000"/>
                  </a:schemeClr>
                </a:solidFill>
              </a:rPr>
              <a:t>между ними </a:t>
            </a:r>
            <a:r>
              <a:rPr lang="ru-RU" sz="1200" dirty="0" smtClean="0">
                <a:solidFill>
                  <a:schemeClr val="tx1">
                    <a:lumMod val="10000"/>
                  </a:schemeClr>
                </a:solidFill>
              </a:rPr>
              <a:t>(</a:t>
            </a:r>
            <a:r>
              <a:rPr lang="ru-RU" sz="1600" dirty="0" smtClean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</a:t>
            </a:r>
            <a:r>
              <a:rPr lang="en-US" sz="1600" i="1" dirty="0" smtClean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ru-RU" sz="1200" dirty="0" smtClean="0">
                <a:solidFill>
                  <a:schemeClr val="tx1">
                    <a:lumMod val="10000"/>
                  </a:schemeClr>
                </a:solidFill>
              </a:rPr>
              <a:t>)</a:t>
            </a:r>
            <a:endParaRPr lang="ru-RU" sz="1200" b="1" dirty="0">
              <a:solidFill>
                <a:schemeClr val="tx1">
                  <a:lumMod val="10000"/>
                </a:schemeClr>
              </a:solidFill>
              <a:latin typeface="Arial" pitchFamily="34" charset="0"/>
            </a:endParaRP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/>
        </p:nvGraphicFramePr>
        <p:xfrm>
          <a:off x="467543" y="836712"/>
          <a:ext cx="8280920" cy="5674524"/>
        </p:xfrm>
        <a:graphic>
          <a:graphicData uri="http://schemas.openxmlformats.org/drawingml/2006/table">
            <a:tbl>
              <a:tblPr/>
              <a:tblGrid>
                <a:gridCol w="720081"/>
                <a:gridCol w="864096"/>
                <a:gridCol w="893799"/>
                <a:gridCol w="769992"/>
                <a:gridCol w="769992"/>
                <a:gridCol w="1238625"/>
                <a:gridCol w="1365350"/>
                <a:gridCol w="871492"/>
                <a:gridCol w="787493"/>
              </a:tblGrid>
              <a:tr h="216012"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        фазы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9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3">
                  <a:txBody>
                    <a:bodyPr/>
                    <a:lstStyle/>
                    <a:p>
                      <a:pPr algn="ctr" fontAlgn="t"/>
                      <a:endParaRPr lang="ru-RU" sz="600" b="1" i="0" u="none" strike="noStrike" dirty="0" smtClean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algn="ctr" fontAlgn="t"/>
                      <a:r>
                        <a:rPr lang="ru-RU" sz="1400" b="1" i="0" u="none" strike="noStrike" dirty="0" err="1" smtClean="0">
                          <a:solidFill>
                            <a:srgbClr val="C00000"/>
                          </a:solidFill>
                          <a:latin typeface="Times New Roman"/>
                        </a:rPr>
                        <a:t>четный-нечетный</a:t>
                      </a:r>
                      <a:r>
                        <a:rPr lang="ru-RU" sz="1400" b="1" i="0" u="none" strike="noStrike" dirty="0" smtClean="0">
                          <a:solidFill>
                            <a:srgbClr val="C00000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400" b="1" i="0" u="none" strike="noStrike" dirty="0">
                          <a:solidFill>
                            <a:srgbClr val="C00000"/>
                          </a:solidFill>
                          <a:latin typeface="Times New Roman"/>
                        </a:rPr>
                        <a:t>циклы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  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фазы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9FFCC"/>
                    </a:solidFill>
                  </a:tcPr>
                </a:tc>
                <a:tc rowSpan="2" gridSpan="3">
                  <a:txBody>
                    <a:bodyPr/>
                    <a:lstStyle/>
                    <a:p>
                      <a:pPr algn="ctr" fontAlgn="t"/>
                      <a:endParaRPr lang="ru-RU" sz="600" b="1" i="0" u="none" strike="noStrike" dirty="0" smtClean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algn="ctr" fontAlgn="t"/>
                      <a:r>
                        <a:rPr lang="ru-RU" sz="1400" b="1" i="0" u="none" strike="noStrike" dirty="0" err="1" smtClean="0">
                          <a:solidFill>
                            <a:srgbClr val="0000FF"/>
                          </a:solidFill>
                          <a:latin typeface="Times New Roman"/>
                        </a:rPr>
                        <a:t>нечетный-четный</a:t>
                      </a:r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400" b="1" i="0" u="none" strike="noStrike" dirty="0">
                          <a:solidFill>
                            <a:srgbClr val="0000FF"/>
                          </a:solidFill>
                          <a:latin typeface="Times New Roman"/>
                        </a:rPr>
                        <a:t>циклы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4016"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              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циклов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циклов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FFCC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9492"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№ </a:t>
                      </a:r>
                    </a:p>
                  </a:txBody>
                  <a:tcPr marL="5957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max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min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max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№ </a:t>
                      </a:r>
                    </a:p>
                  </a:txBody>
                  <a:tcPr marL="5957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max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min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max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</a:tr>
              <a:tr h="189492"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цикла</a:t>
                      </a:r>
                    </a:p>
                  </a:txBody>
                  <a:tcPr marL="5957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M</a:t>
                      </a:r>
                      <a:endParaRPr lang="ru-RU" sz="1200" b="1" i="1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W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, </a:t>
                      </a:r>
                      <a:r>
                        <a:rPr lang="en-US" sz="12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M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</a:t>
                      </a:r>
                      <a:endParaRPr lang="ru-RU" sz="1200" b="1" i="1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цикла</a:t>
                      </a:r>
                    </a:p>
                  </a:txBody>
                  <a:tcPr marL="5957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M</a:t>
                      </a:r>
                      <a:endParaRPr lang="ru-RU" sz="1200" b="1" i="1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</a:t>
                      </a: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, </a:t>
                      </a:r>
                      <a:r>
                        <a:rPr lang="en-US" sz="1200" b="1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M</a:t>
                      </a:r>
                      <a:endParaRPr lang="ru-RU" sz="1200" b="1" i="1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</a:t>
                      </a:r>
                      <a:endParaRPr lang="ru-RU" sz="1200" b="1" i="1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</a:tr>
              <a:tr h="180467">
                <a:tc rowSpan="2"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 rowSpan="2" gridSpan="3">
                  <a:txBody>
                    <a:bodyPr/>
                    <a:lstStyle/>
                    <a:p>
                      <a:pPr algn="ctr" fontAlgn="t">
                        <a:spcBef>
                          <a:spcPts val="1200"/>
                        </a:spcBef>
                      </a:pPr>
                      <a:endParaRPr lang="ru-RU" sz="800" b="1" i="0" u="none" strike="noStrike" dirty="0" smtClean="0">
                        <a:solidFill>
                          <a:srgbClr val="C00000"/>
                        </a:solidFill>
                        <a:latin typeface="Times New Roman"/>
                      </a:endParaRPr>
                    </a:p>
                    <a:p>
                      <a:pPr algn="ctr" fontAlgn="t">
                        <a:spcBef>
                          <a:spcPts val="0"/>
                        </a:spcBef>
                      </a:pPr>
                      <a:r>
                        <a:rPr lang="ru-RU" sz="1400" b="1" i="0" u="none" strike="noStrike" dirty="0" smtClean="0">
                          <a:solidFill>
                            <a:srgbClr val="C00000"/>
                          </a:solidFill>
                          <a:latin typeface="Times New Roman"/>
                        </a:rPr>
                        <a:t>знак </a:t>
                      </a:r>
                      <a:r>
                        <a:rPr lang="ru-RU" sz="1400" b="1" i="0" u="none" strike="noStrike" dirty="0">
                          <a:solidFill>
                            <a:srgbClr val="C00000"/>
                          </a:solidFill>
                          <a:latin typeface="Times New Roman"/>
                        </a:rPr>
                        <a:t>связи (+)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7"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17-18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t"/>
                      <a:endParaRPr lang="ru-RU" sz="800" b="1" i="0" u="none" strike="noStrike" dirty="0" smtClean="0">
                        <a:solidFill>
                          <a:srgbClr val="0000FF"/>
                        </a:solidFill>
                        <a:latin typeface="Times New Roman"/>
                      </a:endParaRPr>
                    </a:p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Times New Roman"/>
                        </a:rPr>
                        <a:t>знак </a:t>
                      </a:r>
                      <a:r>
                        <a:rPr lang="ru-RU" sz="1400" b="1" i="0" u="none" strike="noStrike" dirty="0">
                          <a:solidFill>
                            <a:srgbClr val="0000FF"/>
                          </a:solidFill>
                          <a:latin typeface="Times New Roman"/>
                        </a:rPr>
                        <a:t>связи (</a:t>
                      </a:r>
                      <a:r>
                        <a:rPr lang="ru-RU" sz="1400" b="1" i="0" u="none" strike="noStrike" dirty="0">
                          <a:solidFill>
                            <a:srgbClr val="0000FF"/>
                          </a:solidFill>
                          <a:latin typeface="Symbol"/>
                        </a:rPr>
                        <a:t>-</a:t>
                      </a:r>
                      <a:r>
                        <a:rPr lang="ru-RU" sz="1400" b="1" i="0" u="none" strike="noStrike" dirty="0">
                          <a:solidFill>
                            <a:srgbClr val="0000FF"/>
                          </a:solidFill>
                          <a:latin typeface="Times New Roman"/>
                        </a:rPr>
                        <a:t>)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9352">
                <a:tc vMerge="1">
                  <a:txBody>
                    <a:bodyPr/>
                    <a:lstStyle/>
                    <a:p>
                      <a:pPr algn="ctr" fontAlgn="b"/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200" b="0" i="1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 fontAlgn="t"/>
                      <a:endParaRPr lang="ru-RU" sz="1200" b="0" i="0" u="none" strike="noStrike">
                        <a:solidFill>
                          <a:srgbClr val="000000"/>
                        </a:solidFill>
                        <a:latin typeface="Symbo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 fontAlgn="t"/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 fontAlgn="t"/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Symbol"/>
                          <a:sym typeface="Symbol"/>
                        </a:rPr>
                        <a:t>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Symbo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1944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1947</a:t>
                      </a: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0">
                <a:tc rowSpan="5"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16-17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</a:t>
                      </a:r>
                      <a:endParaRPr lang="ru-RU" sz="1200" b="0" i="1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Symbol"/>
                          <a:sym typeface="Symbol"/>
                        </a:rPr>
                        <a:t>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Symbo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1933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1938</a:t>
                      </a: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04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M</a:t>
                      </a:r>
                      <a:endParaRPr lang="ru-RU" sz="1200" b="0" i="1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1930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1933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Symbol"/>
                          <a:sym typeface="Symbol"/>
                        </a:rPr>
                        <a:t>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Symbol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1939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1944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Symbol"/>
                          <a:sym typeface="Symbol"/>
                        </a:rPr>
                        <a:t>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Symbol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804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FF0000"/>
                          </a:solidFill>
                          <a:latin typeface="Symbol"/>
                          <a:sym typeface="Symbol"/>
                        </a:rPr>
                        <a:t></a:t>
                      </a:r>
                      <a:endParaRPr lang="ru-RU" sz="1200" b="1" i="0" u="none" strike="noStrike" dirty="0">
                        <a:solidFill>
                          <a:srgbClr val="FF0000"/>
                        </a:solidFill>
                        <a:latin typeface="Symbo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FF0000"/>
                          </a:solidFill>
                          <a:latin typeface="Symbol"/>
                          <a:sym typeface="Symbol"/>
                        </a:rPr>
                        <a:t></a:t>
                      </a:r>
                      <a:endParaRPr lang="ru-RU" sz="1200" b="1" i="0" u="none" strike="noStrike" dirty="0">
                        <a:solidFill>
                          <a:srgbClr val="FF0000"/>
                        </a:solidFill>
                        <a:latin typeface="Symbol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FF0000"/>
                          </a:solidFill>
                          <a:latin typeface="Symbol"/>
                          <a:sym typeface="Symbol"/>
                        </a:rPr>
                        <a:t></a:t>
                      </a:r>
                      <a:endParaRPr lang="ru-RU" sz="1200" b="1" i="0" u="none" strike="noStrike" dirty="0">
                        <a:solidFill>
                          <a:srgbClr val="FF0000"/>
                        </a:solidFill>
                        <a:latin typeface="Symbol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0000FF"/>
                          </a:solidFill>
                          <a:latin typeface="Symbol"/>
                          <a:sym typeface="Symbol"/>
                        </a:rPr>
                        <a:t></a:t>
                      </a:r>
                      <a:endParaRPr lang="ru-RU" sz="1200" b="1" i="0" u="none" strike="noStrike" dirty="0">
                        <a:solidFill>
                          <a:srgbClr val="0000FF"/>
                        </a:solidFill>
                        <a:latin typeface="Symbo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0000FF"/>
                          </a:solidFill>
                          <a:latin typeface="Symbol"/>
                          <a:sym typeface="Symbol"/>
                        </a:rPr>
                        <a:t></a:t>
                      </a:r>
                      <a:endParaRPr lang="ru-RU" sz="1200" b="1" i="0" u="none" strike="noStrike" dirty="0">
                        <a:solidFill>
                          <a:srgbClr val="0000FF"/>
                        </a:solidFill>
                        <a:latin typeface="Symbol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0000FF"/>
                          </a:solidFill>
                          <a:latin typeface="Symbol"/>
                          <a:sym typeface="Symbol"/>
                        </a:rPr>
                        <a:t></a:t>
                      </a:r>
                      <a:endParaRPr lang="ru-RU" sz="1200" b="1" i="0" u="none" strike="noStrike" dirty="0">
                        <a:solidFill>
                          <a:srgbClr val="0000FF"/>
                        </a:solidFill>
                        <a:latin typeface="Symbol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804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Symbol"/>
                          <a:sym typeface="Symbol"/>
                        </a:rPr>
                        <a:t>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Symbol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1932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1934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1940</a:t>
                      </a: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1940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1947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1948</a:t>
                      </a: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894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FF0000"/>
                          </a:solidFill>
                          <a:latin typeface="Symbol"/>
                          <a:sym typeface="Symbol"/>
                        </a:rPr>
                        <a:t></a:t>
                      </a:r>
                      <a:endParaRPr lang="ru-RU" sz="1200" b="1" i="0" u="none" strike="noStrike" dirty="0">
                        <a:solidFill>
                          <a:srgbClr val="FF0000"/>
                        </a:solidFill>
                        <a:latin typeface="Symbo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FF0000"/>
                          </a:solidFill>
                          <a:latin typeface="Symbol"/>
                          <a:sym typeface="Symbol"/>
                        </a:rPr>
                        <a:t></a:t>
                      </a:r>
                      <a:endParaRPr lang="ru-RU" sz="1200" b="1" i="0" u="none" strike="noStrike" dirty="0">
                        <a:solidFill>
                          <a:srgbClr val="FF0000"/>
                        </a:solidFill>
                        <a:latin typeface="Symbol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FF0000"/>
                          </a:solidFill>
                          <a:latin typeface="Symbol"/>
                          <a:sym typeface="Symbol"/>
                        </a:rPr>
                        <a:t></a:t>
                      </a:r>
                      <a:endParaRPr lang="ru-RU" sz="1200" b="1" i="0" u="none" strike="noStrike" dirty="0">
                        <a:solidFill>
                          <a:srgbClr val="FF0000"/>
                        </a:solidFill>
                        <a:latin typeface="Symbol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0000FF"/>
                          </a:solidFill>
                          <a:latin typeface="Symbol"/>
                          <a:sym typeface="Symbol"/>
                        </a:rPr>
                        <a:t></a:t>
                      </a:r>
                      <a:endParaRPr lang="ru-RU" sz="1200" b="1" i="0" u="none" strike="noStrike" dirty="0">
                        <a:solidFill>
                          <a:srgbClr val="0000FF"/>
                        </a:solidFill>
                        <a:latin typeface="Symbo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0000FF"/>
                          </a:solidFill>
                          <a:latin typeface="Symbol"/>
                          <a:sym typeface="Symbol"/>
                        </a:rPr>
                        <a:t></a:t>
                      </a:r>
                      <a:endParaRPr lang="ru-RU" sz="1200" b="1" i="0" u="none" strike="noStrike" dirty="0">
                        <a:solidFill>
                          <a:srgbClr val="0000FF"/>
                        </a:solidFill>
                        <a:latin typeface="Symbol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0000FF"/>
                          </a:solidFill>
                          <a:latin typeface="Symbol"/>
                          <a:sym typeface="Symbol"/>
                        </a:rPr>
                        <a:t></a:t>
                      </a:r>
                      <a:endParaRPr lang="ru-RU" sz="1200" b="1" i="0" u="none" strike="noStrike" dirty="0">
                        <a:solidFill>
                          <a:srgbClr val="0000FF"/>
                        </a:solidFill>
                        <a:latin typeface="Symbol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189492"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Symbol"/>
                          <a:sym typeface="Symbol"/>
                        </a:rPr>
                        <a:t></a:t>
                      </a:r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latin typeface="Times New Roman"/>
                          <a:sym typeface="Symbol"/>
                        </a:rPr>
                        <a:t>t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Symbo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180467">
                <a:tc rowSpan="5"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18-19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W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Symbol"/>
                          <a:sym typeface="Symbol"/>
                        </a:rPr>
                        <a:t>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Symbo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1954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1957</a:t>
                      </a: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19-20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Symbol"/>
                          <a:sym typeface="Symbol"/>
                        </a:rPr>
                        <a:t>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Symbo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1964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1968</a:t>
                      </a: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804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M</a:t>
                      </a:r>
                      <a:endParaRPr lang="ru-RU" sz="1200" b="0" i="1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1950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1954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Symbol"/>
                          <a:sym typeface="Symbol"/>
                        </a:rPr>
                        <a:t>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Symbol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1957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1964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Symbol"/>
                          <a:sym typeface="Symbol"/>
                        </a:rPr>
                        <a:t>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Symbol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804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FF0000"/>
                          </a:solidFill>
                          <a:latin typeface="Symbol"/>
                          <a:sym typeface="Symbol"/>
                        </a:rPr>
                        <a:t></a:t>
                      </a:r>
                      <a:endParaRPr lang="ru-RU" sz="1200" b="1" i="0" u="none" strike="noStrike" dirty="0">
                        <a:solidFill>
                          <a:srgbClr val="FF0000"/>
                        </a:solidFill>
                        <a:latin typeface="Symbo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FF0000"/>
                          </a:solidFill>
                          <a:latin typeface="Symbol"/>
                          <a:sym typeface="Symbol"/>
                        </a:rPr>
                        <a:t></a:t>
                      </a:r>
                      <a:endParaRPr lang="ru-RU" sz="1200" b="1" i="0" u="none" strike="noStrike" dirty="0">
                        <a:solidFill>
                          <a:srgbClr val="FF0000"/>
                        </a:solidFill>
                        <a:latin typeface="Symbol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FF0000"/>
                          </a:solidFill>
                          <a:latin typeface="Symbol"/>
                          <a:sym typeface="Symbol"/>
                        </a:rPr>
                        <a:t></a:t>
                      </a:r>
                      <a:endParaRPr lang="ru-RU" sz="1200" b="1" i="0" u="none" strike="noStrike" dirty="0">
                        <a:solidFill>
                          <a:srgbClr val="FF0000"/>
                        </a:solidFill>
                        <a:latin typeface="Symbol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0000FF"/>
                          </a:solidFill>
                          <a:latin typeface="Symbol"/>
                          <a:sym typeface="Symbol"/>
                        </a:rPr>
                        <a:t></a:t>
                      </a:r>
                      <a:endParaRPr lang="ru-RU" sz="1200" b="1" i="0" u="none" strike="noStrike" dirty="0">
                        <a:solidFill>
                          <a:srgbClr val="0000FF"/>
                        </a:solidFill>
                        <a:latin typeface="Symbo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0000FF"/>
                          </a:solidFill>
                          <a:latin typeface="Symbol"/>
                          <a:sym typeface="Symbol"/>
                        </a:rPr>
                        <a:t></a:t>
                      </a:r>
                      <a:endParaRPr lang="ru-RU" sz="1200" b="1" i="0" u="none" strike="noStrike" dirty="0">
                        <a:solidFill>
                          <a:srgbClr val="0000FF"/>
                        </a:solidFill>
                        <a:latin typeface="Symbol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0000FF"/>
                          </a:solidFill>
                          <a:latin typeface="Symbol"/>
                          <a:sym typeface="Symbol"/>
                        </a:rPr>
                        <a:t></a:t>
                      </a:r>
                      <a:endParaRPr lang="ru-RU" sz="1200" b="1" i="0" u="none" strike="noStrike" dirty="0">
                        <a:solidFill>
                          <a:srgbClr val="0000FF"/>
                        </a:solidFill>
                        <a:latin typeface="Symbol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804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Symbol"/>
                          <a:sym typeface="Symbol"/>
                        </a:rPr>
                        <a:t>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Symbol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1953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1956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1960</a:t>
                      </a: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1957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1965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1970</a:t>
                      </a: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894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FF0000"/>
                          </a:solidFill>
                          <a:latin typeface="Symbol"/>
                          <a:sym typeface="Symbol"/>
                        </a:rPr>
                        <a:t></a:t>
                      </a:r>
                      <a:endParaRPr lang="ru-RU" sz="1200" b="1" i="0" u="none" strike="noStrike" dirty="0">
                        <a:solidFill>
                          <a:srgbClr val="FF0000"/>
                        </a:solidFill>
                        <a:latin typeface="Symbo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FF0000"/>
                          </a:solidFill>
                          <a:latin typeface="Symbol"/>
                          <a:sym typeface="Symbol"/>
                        </a:rPr>
                        <a:t></a:t>
                      </a:r>
                      <a:endParaRPr lang="ru-RU" sz="1200" b="1" i="0" u="none" strike="noStrike" dirty="0">
                        <a:solidFill>
                          <a:srgbClr val="FF0000"/>
                        </a:solidFill>
                        <a:latin typeface="Symbol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FF0000"/>
                          </a:solidFill>
                          <a:latin typeface="Symbol"/>
                          <a:sym typeface="Symbol"/>
                        </a:rPr>
                        <a:t></a:t>
                      </a:r>
                      <a:endParaRPr lang="ru-RU" sz="1200" b="1" i="0" u="none" strike="noStrike" dirty="0">
                        <a:solidFill>
                          <a:srgbClr val="FF0000"/>
                        </a:solidFill>
                        <a:latin typeface="Symbol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0000FF"/>
                          </a:solidFill>
                          <a:latin typeface="Symbol"/>
                          <a:sym typeface="Symbol"/>
                        </a:rPr>
                        <a:t></a:t>
                      </a:r>
                      <a:endParaRPr lang="ru-RU" sz="1200" b="1" i="0" u="none" strike="noStrike" dirty="0">
                        <a:solidFill>
                          <a:srgbClr val="0000FF"/>
                        </a:solidFill>
                        <a:latin typeface="Symbo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0000FF"/>
                          </a:solidFill>
                          <a:latin typeface="Symbol"/>
                          <a:sym typeface="Symbol"/>
                        </a:rPr>
                        <a:t></a:t>
                      </a:r>
                      <a:endParaRPr lang="ru-RU" sz="1200" b="1" i="0" u="none" strike="noStrike" dirty="0">
                        <a:solidFill>
                          <a:srgbClr val="0000FF"/>
                        </a:solidFill>
                        <a:latin typeface="Symbol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0000FF"/>
                          </a:solidFill>
                          <a:latin typeface="Symbol"/>
                          <a:sym typeface="Symbol"/>
                        </a:rPr>
                        <a:t></a:t>
                      </a:r>
                      <a:endParaRPr lang="ru-RU" sz="1200" b="1" i="0" u="none" strike="noStrike" dirty="0">
                        <a:solidFill>
                          <a:srgbClr val="0000FF"/>
                        </a:solidFill>
                        <a:latin typeface="Symbol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189492"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Symbol"/>
                          <a:sym typeface="Symbol"/>
                        </a:rPr>
                        <a:t></a:t>
                      </a:r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latin typeface="Times New Roman"/>
                          <a:sym typeface="Symbol"/>
                        </a:rPr>
                        <a:t>t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Symbo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180467">
                <a:tc rowSpan="5"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20-21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W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Symbol"/>
                          <a:sym typeface="Symbol"/>
                        </a:rPr>
                        <a:t>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Symbo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1976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1980</a:t>
                      </a: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21-22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Symbol"/>
                          <a:sym typeface="Symbol"/>
                        </a:rPr>
                        <a:t>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Symbo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1985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1989</a:t>
                      </a: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804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M</a:t>
                      </a:r>
                      <a:endParaRPr lang="ru-RU" sz="1200" b="0" i="1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1972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1976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Symbol"/>
                          <a:sym typeface="Symbol"/>
                        </a:rPr>
                        <a:t>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Symbol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1981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1985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Symbol"/>
                          <a:sym typeface="Symbol"/>
                        </a:rPr>
                        <a:t>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Symbol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804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FF0000"/>
                          </a:solidFill>
                          <a:latin typeface="Symbol"/>
                          <a:sym typeface="Symbol"/>
                        </a:rPr>
                        <a:t></a:t>
                      </a:r>
                      <a:endParaRPr lang="ru-RU" sz="1200" b="1" i="0" u="none" strike="noStrike" dirty="0">
                        <a:solidFill>
                          <a:srgbClr val="FF0000"/>
                        </a:solidFill>
                        <a:latin typeface="Symbo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FF0000"/>
                          </a:solidFill>
                          <a:latin typeface="Symbol"/>
                          <a:sym typeface="Symbol"/>
                        </a:rPr>
                        <a:t></a:t>
                      </a:r>
                      <a:endParaRPr lang="ru-RU" sz="1200" b="1" i="0" u="none" strike="noStrike" dirty="0">
                        <a:solidFill>
                          <a:srgbClr val="FF0000"/>
                        </a:solidFill>
                        <a:latin typeface="Symbol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FF0000"/>
                          </a:solidFill>
                          <a:latin typeface="Symbol"/>
                          <a:sym typeface="Symbol"/>
                        </a:rPr>
                        <a:t></a:t>
                      </a:r>
                      <a:endParaRPr lang="ru-RU" sz="1200" b="1" i="0" u="none" strike="noStrike" dirty="0">
                        <a:solidFill>
                          <a:srgbClr val="FF0000"/>
                        </a:solidFill>
                        <a:latin typeface="Symbol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0000FF"/>
                          </a:solidFill>
                          <a:latin typeface="Symbol"/>
                          <a:sym typeface="Symbol"/>
                        </a:rPr>
                        <a:t></a:t>
                      </a:r>
                      <a:endParaRPr lang="ru-RU" sz="1200" b="1" i="0" u="none" strike="noStrike" dirty="0">
                        <a:solidFill>
                          <a:srgbClr val="0000FF"/>
                        </a:solidFill>
                        <a:latin typeface="Symbo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0000FF"/>
                          </a:solidFill>
                          <a:latin typeface="Symbol"/>
                          <a:sym typeface="Symbol"/>
                        </a:rPr>
                        <a:t></a:t>
                      </a:r>
                      <a:endParaRPr lang="ru-RU" sz="1200" b="1" i="0" u="none" strike="noStrike" dirty="0">
                        <a:solidFill>
                          <a:srgbClr val="0000FF"/>
                        </a:solidFill>
                        <a:latin typeface="Symbol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0000FF"/>
                          </a:solidFill>
                          <a:latin typeface="Symbol"/>
                          <a:sym typeface="Symbol"/>
                        </a:rPr>
                        <a:t></a:t>
                      </a:r>
                      <a:endParaRPr lang="ru-RU" sz="1200" b="1" i="0" u="none" strike="noStrike" dirty="0">
                        <a:solidFill>
                          <a:srgbClr val="0000FF"/>
                        </a:solidFill>
                        <a:latin typeface="Symbol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804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Symbol"/>
                          <a:sym typeface="Symbol"/>
                        </a:rPr>
                        <a:t>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Symbol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1973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1977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1980</a:t>
                      </a: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1982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1986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1989</a:t>
                      </a: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894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FF0000"/>
                          </a:solidFill>
                          <a:latin typeface="Symbol"/>
                          <a:sym typeface="Symbol"/>
                        </a:rPr>
                        <a:t></a:t>
                      </a:r>
                      <a:endParaRPr lang="ru-RU" sz="1200" b="1" i="0" u="none" strike="noStrike" dirty="0">
                        <a:solidFill>
                          <a:srgbClr val="FF0000"/>
                        </a:solidFill>
                        <a:latin typeface="Symbo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FF0000"/>
                          </a:solidFill>
                          <a:latin typeface="Symbol"/>
                          <a:sym typeface="Symbol"/>
                        </a:rPr>
                        <a:t></a:t>
                      </a:r>
                      <a:endParaRPr lang="ru-RU" sz="1200" b="1" i="0" u="none" strike="noStrike" dirty="0">
                        <a:solidFill>
                          <a:srgbClr val="FF0000"/>
                        </a:solidFill>
                        <a:latin typeface="Symbol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FF0000"/>
                          </a:solidFill>
                          <a:latin typeface="Symbol"/>
                          <a:sym typeface="Symbol"/>
                        </a:rPr>
                        <a:t></a:t>
                      </a:r>
                      <a:endParaRPr lang="ru-RU" sz="1200" b="1" i="0" u="none" strike="noStrike" dirty="0">
                        <a:solidFill>
                          <a:srgbClr val="FF0000"/>
                        </a:solidFill>
                        <a:latin typeface="Symbol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0000FF"/>
                          </a:solidFill>
                          <a:latin typeface="Symbol"/>
                          <a:sym typeface="Symbol"/>
                        </a:rPr>
                        <a:t></a:t>
                      </a:r>
                      <a:endParaRPr lang="ru-RU" sz="1200" b="1" i="0" u="none" strike="noStrike" dirty="0">
                        <a:solidFill>
                          <a:srgbClr val="0000FF"/>
                        </a:solidFill>
                        <a:latin typeface="Symbo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0000FF"/>
                          </a:solidFill>
                          <a:latin typeface="Symbol"/>
                          <a:sym typeface="Symbol"/>
                        </a:rPr>
                        <a:t></a:t>
                      </a:r>
                      <a:endParaRPr lang="ru-RU" sz="1200" b="1" i="0" u="none" strike="noStrike" dirty="0">
                        <a:solidFill>
                          <a:srgbClr val="0000FF"/>
                        </a:solidFill>
                        <a:latin typeface="Symbol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0000FF"/>
                          </a:solidFill>
                          <a:latin typeface="Symbol"/>
                          <a:sym typeface="Symbol"/>
                        </a:rPr>
                        <a:t></a:t>
                      </a:r>
                      <a:endParaRPr lang="ru-RU" sz="1200" b="1" i="0" u="none" strike="noStrike" dirty="0">
                        <a:solidFill>
                          <a:srgbClr val="0000FF"/>
                        </a:solidFill>
                        <a:latin typeface="Symbol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189492"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Symbol"/>
                          <a:sym typeface="Symbol"/>
                        </a:rPr>
                        <a:t></a:t>
                      </a:r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latin typeface="Times New Roman"/>
                          <a:sym typeface="Symbol"/>
                        </a:rPr>
                        <a:t>t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Symbo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180467">
                <a:tc rowSpan="5"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22-23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W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Symbol"/>
                          <a:sym typeface="Symbol"/>
                        </a:rPr>
                        <a:t>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Symbo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1996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2001</a:t>
                      </a: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23-24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Symbol"/>
                          <a:sym typeface="Symbol"/>
                        </a:rPr>
                        <a:t>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Symbo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2008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2012</a:t>
                      </a: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804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M</a:t>
                      </a:r>
                      <a:endParaRPr lang="ru-RU" sz="1200" b="0" i="1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1990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1996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Symbol"/>
                          <a:sym typeface="Symbol"/>
                        </a:rPr>
                        <a:t>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Symbol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2000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2008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Symbol"/>
                          <a:sym typeface="Symbol"/>
                        </a:rPr>
                        <a:t>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Symbol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804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FF0000"/>
                          </a:solidFill>
                          <a:latin typeface="Symbol"/>
                          <a:sym typeface="Symbol"/>
                        </a:rPr>
                        <a:t></a:t>
                      </a:r>
                      <a:endParaRPr lang="ru-RU" sz="1200" b="1" i="0" u="none" strike="noStrike" dirty="0">
                        <a:solidFill>
                          <a:srgbClr val="FF0000"/>
                        </a:solidFill>
                        <a:latin typeface="Symbo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FF0000"/>
                          </a:solidFill>
                          <a:latin typeface="Symbol"/>
                          <a:sym typeface="Symbol"/>
                        </a:rPr>
                        <a:t></a:t>
                      </a:r>
                      <a:endParaRPr lang="ru-RU" sz="1200" b="1" i="0" u="none" strike="noStrike" dirty="0">
                        <a:solidFill>
                          <a:srgbClr val="FF0000"/>
                        </a:solidFill>
                        <a:latin typeface="Symbol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FF0000"/>
                          </a:solidFill>
                          <a:latin typeface="Symbol"/>
                          <a:sym typeface="Symbol"/>
                        </a:rPr>
                        <a:t></a:t>
                      </a:r>
                      <a:endParaRPr lang="ru-RU" sz="1200" b="1" i="0" u="none" strike="noStrike" dirty="0">
                        <a:solidFill>
                          <a:srgbClr val="FF0000"/>
                        </a:solidFill>
                        <a:latin typeface="Symbol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0000FF"/>
                          </a:solidFill>
                          <a:latin typeface="Symbol"/>
                          <a:sym typeface="Symbol"/>
                        </a:rPr>
                        <a:t></a:t>
                      </a:r>
                      <a:endParaRPr lang="ru-RU" sz="1200" b="1" i="0" u="none" strike="noStrike" dirty="0">
                        <a:solidFill>
                          <a:srgbClr val="0000FF"/>
                        </a:solidFill>
                        <a:latin typeface="Symbo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0000FF"/>
                          </a:solidFill>
                          <a:latin typeface="Symbol"/>
                          <a:sym typeface="Symbol"/>
                        </a:rPr>
                        <a:t></a:t>
                      </a:r>
                      <a:endParaRPr lang="ru-RU" sz="1200" b="1" i="0" u="none" strike="noStrike" dirty="0">
                        <a:solidFill>
                          <a:srgbClr val="0000FF"/>
                        </a:solidFill>
                        <a:latin typeface="Symbol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0000FF"/>
                          </a:solidFill>
                          <a:latin typeface="Symbol"/>
                          <a:sym typeface="Symbol"/>
                        </a:rPr>
                        <a:t></a:t>
                      </a:r>
                      <a:endParaRPr lang="ru-RU" sz="1200" b="1" i="0" u="none" strike="noStrike" dirty="0">
                        <a:solidFill>
                          <a:srgbClr val="0000FF"/>
                        </a:solidFill>
                        <a:latin typeface="Symbol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804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Symbol"/>
                          <a:sym typeface="Symbol"/>
                        </a:rPr>
                        <a:t>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Symbol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1991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1999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2005</a:t>
                      </a: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2000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2009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2014</a:t>
                      </a: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894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FF0000"/>
                          </a:solidFill>
                          <a:latin typeface="Symbol"/>
                          <a:sym typeface="Symbol"/>
                        </a:rPr>
                        <a:t></a:t>
                      </a:r>
                      <a:endParaRPr lang="ru-RU" sz="1200" b="1" i="0" u="none" strike="noStrike" dirty="0">
                        <a:solidFill>
                          <a:srgbClr val="FF0000"/>
                        </a:solidFill>
                        <a:latin typeface="Symbo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FF0000"/>
                          </a:solidFill>
                          <a:latin typeface="Symbol"/>
                          <a:sym typeface="Symbol"/>
                        </a:rPr>
                        <a:t></a:t>
                      </a:r>
                      <a:endParaRPr lang="ru-RU" sz="1200" b="1" i="0" u="none" strike="noStrike" dirty="0">
                        <a:solidFill>
                          <a:srgbClr val="FF0000"/>
                        </a:solidFill>
                        <a:latin typeface="Symbol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FF0000"/>
                          </a:solidFill>
                          <a:latin typeface="Symbol"/>
                          <a:sym typeface="Symbol"/>
                        </a:rPr>
                        <a:t></a:t>
                      </a:r>
                      <a:endParaRPr lang="ru-RU" sz="1200" b="1" i="0" u="none" strike="noStrike" dirty="0">
                        <a:solidFill>
                          <a:srgbClr val="FF0000"/>
                        </a:solidFill>
                        <a:latin typeface="Symbol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0000FF"/>
                          </a:solidFill>
                          <a:latin typeface="Symbol"/>
                          <a:sym typeface="Symbol"/>
                        </a:rPr>
                        <a:t></a:t>
                      </a:r>
                      <a:endParaRPr lang="ru-RU" sz="1200" b="1" i="0" u="none" strike="noStrike" dirty="0">
                        <a:solidFill>
                          <a:srgbClr val="0000FF"/>
                        </a:solidFill>
                        <a:latin typeface="Symbo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0000FF"/>
                          </a:solidFill>
                          <a:latin typeface="Symbol"/>
                          <a:sym typeface="Symbol"/>
                        </a:rPr>
                        <a:t></a:t>
                      </a:r>
                      <a:endParaRPr lang="ru-RU" sz="1200" b="1" i="0" u="none" strike="noStrike" dirty="0">
                        <a:solidFill>
                          <a:srgbClr val="0000FF"/>
                        </a:solidFill>
                        <a:latin typeface="Symbol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0000FF"/>
                          </a:solidFill>
                          <a:latin typeface="Symbol"/>
                          <a:sym typeface="Symbol"/>
                        </a:rPr>
                        <a:t></a:t>
                      </a:r>
                      <a:endParaRPr lang="ru-RU" sz="1200" b="1" i="0" u="none" strike="noStrike" dirty="0">
                        <a:solidFill>
                          <a:srgbClr val="0000FF"/>
                        </a:solidFill>
                        <a:latin typeface="Symbol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189492"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Symbol"/>
                          <a:sym typeface="Symbol"/>
                        </a:rPr>
                        <a:t></a:t>
                      </a:r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latin typeface="Times New Roman"/>
                          <a:sym typeface="Symbol"/>
                        </a:rPr>
                        <a:t>t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Symbo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  <p:sp>
        <p:nvSpPr>
          <p:cNvPr id="22" name="AutoShape 3"/>
          <p:cNvSpPr>
            <a:spLocks noChangeShapeType="1"/>
          </p:cNvSpPr>
          <p:nvPr/>
        </p:nvSpPr>
        <p:spPr bwMode="auto">
          <a:xfrm rot="10800000">
            <a:off x="4499992" y="836712"/>
            <a:ext cx="1224136" cy="792088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</p:sp>
      <p:sp>
        <p:nvSpPr>
          <p:cNvPr id="23" name="AutoShape 4"/>
          <p:cNvSpPr>
            <a:spLocks noChangeShapeType="1"/>
          </p:cNvSpPr>
          <p:nvPr/>
        </p:nvSpPr>
        <p:spPr bwMode="auto">
          <a:xfrm rot="10800000">
            <a:off x="467544" y="836712"/>
            <a:ext cx="1584176" cy="792088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</p:sp>
      <p:sp>
        <p:nvSpPr>
          <p:cNvPr id="8" name="Прямоугольник 7"/>
          <p:cNvSpPr/>
          <p:nvPr/>
        </p:nvSpPr>
        <p:spPr>
          <a:xfrm rot="20451615">
            <a:off x="424896" y="3902496"/>
            <a:ext cx="8280920" cy="338554"/>
          </a:xfrm>
          <a:prstGeom prst="rect">
            <a:avLst/>
          </a:prstGeom>
          <a:solidFill>
            <a:srgbClr val="FFFFFF"/>
          </a:solidFill>
          <a:ln w="15875"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tx1">
                    <a:lumMod val="10000"/>
                  </a:schemeClr>
                </a:solidFill>
              </a:rPr>
              <a:t>в </a:t>
            </a:r>
            <a:r>
              <a:rPr lang="ru-RU" sz="1400" b="1" dirty="0" smtClean="0">
                <a:solidFill>
                  <a:srgbClr val="C00000"/>
                </a:solidFill>
              </a:rPr>
              <a:t>реперные фазы </a:t>
            </a:r>
            <a:r>
              <a:rPr lang="ru-RU" sz="1400" b="1" dirty="0" smtClean="0">
                <a:solidFill>
                  <a:schemeClr val="tx1">
                    <a:lumMod val="10000"/>
                  </a:schemeClr>
                </a:solidFill>
              </a:rPr>
              <a:t>в </a:t>
            </a:r>
            <a:r>
              <a:rPr lang="ru-RU" sz="1400" b="1" dirty="0" err="1" smtClean="0">
                <a:solidFill>
                  <a:schemeClr val="tx1">
                    <a:lumMod val="10000"/>
                  </a:schemeClr>
                </a:solidFill>
              </a:rPr>
              <a:t>кол-ях</a:t>
            </a:r>
            <a:r>
              <a:rPr lang="ru-RU" sz="1400" b="1" dirty="0" smtClean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ru-RU" sz="1400" b="1" dirty="0" smtClean="0">
                <a:solidFill>
                  <a:srgbClr val="0000FF"/>
                </a:solidFill>
              </a:rPr>
              <a:t>продолжительности суток </a:t>
            </a:r>
            <a:r>
              <a:rPr lang="ru-RU" sz="1600" dirty="0" smtClean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</a:t>
            </a:r>
            <a:r>
              <a:rPr lang="ru-RU" sz="1600" dirty="0" smtClean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ru-RU" sz="1400" b="1" dirty="0" smtClean="0">
                <a:solidFill>
                  <a:srgbClr val="0000FF"/>
                </a:solidFill>
              </a:rPr>
              <a:t>также наблюдаются </a:t>
            </a:r>
            <a:r>
              <a:rPr lang="ru-RU" sz="1400" b="1" dirty="0" smtClean="0">
                <a:solidFill>
                  <a:srgbClr val="C00000"/>
                </a:solidFill>
              </a:rPr>
              <a:t>экстремумы</a:t>
            </a:r>
            <a:r>
              <a:rPr lang="ru-RU" sz="1400" b="1" dirty="0" smtClean="0">
                <a:solidFill>
                  <a:schemeClr val="tx1">
                    <a:lumMod val="10000"/>
                  </a:schemeClr>
                </a:solidFill>
              </a:rPr>
              <a:t> </a:t>
            </a:r>
            <a:endParaRPr lang="ru-RU" sz="14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67545" y="5048016"/>
            <a:ext cx="8280920" cy="1615827"/>
          </a:xfrm>
          <a:prstGeom prst="rect">
            <a:avLst/>
          </a:prstGeom>
          <a:solidFill>
            <a:srgbClr val="FFFFFF"/>
          </a:solidFill>
          <a:ln w="15875"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400" b="1" dirty="0" smtClean="0">
                <a:solidFill>
                  <a:srgbClr val="003399"/>
                </a:solidFill>
              </a:rPr>
              <a:t>В изменениях </a:t>
            </a:r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</a:t>
            </a:r>
            <a:r>
              <a:rPr lang="ru-RU" sz="1400" b="1" dirty="0" smtClean="0">
                <a:solidFill>
                  <a:srgbClr val="003399"/>
                </a:solidFill>
              </a:rPr>
              <a:t>, а значит и  </a:t>
            </a:r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</a:t>
            </a:r>
            <a:r>
              <a:rPr lang="ru-RU" sz="1400" b="1" dirty="0" smtClean="0">
                <a:solidFill>
                  <a:srgbClr val="003399"/>
                </a:solidFill>
              </a:rPr>
              <a:t>, </a:t>
            </a:r>
            <a:r>
              <a:rPr lang="ru-RU" sz="1400" b="1" dirty="0" smtClean="0">
                <a:solidFill>
                  <a:srgbClr val="C00000"/>
                </a:solidFill>
              </a:rPr>
              <a:t>явно прослеживается 22-летний цикл </a:t>
            </a:r>
            <a:r>
              <a:rPr lang="ru-RU" sz="1400" b="1" dirty="0" smtClean="0">
                <a:solidFill>
                  <a:srgbClr val="003399"/>
                </a:solidFill>
              </a:rPr>
              <a:t>(проявление </a:t>
            </a:r>
          </a:p>
          <a:p>
            <a:pPr algn="ctr">
              <a:lnSpc>
                <a:spcPct val="150000"/>
              </a:lnSpc>
            </a:pPr>
            <a:r>
              <a:rPr lang="ru-RU" sz="1400" b="1" i="1" dirty="0" smtClean="0">
                <a:solidFill>
                  <a:srgbClr val="FF0000"/>
                </a:solidFill>
              </a:rPr>
              <a:t>закона Хэла</a:t>
            </a:r>
            <a:r>
              <a:rPr lang="ru-RU" sz="1400" b="1" dirty="0" smtClean="0">
                <a:solidFill>
                  <a:srgbClr val="003399"/>
                </a:solidFill>
              </a:rPr>
              <a:t>: полярность ведущих солнечных пятен в группах имеет знак, одноименный со знаком полушария, а </a:t>
            </a:r>
            <a:r>
              <a:rPr lang="ru-RU" sz="1400" b="1" i="1" dirty="0" smtClean="0">
                <a:solidFill>
                  <a:srgbClr val="0000FF"/>
                </a:solidFill>
              </a:rPr>
              <a:t>при переходе от четного цикла к нечетному наблюдается изменение знака полярности</a:t>
            </a:r>
            <a:r>
              <a:rPr lang="ru-RU" sz="1400" b="1" dirty="0" smtClean="0">
                <a:solidFill>
                  <a:srgbClr val="003399"/>
                </a:solidFill>
              </a:rPr>
              <a:t> солнечных пятен)</a:t>
            </a:r>
            <a:endParaRPr lang="ru-RU" sz="1400" b="1" dirty="0" smtClean="0">
              <a:solidFill>
                <a:srgbClr val="C00000"/>
              </a:solidFill>
            </a:endParaRPr>
          </a:p>
          <a:p>
            <a:pPr>
              <a:lnSpc>
                <a:spcPct val="150000"/>
              </a:lnSpc>
            </a:pPr>
            <a:endParaRPr lang="ru-RU" sz="400" b="1" dirty="0" smtClean="0">
              <a:solidFill>
                <a:srgbClr val="0033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179512" y="188640"/>
            <a:ext cx="8784976" cy="6480720"/>
          </a:xfrm>
          <a:prstGeom prst="roundRect">
            <a:avLst>
              <a:gd name="adj" fmla="val 2917"/>
            </a:avLst>
          </a:prstGeom>
          <a:solidFill>
            <a:srgbClr val="FFFFFF"/>
          </a:solidFill>
          <a:ln w="19050">
            <a:solidFill>
              <a:srgbClr val="0000FF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633" name="Rectangle 26"/>
          <p:cNvSpPr>
            <a:spLocks noChangeArrowheads="1"/>
          </p:cNvSpPr>
          <p:nvPr/>
        </p:nvSpPr>
        <p:spPr bwMode="auto">
          <a:xfrm>
            <a:off x="0" y="30749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sp>
        <p:nvSpPr>
          <p:cNvPr id="133131" name="Rectangle 11"/>
          <p:cNvSpPr>
            <a:spLocks noChangeArrowheads="1"/>
          </p:cNvSpPr>
          <p:nvPr/>
        </p:nvSpPr>
        <p:spPr bwMode="auto">
          <a:xfrm>
            <a:off x="323528" y="404664"/>
            <a:ext cx="8424936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ru-RU" sz="1400" b="1" dirty="0" smtClean="0">
                <a:solidFill>
                  <a:srgbClr val="0000FF"/>
                </a:solidFill>
              </a:rPr>
              <a:t>Числа Вольфа </a:t>
            </a:r>
            <a:r>
              <a:rPr lang="ru-RU" sz="1300" b="1" dirty="0" smtClean="0">
                <a:solidFill>
                  <a:srgbClr val="0000FF"/>
                </a:solidFill>
              </a:rPr>
              <a:t>(</a:t>
            </a:r>
            <a:r>
              <a:rPr lang="en-US" sz="1600" b="1" i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ru-RU" sz="1400" b="1" dirty="0" smtClean="0">
                <a:solidFill>
                  <a:srgbClr val="0000FF"/>
                </a:solidFill>
              </a:rPr>
              <a:t>), индексы магнитной возмущенности </a:t>
            </a:r>
            <a:r>
              <a:rPr lang="ru-RU" sz="1300" b="1" dirty="0" smtClean="0">
                <a:solidFill>
                  <a:srgbClr val="0000FF"/>
                </a:solidFill>
              </a:rPr>
              <a:t>(</a:t>
            </a:r>
            <a:r>
              <a:rPr lang="ru-RU" sz="1600" b="1" i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1300" b="1" dirty="0" smtClean="0">
                <a:solidFill>
                  <a:srgbClr val="0000FF"/>
                </a:solidFill>
              </a:rPr>
              <a:t>) </a:t>
            </a:r>
            <a:r>
              <a:rPr lang="ru-RU" sz="1400" b="1" dirty="0" smtClean="0">
                <a:solidFill>
                  <a:srgbClr val="0000FF"/>
                </a:solidFill>
              </a:rPr>
              <a:t>и колебания  </a:t>
            </a:r>
            <a:r>
              <a:rPr lang="ru-RU" sz="1600" b="1" dirty="0" smtClean="0">
                <a:solidFill>
                  <a:schemeClr val="bg1">
                    <a:lumMod val="50000"/>
                  </a:schemeClr>
                </a:solidFill>
                <a:sym typeface="Symbol"/>
              </a:rPr>
              <a:t></a:t>
            </a:r>
            <a:r>
              <a:rPr lang="ru-RU" sz="1300" b="1" dirty="0" smtClean="0">
                <a:solidFill>
                  <a:srgbClr val="0000FF"/>
                </a:solidFill>
              </a:rPr>
              <a:t>, </a:t>
            </a:r>
          </a:p>
          <a:p>
            <a:pPr algn="ctr"/>
            <a:r>
              <a:rPr lang="ru-RU" sz="1400" b="1" dirty="0" smtClean="0">
                <a:solidFill>
                  <a:srgbClr val="0000FF"/>
                </a:solidFill>
              </a:rPr>
              <a:t>построенные по </a:t>
            </a:r>
            <a:r>
              <a:rPr lang="ru-RU" sz="1400" b="1" dirty="0" smtClean="0">
                <a:solidFill>
                  <a:srgbClr val="C00000"/>
                </a:solidFill>
              </a:rPr>
              <a:t>реперным фазам  </a:t>
            </a:r>
            <a:r>
              <a:rPr lang="en-US" sz="1600" b="1" i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sz="1300" b="1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sz="1300" b="1" i="1" dirty="0" smtClean="0">
                <a:solidFill>
                  <a:srgbClr val="0000FF"/>
                </a:solidFill>
              </a:rPr>
              <a:t> </a:t>
            </a:r>
            <a:r>
              <a:rPr lang="ru-RU" sz="1400" b="1" dirty="0" smtClean="0">
                <a:solidFill>
                  <a:srgbClr val="0000FF"/>
                </a:solidFill>
              </a:rPr>
              <a:t>и</a:t>
            </a:r>
            <a:r>
              <a:rPr lang="ru-RU" sz="1300" b="1" dirty="0" smtClean="0">
                <a:solidFill>
                  <a:srgbClr val="0000FF"/>
                </a:solidFill>
              </a:rPr>
              <a:t>  </a:t>
            </a:r>
            <a:r>
              <a:rPr lang="ru-RU" sz="1600" b="1" i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1300" b="1" dirty="0" smtClean="0">
                <a:solidFill>
                  <a:srgbClr val="0000FF"/>
                </a:solidFill>
              </a:rPr>
              <a:t>  </a:t>
            </a:r>
            <a:r>
              <a:rPr lang="ru-RU" sz="1400" b="1" dirty="0" smtClean="0">
                <a:solidFill>
                  <a:srgbClr val="0000FF"/>
                </a:solidFill>
              </a:rPr>
              <a:t>за 1927-1950 гг.</a:t>
            </a:r>
            <a:endParaRPr lang="ru-RU" sz="1400" b="1" dirty="0">
              <a:solidFill>
                <a:srgbClr val="0000FF"/>
              </a:solidFill>
              <a:latin typeface="Arial" pitchFamily="34" charset="0"/>
            </a:endParaRPr>
          </a:p>
        </p:txBody>
      </p:sp>
      <p:pic>
        <p:nvPicPr>
          <p:cNvPr id="5" name="Рисунок 4" descr="C:\Bel-V\!!!!!_____ПАПКИ И ФАЙЛЫ С РАБОЧЕГО СТОЛА (07.02.18)\СЗФ-2017-18\Препринт СВКНИИ 1\Рисунки к Препр. 1\Рис. 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24744"/>
            <a:ext cx="4523260" cy="4060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932040" y="1052736"/>
            <a:ext cx="37444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 smtClean="0">
                <a:solidFill>
                  <a:srgbClr val="003399"/>
                </a:solidFill>
              </a:rPr>
              <a:t>Если по экстремумам 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</a:t>
            </a:r>
            <a:r>
              <a:rPr lang="ru-RU" sz="1300" dirty="0" smtClean="0">
                <a:solidFill>
                  <a:srgbClr val="003399"/>
                </a:solidFill>
              </a:rPr>
              <a:t>, соответствующим реперным фазам циклов </a:t>
            </a:r>
            <a:r>
              <a:rPr lang="en-US" sz="1600" i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ru-RU" sz="1300" dirty="0" smtClean="0">
                <a:solidFill>
                  <a:srgbClr val="003399"/>
                </a:solidFill>
              </a:rPr>
              <a:t> и</a:t>
            </a:r>
            <a:r>
              <a:rPr lang="ru-RU" sz="1300" i="1" dirty="0" smtClean="0">
                <a:solidFill>
                  <a:srgbClr val="003399"/>
                </a:solidFill>
              </a:rPr>
              <a:t> </a:t>
            </a:r>
            <a:r>
              <a:rPr lang="ru-RU" sz="1600" i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1300" dirty="0" smtClean="0">
                <a:solidFill>
                  <a:srgbClr val="003399"/>
                </a:solidFill>
              </a:rPr>
              <a:t>, построить кривую (исключая тем самым искусственно </a:t>
            </a:r>
          </a:p>
          <a:p>
            <a:r>
              <a:rPr lang="ru-RU" sz="1300" b="1" i="1" dirty="0" smtClean="0">
                <a:solidFill>
                  <a:srgbClr val="003399"/>
                </a:solidFill>
              </a:rPr>
              <a:t>2-3-летние</a:t>
            </a:r>
            <a:r>
              <a:rPr lang="ru-RU" sz="1300" dirty="0" smtClean="0">
                <a:solidFill>
                  <a:srgbClr val="003399"/>
                </a:solidFill>
              </a:rPr>
              <a:t> вариации 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</a:t>
            </a:r>
            <a:r>
              <a:rPr lang="ru-RU" sz="1300" dirty="0" smtClean="0">
                <a:solidFill>
                  <a:srgbClr val="003399"/>
                </a:solidFill>
              </a:rPr>
              <a:t>), мы получим </a:t>
            </a:r>
            <a:r>
              <a:rPr lang="ru-RU" sz="1300" b="1" i="1" dirty="0" smtClean="0">
                <a:solidFill>
                  <a:srgbClr val="0000FF"/>
                </a:solidFill>
              </a:rPr>
              <a:t>явно выраженную </a:t>
            </a:r>
            <a:r>
              <a:rPr lang="ru-RU" sz="1300" b="1" i="1" dirty="0" smtClean="0">
                <a:solidFill>
                  <a:srgbClr val="C00000"/>
                </a:solidFill>
              </a:rPr>
              <a:t>7-летнюю цикличность </a:t>
            </a:r>
            <a:r>
              <a:rPr lang="ru-RU" sz="1300" b="1" i="1" dirty="0" smtClean="0">
                <a:solidFill>
                  <a:srgbClr val="0000FF"/>
                </a:solidFill>
              </a:rPr>
              <a:t>в изменениях</a:t>
            </a:r>
            <a:r>
              <a:rPr lang="ru-RU" sz="1300" dirty="0" smtClean="0">
                <a:solidFill>
                  <a:srgbClr val="003399"/>
                </a:solidFill>
              </a:rPr>
              <a:t> 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</a:t>
            </a:r>
            <a:r>
              <a:rPr lang="ru-RU" sz="1300" dirty="0" smtClean="0">
                <a:solidFill>
                  <a:srgbClr val="003399"/>
                </a:solidFill>
              </a:rPr>
              <a:t>.</a:t>
            </a:r>
            <a:endParaRPr lang="ru-RU" sz="1300" dirty="0">
              <a:solidFill>
                <a:srgbClr val="003399"/>
              </a:solidFill>
            </a:endParaRPr>
          </a:p>
        </p:txBody>
      </p:sp>
      <p:sp>
        <p:nvSpPr>
          <p:cNvPr id="7" name="Стрелка влево 6"/>
          <p:cNvSpPr/>
          <p:nvPr/>
        </p:nvSpPr>
        <p:spPr>
          <a:xfrm>
            <a:off x="4499992" y="1556792"/>
            <a:ext cx="360040" cy="216024"/>
          </a:xfrm>
          <a:prstGeom prst="leftArrow">
            <a:avLst/>
          </a:prstGeom>
          <a:noFill/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9602" name="Rectangle 2"/>
          <p:cNvSpPr>
            <a:spLocks noChangeArrowheads="1"/>
          </p:cNvSpPr>
          <p:nvPr/>
        </p:nvSpPr>
        <p:spPr bwMode="auto">
          <a:xfrm>
            <a:off x="4932040" y="2564904"/>
            <a:ext cx="3744416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kumimoji="0" lang="ru-RU" altLang="ja-JP" sz="1200" b="0" i="0" u="none" strike="noStrike" cap="none" normalizeH="0" baseline="0" dirty="0" smtClean="0">
                <a:ln>
                  <a:noFill/>
                </a:ln>
                <a:solidFill>
                  <a:srgbClr val="003399"/>
                </a:solidFill>
                <a:effectLst/>
                <a:latin typeface="+mn-lt"/>
                <a:ea typeface="MS Mincho" pitchFamily="49" charset="-128"/>
                <a:cs typeface="Times New Roman" pitchFamily="18" charset="0"/>
              </a:rPr>
              <a:t>Из рис. и табл. видно, что </a:t>
            </a:r>
            <a:r>
              <a:rPr kumimoji="0" lang="ru-RU" altLang="ja-JP" sz="1200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+mn-lt"/>
                <a:ea typeface="MS Mincho" pitchFamily="49" charset="-128"/>
                <a:cs typeface="Times New Roman" pitchFamily="18" charset="0"/>
              </a:rPr>
              <a:t>при переходе от одного 11-летнего цикла к другому отмечается и </a:t>
            </a:r>
            <a:r>
              <a:rPr kumimoji="0" lang="ru-RU" altLang="ja-JP" sz="12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n-lt"/>
                <a:ea typeface="MS Mincho" pitchFamily="49" charset="-128"/>
                <a:cs typeface="Times New Roman" pitchFamily="18" charset="0"/>
              </a:rPr>
              <a:t>смена знака связи </a:t>
            </a:r>
            <a:r>
              <a:rPr kumimoji="0" lang="ru-RU" altLang="ja-JP" sz="1200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+mn-lt"/>
                <a:ea typeface="MS Mincho" pitchFamily="49" charset="-128"/>
                <a:cs typeface="Times New Roman" pitchFamily="18" charset="0"/>
              </a:rPr>
              <a:t>между</a:t>
            </a:r>
            <a:r>
              <a:rPr kumimoji="0" lang="ru-RU" altLang="ja-JP" sz="1200" b="0" i="0" u="none" strike="noStrike" cap="none" normalizeH="0" baseline="0" dirty="0" smtClean="0">
                <a:ln>
                  <a:noFill/>
                </a:ln>
                <a:solidFill>
                  <a:srgbClr val="003399"/>
                </a:solidFill>
                <a:effectLst/>
                <a:latin typeface="+mn-lt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en-US" altLang="ja-JP" sz="1600" b="0" i="1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W</a:t>
            </a:r>
            <a:r>
              <a:rPr kumimoji="0" lang="ru-RU" altLang="ja-JP" sz="16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, </a:t>
            </a:r>
            <a:r>
              <a:rPr kumimoji="0" lang="ru-RU" altLang="ja-JP" sz="1600" b="0" i="1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М</a:t>
            </a:r>
            <a:r>
              <a:rPr kumimoji="0" lang="ru-RU" altLang="ja-JP" sz="16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ru-RU" altLang="ja-JP" sz="1200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+mn-lt"/>
                <a:ea typeface="MS Mincho" pitchFamily="49" charset="-128"/>
                <a:cs typeface="Times New Roman" pitchFamily="18" charset="0"/>
              </a:rPr>
              <a:t>и</a:t>
            </a:r>
            <a:r>
              <a:rPr kumimoji="0" lang="ru-RU" altLang="ja-JP" sz="1200" b="0" i="0" u="none" strike="noStrike" cap="none" normalizeH="0" baseline="0" dirty="0" smtClean="0">
                <a:ln>
                  <a:noFill/>
                </a:ln>
                <a:solidFill>
                  <a:srgbClr val="003399"/>
                </a:solidFill>
                <a:effectLst/>
                <a:latin typeface="+mn-lt"/>
                <a:ea typeface="MS Mincho" pitchFamily="49" charset="-128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</a:t>
            </a:r>
            <a:r>
              <a:rPr lang="ru-RU" altLang="ja-JP" sz="1200" dirty="0" smtClean="0">
                <a:solidFill>
                  <a:srgbClr val="003399"/>
                </a:solidFill>
                <a:latin typeface="+mn-lt"/>
                <a:ea typeface="MS Mincho" pitchFamily="49" charset="-128"/>
                <a:cs typeface="Times New Roman" pitchFamily="18" charset="0"/>
              </a:rPr>
              <a:t> , причем </a:t>
            </a:r>
            <a:r>
              <a:rPr lang="ru-RU" altLang="ja-JP" sz="1200" b="1" i="1" dirty="0" smtClean="0">
                <a:solidFill>
                  <a:srgbClr val="0000FF"/>
                </a:solidFill>
                <a:latin typeface="+mn-lt"/>
                <a:ea typeface="MS Mincho" pitchFamily="49" charset="-128"/>
                <a:cs typeface="Times New Roman" pitchFamily="18" charset="0"/>
              </a:rPr>
              <a:t>такая смена знака связи </a:t>
            </a:r>
            <a:r>
              <a:rPr lang="ru-RU" altLang="ja-JP" sz="1200" b="1" i="1" dirty="0" smtClean="0">
                <a:solidFill>
                  <a:srgbClr val="C00000"/>
                </a:solidFill>
                <a:latin typeface="+mn-lt"/>
                <a:ea typeface="MS Mincho" pitchFamily="49" charset="-128"/>
                <a:cs typeface="Times New Roman" pitchFamily="18" charset="0"/>
              </a:rPr>
              <a:t>происходит всегда строго в год максимума </a:t>
            </a:r>
            <a:r>
              <a:rPr lang="ru-RU" altLang="ja-JP" sz="1200" b="1" i="1" dirty="0" smtClean="0">
                <a:solidFill>
                  <a:srgbClr val="0000FF"/>
                </a:solidFill>
                <a:latin typeface="+mn-lt"/>
                <a:ea typeface="MS Mincho" pitchFamily="49" charset="-128"/>
                <a:cs typeface="Times New Roman" pitchFamily="18" charset="0"/>
              </a:rPr>
              <a:t>магнитной возмущенности</a:t>
            </a:r>
            <a:r>
              <a:rPr lang="ru-RU" altLang="ja-JP" sz="1200" dirty="0" smtClean="0">
                <a:solidFill>
                  <a:srgbClr val="003399"/>
                </a:solidFill>
                <a:latin typeface="+mn-lt"/>
                <a:ea typeface="MS Mincho" pitchFamily="49" charset="-128"/>
                <a:cs typeface="Times New Roman" pitchFamily="18" charset="0"/>
              </a:rPr>
              <a:t>. </a:t>
            </a:r>
          </a:p>
          <a:p>
            <a:pPr lvl="0"/>
            <a:r>
              <a:rPr lang="ru-RU" altLang="ja-JP" sz="1200" dirty="0" smtClean="0">
                <a:solidFill>
                  <a:srgbClr val="003399"/>
                </a:solidFill>
                <a:latin typeface="+mn-lt"/>
                <a:ea typeface="MS Mincho" pitchFamily="49" charset="-128"/>
                <a:cs typeface="Times New Roman" pitchFamily="18" charset="0"/>
              </a:rPr>
              <a:t>При этом, </a:t>
            </a:r>
            <a:r>
              <a:rPr lang="ru-RU" altLang="ja-JP" sz="1200" b="1" i="1" dirty="0" smtClean="0">
                <a:solidFill>
                  <a:srgbClr val="0000FF"/>
                </a:solidFill>
                <a:latin typeface="+mn-lt"/>
                <a:ea typeface="MS Mincho" pitchFamily="49" charset="-128"/>
                <a:cs typeface="Times New Roman" pitchFamily="18" charset="0"/>
              </a:rPr>
              <a:t>в эпоху от максимума </a:t>
            </a:r>
            <a:r>
              <a:rPr lang="ru-RU" altLang="ja-JP" sz="1600" i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М</a:t>
            </a:r>
            <a:r>
              <a:rPr lang="ru-RU" altLang="ja-JP" sz="1200" dirty="0" smtClean="0">
                <a:solidFill>
                  <a:srgbClr val="003399"/>
                </a:solidFill>
                <a:latin typeface="+mn-lt"/>
                <a:ea typeface="MS Mincho" pitchFamily="49" charset="-128"/>
                <a:cs typeface="Times New Roman" pitchFamily="18" charset="0"/>
              </a:rPr>
              <a:t> </a:t>
            </a:r>
            <a:r>
              <a:rPr lang="ru-RU" altLang="ja-JP" sz="1200" b="1" i="1" dirty="0" smtClean="0">
                <a:solidFill>
                  <a:srgbClr val="0000FF"/>
                </a:solidFill>
                <a:latin typeface="+mn-lt"/>
                <a:ea typeface="MS Mincho" pitchFamily="49" charset="-128"/>
                <a:cs typeface="Times New Roman" pitchFamily="18" charset="0"/>
              </a:rPr>
              <a:t>четного цикла до максимума чисел Вольфа нечетного цикла </a:t>
            </a:r>
            <a:r>
              <a:rPr lang="ru-RU" altLang="ja-JP" sz="1200" dirty="0" smtClean="0">
                <a:solidFill>
                  <a:srgbClr val="003399"/>
                </a:solidFill>
                <a:latin typeface="+mn-lt"/>
                <a:ea typeface="MS Mincho" pitchFamily="49" charset="-128"/>
                <a:cs typeface="Times New Roman" pitchFamily="18" charset="0"/>
              </a:rPr>
              <a:t>наблюдается </a:t>
            </a:r>
            <a:r>
              <a:rPr lang="ru-RU" altLang="ja-JP" sz="1200" b="1" i="1" dirty="0" smtClean="0">
                <a:solidFill>
                  <a:srgbClr val="C00000"/>
                </a:solidFill>
                <a:latin typeface="+mn-lt"/>
                <a:ea typeface="MS Mincho" pitchFamily="49" charset="-128"/>
                <a:cs typeface="Times New Roman" pitchFamily="18" charset="0"/>
              </a:rPr>
              <a:t>прямая связь между экстремумами </a:t>
            </a:r>
            <a:r>
              <a:rPr lang="en-US" altLang="ja-JP" sz="1600" i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W</a:t>
            </a:r>
            <a:r>
              <a:rPr lang="ru-RU" altLang="ja-JP" sz="1200" dirty="0" smtClean="0">
                <a:solidFill>
                  <a:srgbClr val="003399"/>
                </a:solidFill>
                <a:latin typeface="+mn-lt"/>
                <a:ea typeface="MS Mincho" pitchFamily="49" charset="-128"/>
                <a:cs typeface="Times New Roman" pitchFamily="18" charset="0"/>
              </a:rPr>
              <a:t> и </a:t>
            </a:r>
            <a:r>
              <a:rPr lang="ru-RU" altLang="ja-JP" sz="1600" i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М</a:t>
            </a:r>
            <a:r>
              <a:rPr lang="ru-RU" altLang="ja-JP" sz="1200" dirty="0" smtClean="0">
                <a:solidFill>
                  <a:srgbClr val="003399"/>
                </a:solidFill>
                <a:latin typeface="+mn-lt"/>
                <a:ea typeface="MS Mincho" pitchFamily="49" charset="-128"/>
                <a:cs typeface="Times New Roman" pitchFamily="18" charset="0"/>
              </a:rPr>
              <a:t>, с одной стороны, </a:t>
            </a:r>
            <a:r>
              <a:rPr lang="ru-RU" altLang="ja-JP" sz="1200" b="1" i="1" dirty="0" smtClean="0">
                <a:solidFill>
                  <a:srgbClr val="C00000"/>
                </a:solidFill>
                <a:latin typeface="+mn-lt"/>
                <a:ea typeface="MS Mincho" pitchFamily="49" charset="-128"/>
                <a:cs typeface="Times New Roman" pitchFamily="18" charset="0"/>
              </a:rPr>
              <a:t>и продолжительностью суток</a:t>
            </a:r>
            <a:r>
              <a:rPr lang="ru-RU" altLang="ja-JP" sz="1200" dirty="0" smtClean="0">
                <a:solidFill>
                  <a:srgbClr val="003399"/>
                </a:solidFill>
                <a:latin typeface="+mn-lt"/>
                <a:ea typeface="MS Mincho" pitchFamily="49" charset="-128"/>
                <a:cs typeface="Times New Roman" pitchFamily="18" charset="0"/>
              </a:rPr>
              <a:t>, с другой. </a:t>
            </a:r>
          </a:p>
          <a:p>
            <a:pPr lvl="0"/>
            <a:r>
              <a:rPr lang="ru-RU" altLang="ja-JP" sz="1200" dirty="0" smtClean="0">
                <a:solidFill>
                  <a:srgbClr val="003399"/>
                </a:solidFill>
                <a:latin typeface="+mn-lt"/>
                <a:ea typeface="MS Mincho" pitchFamily="49" charset="-128"/>
                <a:cs typeface="Times New Roman" pitchFamily="18" charset="0"/>
              </a:rPr>
              <a:t>В </a:t>
            </a:r>
            <a:r>
              <a:rPr lang="ru-RU" altLang="ja-JP" sz="1200" b="1" i="1" dirty="0" smtClean="0">
                <a:solidFill>
                  <a:schemeClr val="tx1">
                    <a:lumMod val="10000"/>
                  </a:schemeClr>
                </a:solidFill>
                <a:latin typeface="+mn-lt"/>
                <a:ea typeface="MS Mincho" pitchFamily="49" charset="-128"/>
                <a:cs typeface="Times New Roman" pitchFamily="18" charset="0"/>
              </a:rPr>
              <a:t>нечетно-четных циклах</a:t>
            </a:r>
            <a:r>
              <a:rPr lang="ru-RU" altLang="ja-JP" sz="1200" dirty="0" smtClean="0">
                <a:solidFill>
                  <a:srgbClr val="003399"/>
                </a:solidFill>
                <a:latin typeface="+mn-lt"/>
                <a:ea typeface="MS Mincho" pitchFamily="49" charset="-128"/>
                <a:cs typeface="Times New Roman" pitchFamily="18" charset="0"/>
              </a:rPr>
              <a:t> же – </a:t>
            </a:r>
            <a:r>
              <a:rPr lang="ru-RU" altLang="ja-JP" sz="1200" b="1" i="1" dirty="0" smtClean="0">
                <a:solidFill>
                  <a:srgbClr val="C00000"/>
                </a:solidFill>
                <a:latin typeface="+mn-lt"/>
                <a:ea typeface="MS Mincho" pitchFamily="49" charset="-128"/>
                <a:cs typeface="Times New Roman" pitchFamily="18" charset="0"/>
              </a:rPr>
              <a:t>связь обратная</a:t>
            </a:r>
            <a:r>
              <a:rPr lang="ru-RU" altLang="ja-JP" sz="1200" dirty="0" smtClean="0">
                <a:solidFill>
                  <a:srgbClr val="003399"/>
                </a:solidFill>
                <a:latin typeface="+mn-lt"/>
                <a:ea typeface="MS Mincho" pitchFamily="49" charset="-128"/>
                <a:cs typeface="Times New Roman" pitchFamily="18" charset="0"/>
              </a:rPr>
              <a:t>. </a:t>
            </a:r>
          </a:p>
          <a:p>
            <a:pPr lvl="0"/>
            <a:r>
              <a:rPr lang="ru-RU" altLang="ja-JP" sz="1200" dirty="0" smtClean="0">
                <a:solidFill>
                  <a:srgbClr val="003399"/>
                </a:solidFill>
                <a:latin typeface="+mn-lt"/>
                <a:ea typeface="MS Mincho" pitchFamily="49" charset="-128"/>
                <a:cs typeface="Times New Roman" pitchFamily="18" charset="0"/>
              </a:rPr>
              <a:t>Для </a:t>
            </a:r>
            <a:r>
              <a:rPr lang="ru-RU" altLang="ja-JP" sz="1200" b="1" i="1" dirty="0" smtClean="0">
                <a:solidFill>
                  <a:srgbClr val="0000FF"/>
                </a:solidFill>
                <a:latin typeface="+mn-lt"/>
                <a:ea typeface="MS Mincho" pitchFamily="49" charset="-128"/>
                <a:cs typeface="Times New Roman" pitchFamily="18" charset="0"/>
              </a:rPr>
              <a:t>угловой скорости вращения Земли </a:t>
            </a:r>
            <a:r>
              <a:rPr lang="ru-RU" altLang="ja-JP" b="1" dirty="0" smtClean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  <a:sym typeface="Symbol"/>
              </a:rPr>
              <a:t> </a:t>
            </a:r>
            <a:r>
              <a:rPr lang="ru-RU" altLang="ja-JP" sz="1200" dirty="0" smtClean="0">
                <a:solidFill>
                  <a:srgbClr val="003399"/>
                </a:solidFill>
                <a:latin typeface="+mn-lt"/>
                <a:ea typeface="MS Mincho" pitchFamily="49" charset="-128"/>
                <a:cs typeface="Times New Roman" pitchFamily="18" charset="0"/>
              </a:rPr>
              <a:t>все будет, разумеется, </a:t>
            </a:r>
            <a:r>
              <a:rPr lang="ru-RU" altLang="ja-JP" sz="1200" b="1" i="1" dirty="0" smtClean="0">
                <a:solidFill>
                  <a:srgbClr val="C00000"/>
                </a:solidFill>
                <a:latin typeface="+mn-lt"/>
                <a:ea typeface="MS Mincho" pitchFamily="49" charset="-128"/>
                <a:cs typeface="Times New Roman" pitchFamily="18" charset="0"/>
              </a:rPr>
              <a:t>наоборот.</a:t>
            </a:r>
            <a:endParaRPr kumimoji="0" lang="ru-RU" altLang="ja-JP" sz="12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+mn-lt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04167" y="5255622"/>
            <a:ext cx="2707793" cy="261610"/>
          </a:xfrm>
          <a:prstGeom prst="rect">
            <a:avLst/>
          </a:prstGeom>
          <a:ln w="12700">
            <a:solidFill>
              <a:schemeClr val="tx1">
                <a:lumMod val="1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10000"/>
                  </a:schemeClr>
                </a:solidFill>
              </a:rPr>
              <a:t>16-18 циклы солнечной активности </a:t>
            </a:r>
            <a:endParaRPr lang="ru-RU" sz="1100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67544" y="5805264"/>
            <a:ext cx="8208912" cy="692497"/>
          </a:xfrm>
          <a:prstGeom prst="rect">
            <a:avLst/>
          </a:prstGeom>
          <a:solidFill>
            <a:srgbClr val="CCFFFF"/>
          </a:solidFill>
          <a:ln w="158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1300" dirty="0" smtClean="0">
                <a:solidFill>
                  <a:srgbClr val="000099"/>
                </a:solidFill>
              </a:rPr>
              <a:t>Результаты </a:t>
            </a:r>
            <a:r>
              <a:rPr lang="ru-RU" sz="1300" b="1" dirty="0" smtClean="0">
                <a:solidFill>
                  <a:srgbClr val="C00000"/>
                </a:solidFill>
              </a:rPr>
              <a:t>подтверждают заключение</a:t>
            </a:r>
            <a:r>
              <a:rPr lang="ru-RU" sz="1300" dirty="0" smtClean="0">
                <a:solidFill>
                  <a:srgbClr val="000099"/>
                </a:solidFill>
              </a:rPr>
              <a:t>, сделанное в </a:t>
            </a:r>
            <a:r>
              <a:rPr lang="ru-RU" sz="1300" b="1" dirty="0" smtClean="0">
                <a:solidFill>
                  <a:srgbClr val="800000"/>
                </a:solidFill>
              </a:rPr>
              <a:t>[Белашов, 1978, 1984]</a:t>
            </a:r>
            <a:r>
              <a:rPr lang="ru-RU" sz="1300" dirty="0" smtClean="0">
                <a:solidFill>
                  <a:srgbClr val="000099"/>
                </a:solidFill>
              </a:rPr>
              <a:t> на основе анализа рядов за </a:t>
            </a:r>
            <a:r>
              <a:rPr lang="ru-RU" sz="1300" b="1" dirty="0" smtClean="0">
                <a:solidFill>
                  <a:srgbClr val="0000FF"/>
                </a:solidFill>
              </a:rPr>
              <a:t>1884-1968</a:t>
            </a:r>
            <a:r>
              <a:rPr lang="ru-RU" sz="1300" dirty="0" smtClean="0">
                <a:solidFill>
                  <a:srgbClr val="000099"/>
                </a:solidFill>
              </a:rPr>
              <a:t> гг., </a:t>
            </a:r>
            <a:r>
              <a:rPr lang="ru-RU" sz="1300" b="1" dirty="0" smtClean="0">
                <a:solidFill>
                  <a:srgbClr val="0000FF"/>
                </a:solidFill>
              </a:rPr>
              <a:t>о возможности магнитосферного управления ротационным режимом Земли в циклах продолжительностью </a:t>
            </a:r>
            <a:r>
              <a:rPr lang="ru-RU" sz="1300" b="1" dirty="0" smtClean="0">
                <a:solidFill>
                  <a:srgbClr val="C00000"/>
                </a:solidFill>
              </a:rPr>
              <a:t>~11 лет</a:t>
            </a:r>
            <a:r>
              <a:rPr lang="ru-RU" sz="1300" dirty="0" smtClean="0">
                <a:solidFill>
                  <a:srgbClr val="000099"/>
                </a:solidFill>
              </a:rPr>
              <a:t>, а также, учитывая результаты </a:t>
            </a:r>
            <a:r>
              <a:rPr lang="ru-RU" sz="1300" b="1" dirty="0" smtClean="0">
                <a:solidFill>
                  <a:srgbClr val="800000"/>
                </a:solidFill>
              </a:rPr>
              <a:t>[Максимов, 1973]</a:t>
            </a:r>
            <a:r>
              <a:rPr lang="ru-RU" sz="1300" dirty="0" smtClean="0">
                <a:solidFill>
                  <a:srgbClr val="000099"/>
                </a:solidFill>
              </a:rPr>
              <a:t>, </a:t>
            </a:r>
            <a:r>
              <a:rPr lang="ru-RU" sz="1300" b="1" dirty="0" smtClean="0">
                <a:solidFill>
                  <a:srgbClr val="C00000"/>
                </a:solidFill>
              </a:rPr>
              <a:t>~21-22 года</a:t>
            </a:r>
            <a:r>
              <a:rPr lang="ru-RU" sz="1300" dirty="0" smtClean="0">
                <a:solidFill>
                  <a:srgbClr val="000099"/>
                </a:solidFill>
              </a:rPr>
              <a:t>.</a:t>
            </a:r>
            <a:endParaRPr lang="ru-RU" sz="1300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09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09602" grpId="0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0" y="404664"/>
            <a:ext cx="9144000" cy="5328592"/>
            <a:chOff x="0" y="404664"/>
            <a:chExt cx="9144000" cy="5328592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179512" y="404664"/>
              <a:ext cx="8784976" cy="5328592"/>
            </a:xfrm>
            <a:prstGeom prst="roundRect">
              <a:avLst>
                <a:gd name="adj" fmla="val 2917"/>
              </a:avLst>
            </a:prstGeom>
            <a:solidFill>
              <a:srgbClr val="FFFFFF"/>
            </a:solidFill>
            <a:ln w="19050">
              <a:solidFill>
                <a:srgbClr val="0000FF"/>
              </a:solidFill>
            </a:ln>
            <a:effectLst>
              <a:outerShdw blurRad="50800" dist="38100" dir="2700000" sx="101000" sy="101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6633" name="Rectangle 26"/>
            <p:cNvSpPr>
              <a:spLocks noChangeArrowheads="1"/>
            </p:cNvSpPr>
            <p:nvPr/>
          </p:nvSpPr>
          <p:spPr bwMode="auto">
            <a:xfrm>
              <a:off x="0" y="3074988"/>
              <a:ext cx="914400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611560" y="692696"/>
              <a:ext cx="7992888" cy="48013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sz="1400" b="1" dirty="0" smtClean="0">
                  <a:solidFill>
                    <a:srgbClr val="C00000"/>
                  </a:solidFill>
                </a:rPr>
                <a:t>Замечание:</a:t>
              </a:r>
              <a:r>
                <a:rPr lang="ru-RU" sz="1400" dirty="0" smtClean="0">
                  <a:solidFill>
                    <a:srgbClr val="000099"/>
                  </a:solidFill>
                </a:rPr>
                <a:t> найденный в изменениях </a:t>
              </a:r>
              <a:r>
                <a:rPr lang="ru-RU" sz="1400" b="1" i="1" dirty="0" smtClean="0">
                  <a:solidFill>
                    <a:srgbClr val="0000FF"/>
                  </a:solidFill>
                </a:rPr>
                <a:t>продолжительности суток </a:t>
              </a:r>
              <a:r>
                <a:rPr lang="ru-RU" sz="1400" dirty="0" smtClean="0">
                  <a:solidFill>
                    <a:srgbClr val="000099"/>
                  </a:solidFill>
                </a:rPr>
                <a:t>(или </a:t>
              </a:r>
              <a:r>
                <a:rPr lang="ru-RU" sz="1400" b="1" i="1" dirty="0" smtClean="0">
                  <a:solidFill>
                    <a:srgbClr val="0000FF"/>
                  </a:solidFill>
                </a:rPr>
                <a:t>угловой скорости вращения</a:t>
              </a:r>
              <a:r>
                <a:rPr lang="ru-RU" sz="1400" dirty="0" smtClean="0">
                  <a:solidFill>
                    <a:srgbClr val="000099"/>
                  </a:solidFill>
                </a:rPr>
                <a:t>) (см. </a:t>
              </a:r>
              <a:r>
                <a:rPr lang="ru-RU" sz="1400" b="1" i="1" dirty="0" smtClean="0">
                  <a:solidFill>
                    <a:srgbClr val="800000"/>
                  </a:solidFill>
                </a:rPr>
                <a:t>[Белашов, 1978, 1984]</a:t>
              </a:r>
              <a:r>
                <a:rPr lang="ru-RU" sz="1400" dirty="0" smtClean="0">
                  <a:solidFill>
                    <a:srgbClr val="000099"/>
                  </a:solidFill>
                </a:rPr>
                <a:t>) и подтвержденный нами на современных рядах гелиогеофизических данных </a:t>
              </a:r>
            </a:p>
            <a:p>
              <a:pPr algn="ctr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ru-RU" sz="1600" b="1" dirty="0" smtClean="0">
                  <a:solidFill>
                    <a:srgbClr val="C00000"/>
                  </a:solidFill>
                </a:rPr>
                <a:t>7-летний цикл </a:t>
              </a:r>
            </a:p>
            <a:p>
              <a:pPr>
                <a:lnSpc>
                  <a:spcPct val="150000"/>
                </a:lnSpc>
              </a:pPr>
              <a:r>
                <a:rPr lang="ru-RU" sz="1400" b="1" i="1" dirty="0" smtClean="0">
                  <a:solidFill>
                    <a:srgbClr val="0000FF"/>
                  </a:solidFill>
                </a:rPr>
                <a:t>обнаружен</a:t>
              </a:r>
              <a:r>
                <a:rPr lang="ru-RU" sz="1400" dirty="0" smtClean="0">
                  <a:solidFill>
                    <a:srgbClr val="000099"/>
                  </a:solidFill>
                </a:rPr>
                <a:t> и в таких явлениях, как </a:t>
              </a:r>
            </a:p>
            <a:p>
              <a:pPr marL="363538" indent="-363538">
                <a:lnSpc>
                  <a:spcPct val="150000"/>
                </a:lnSpc>
                <a:buClr>
                  <a:srgbClr val="C00000"/>
                </a:buClr>
                <a:buSzPct val="110000"/>
                <a:buFont typeface="Wingdings" pitchFamily="2" charset="2"/>
                <a:buChar char="q"/>
              </a:pPr>
              <a:r>
                <a:rPr lang="ru-RU" sz="1400" b="1" i="1" dirty="0" smtClean="0">
                  <a:solidFill>
                    <a:srgbClr val="0000FF"/>
                  </a:solidFill>
                </a:rPr>
                <a:t>колебания атмосферного давления </a:t>
              </a:r>
              <a:r>
                <a:rPr lang="ru-RU" sz="1400" dirty="0" smtClean="0">
                  <a:solidFill>
                    <a:srgbClr val="000099"/>
                  </a:solidFill>
                </a:rPr>
                <a:t>в северном полушарии Земли, </a:t>
              </a:r>
            </a:p>
            <a:p>
              <a:pPr marL="363538" indent="-363538">
                <a:lnSpc>
                  <a:spcPct val="150000"/>
                </a:lnSpc>
                <a:buClr>
                  <a:srgbClr val="C00000"/>
                </a:buClr>
                <a:buSzPct val="110000"/>
                <a:buFont typeface="Wingdings" pitchFamily="2" charset="2"/>
                <a:buChar char="q"/>
              </a:pPr>
              <a:r>
                <a:rPr lang="ru-RU" sz="1400" b="1" i="1" dirty="0" smtClean="0">
                  <a:solidFill>
                    <a:srgbClr val="0000FF"/>
                  </a:solidFill>
                </a:rPr>
                <a:t>повторяемость форм и типов атмосферной циркуляции </a:t>
              </a:r>
              <a:r>
                <a:rPr lang="ru-RU" sz="1400" dirty="0" smtClean="0">
                  <a:solidFill>
                    <a:srgbClr val="000099"/>
                  </a:solidFill>
                </a:rPr>
                <a:t>северного полушария и, </a:t>
              </a:r>
            </a:p>
            <a:p>
              <a:pPr marL="363538" indent="-363538">
                <a:lnSpc>
                  <a:spcPct val="150000"/>
                </a:lnSpc>
                <a:buClr>
                  <a:srgbClr val="C00000"/>
                </a:buClr>
                <a:buSzPct val="110000"/>
                <a:buFont typeface="Wingdings" pitchFamily="2" charset="2"/>
                <a:buChar char="q"/>
              </a:pPr>
              <a:r>
                <a:rPr lang="ru-RU" sz="1400" dirty="0" smtClean="0">
                  <a:solidFill>
                    <a:srgbClr val="000099"/>
                  </a:solidFill>
                </a:rPr>
                <a:t>как показано в работах </a:t>
              </a:r>
              <a:r>
                <a:rPr lang="ru-RU" sz="1400" b="1" i="1" dirty="0" smtClean="0">
                  <a:solidFill>
                    <a:srgbClr val="800000"/>
                  </a:solidFill>
                </a:rPr>
                <a:t>[Белашов, 1978; Стовас, 1957]</a:t>
              </a:r>
              <a:r>
                <a:rPr lang="ru-RU" sz="1400" dirty="0" smtClean="0">
                  <a:solidFill>
                    <a:srgbClr val="000099"/>
                  </a:solidFill>
                </a:rPr>
                <a:t>, </a:t>
              </a:r>
              <a:r>
                <a:rPr lang="ru-RU" sz="1400" b="1" i="1" dirty="0" smtClean="0">
                  <a:solidFill>
                    <a:srgbClr val="0000FF"/>
                  </a:solidFill>
                </a:rPr>
                <a:t>нутационно-прецессионные колебания мгновенной оси вращения Земли</a:t>
              </a:r>
              <a:r>
                <a:rPr lang="ru-RU" sz="1400" dirty="0" smtClean="0">
                  <a:solidFill>
                    <a:srgbClr val="000099"/>
                  </a:solidFill>
                </a:rPr>
                <a:t>. </a:t>
              </a:r>
            </a:p>
            <a:p>
              <a:pPr>
                <a:lnSpc>
                  <a:spcPct val="150000"/>
                </a:lnSpc>
                <a:spcBef>
                  <a:spcPts val="2400"/>
                </a:spcBef>
              </a:pPr>
              <a:r>
                <a:rPr lang="ru-RU" sz="1400" dirty="0" smtClean="0">
                  <a:solidFill>
                    <a:srgbClr val="000099"/>
                  </a:solidFill>
                </a:rPr>
                <a:t>Это </a:t>
              </a:r>
              <a:r>
                <a:rPr lang="ru-RU" sz="1400" b="1" dirty="0" smtClean="0">
                  <a:solidFill>
                    <a:srgbClr val="000099"/>
                  </a:solidFill>
                </a:rPr>
                <a:t>подтверждает</a:t>
              </a:r>
              <a:r>
                <a:rPr lang="ru-RU" sz="1400" dirty="0" smtClean="0">
                  <a:solidFill>
                    <a:srgbClr val="000099"/>
                  </a:solidFill>
                </a:rPr>
                <a:t> высказанное в </a:t>
              </a:r>
              <a:r>
                <a:rPr lang="ru-RU" sz="1400" b="1" i="1" dirty="0" smtClean="0">
                  <a:solidFill>
                    <a:srgbClr val="800000"/>
                  </a:solidFill>
                </a:rPr>
                <a:t>[Белашов, 1978]</a:t>
              </a:r>
              <a:r>
                <a:rPr lang="ru-RU" sz="1400" dirty="0" smtClean="0">
                  <a:solidFill>
                    <a:srgbClr val="000099"/>
                  </a:solidFill>
                </a:rPr>
                <a:t> </a:t>
              </a:r>
              <a:r>
                <a:rPr lang="ru-RU" sz="1400" b="1" i="1" dirty="0" smtClean="0">
                  <a:solidFill>
                    <a:srgbClr val="0000FF"/>
                  </a:solidFill>
                </a:rPr>
                <a:t>предположение о</a:t>
              </a:r>
              <a:r>
                <a:rPr lang="ru-RU" sz="1400" dirty="0" smtClean="0">
                  <a:solidFill>
                    <a:srgbClr val="000099"/>
                  </a:solidFill>
                </a:rPr>
                <a:t> </a:t>
              </a:r>
              <a:r>
                <a:rPr lang="ru-RU" sz="1400" b="1" i="1" dirty="0" smtClean="0">
                  <a:solidFill>
                    <a:srgbClr val="C00000"/>
                  </a:solidFill>
                </a:rPr>
                <a:t>генетической связи этих явлений</a:t>
              </a:r>
              <a:r>
                <a:rPr lang="ru-RU" sz="1400" dirty="0" smtClean="0">
                  <a:solidFill>
                    <a:srgbClr val="000099"/>
                  </a:solidFill>
                </a:rPr>
                <a:t> и </a:t>
              </a:r>
              <a:r>
                <a:rPr lang="ru-RU" sz="1400" b="1" dirty="0" smtClean="0">
                  <a:solidFill>
                    <a:srgbClr val="000099"/>
                  </a:solidFill>
                </a:rPr>
                <a:t>свидетельствует в пользу </a:t>
              </a:r>
              <a:r>
                <a:rPr lang="ru-RU" sz="1400" dirty="0" smtClean="0">
                  <a:solidFill>
                    <a:srgbClr val="000099"/>
                  </a:solidFill>
                </a:rPr>
                <a:t>того, что </a:t>
              </a:r>
              <a:r>
                <a:rPr lang="ru-RU" sz="1400" b="1" i="1" dirty="0" smtClean="0">
                  <a:solidFill>
                    <a:srgbClr val="C00000"/>
                  </a:solidFill>
                </a:rPr>
                <a:t>именно ротационный режим Земли является причиной изменений глобальной атмосферной циркуляции и, следовательно, поля атмосферного давления</a:t>
              </a:r>
              <a:r>
                <a:rPr lang="ru-RU" sz="1400" dirty="0" smtClean="0">
                  <a:solidFill>
                    <a:srgbClr val="000099"/>
                  </a:solidFill>
                </a:rPr>
                <a:t>.</a:t>
              </a:r>
              <a:endParaRPr lang="ru-RU" sz="1400" dirty="0">
                <a:solidFill>
                  <a:srgbClr val="000099"/>
                </a:solidFill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217366" y="6020618"/>
            <a:ext cx="8819130" cy="623092"/>
            <a:chOff x="217366" y="6020618"/>
            <a:chExt cx="8819130" cy="623092"/>
          </a:xfrm>
        </p:grpSpPr>
        <p:grpSp>
          <p:nvGrpSpPr>
            <p:cNvPr id="9" name="Группа 11"/>
            <p:cNvGrpSpPr/>
            <p:nvPr/>
          </p:nvGrpSpPr>
          <p:grpSpPr>
            <a:xfrm>
              <a:off x="217366" y="6020618"/>
              <a:ext cx="8675114" cy="623092"/>
              <a:chOff x="467544" y="6020618"/>
              <a:chExt cx="8209731" cy="623092"/>
            </a:xfrm>
          </p:grpSpPr>
          <p:sp>
            <p:nvSpPr>
              <p:cNvPr id="12" name="Line 10"/>
              <p:cNvSpPr>
                <a:spLocks noChangeShapeType="1"/>
              </p:cNvSpPr>
              <p:nvPr/>
            </p:nvSpPr>
            <p:spPr bwMode="auto">
              <a:xfrm>
                <a:off x="467544" y="6020618"/>
                <a:ext cx="8209731" cy="670"/>
              </a:xfrm>
              <a:prstGeom prst="line">
                <a:avLst/>
              </a:prstGeom>
              <a:noFill/>
              <a:ln w="9525">
                <a:solidFill>
                  <a:srgbClr val="FFC000"/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ru-RU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13" name="Рисунок 12"/>
              <p:cNvPicPr/>
              <p:nvPr/>
            </p:nvPicPr>
            <p:blipFill>
              <a:blip r:embed="rId3" cstate="print">
                <a:lum bright="-5000" contrast="6000"/>
              </a:blip>
              <a:srcRect/>
              <a:stretch>
                <a:fillRect/>
              </a:stretch>
            </p:blipFill>
            <p:spPr bwMode="auto">
              <a:xfrm>
                <a:off x="499866" y="6215082"/>
                <a:ext cx="428400" cy="4286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1" name="Rectangle 1"/>
            <p:cNvSpPr>
              <a:spLocks noChangeArrowheads="1"/>
            </p:cNvSpPr>
            <p:nvPr/>
          </p:nvSpPr>
          <p:spPr bwMode="auto">
            <a:xfrm>
              <a:off x="755576" y="6319192"/>
              <a:ext cx="828092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r>
                <a:rPr kumimoji="0" lang="ru-RU" sz="1000" b="1" i="1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Times New Roman" pitchFamily="18" charset="0"/>
                  <a:cs typeface="Arial" pitchFamily="34" charset="0"/>
                </a:rPr>
                <a:t>Казанский федеральный университет</a:t>
              </a:r>
              <a:r>
                <a:rPr kumimoji="0" lang="en-US" sz="1000" b="1" i="1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Times New Roman" pitchFamily="18" charset="0"/>
                  <a:cs typeface="Arial" pitchFamily="34" charset="0"/>
                </a:rPr>
                <a:t> </a:t>
              </a:r>
              <a:r>
                <a:rPr kumimoji="0" lang="ru-RU" sz="1000" b="1" i="1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Times New Roman" pitchFamily="18" charset="0"/>
                  <a:cs typeface="Arial" pitchFamily="34" charset="0"/>
                </a:rPr>
                <a:t>   </a:t>
              </a:r>
              <a:r>
                <a:rPr lang="ru-RU" sz="10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Times New Roman" pitchFamily="18" charset="0"/>
                  <a:cs typeface="Arial" pitchFamily="34" charset="0"/>
                </a:rPr>
                <a:t>Межд. конф. «Триггерные эффекты в геосистемах»</a:t>
              </a:r>
              <a:r>
                <a:rPr kumimoji="0" lang="en-US" sz="1000" b="1" i="1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Times New Roman" pitchFamily="18" charset="0"/>
                  <a:cs typeface="Arial" pitchFamily="34" charset="0"/>
                </a:rPr>
                <a:t>   </a:t>
              </a:r>
              <a:r>
                <a:rPr lang="ru-RU" sz="1000" b="1" i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Times New Roman" pitchFamily="18" charset="0"/>
                  <a:cs typeface="Arial" pitchFamily="34" charset="0"/>
                  <a:sym typeface="Symbol" pitchFamily="18" charset="2"/>
                </a:rPr>
                <a:t>Москва, ИДГ РАН, 4-7 мая 2019 г.</a:t>
              </a:r>
              <a:endParaRPr lang="en-US" sz="10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179512" y="116632"/>
            <a:ext cx="8784976" cy="6480720"/>
          </a:xfrm>
          <a:prstGeom prst="roundRect">
            <a:avLst>
              <a:gd name="adj" fmla="val 2917"/>
            </a:avLst>
          </a:prstGeom>
          <a:solidFill>
            <a:srgbClr val="FFFFFF"/>
          </a:solidFill>
          <a:ln w="19050">
            <a:solidFill>
              <a:srgbClr val="0000FF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633" name="Rectangle 26"/>
          <p:cNvSpPr>
            <a:spLocks noChangeArrowheads="1"/>
          </p:cNvSpPr>
          <p:nvPr/>
        </p:nvSpPr>
        <p:spPr bwMode="auto">
          <a:xfrm>
            <a:off x="0" y="30749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sp>
        <p:nvSpPr>
          <p:cNvPr id="133131" name="Rectangle 11"/>
          <p:cNvSpPr>
            <a:spLocks noChangeArrowheads="1"/>
          </p:cNvSpPr>
          <p:nvPr/>
        </p:nvSpPr>
        <p:spPr bwMode="auto">
          <a:xfrm>
            <a:off x="323528" y="332656"/>
            <a:ext cx="8424936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ru-RU" sz="1400" b="1" dirty="0" smtClean="0">
                <a:solidFill>
                  <a:srgbClr val="0000FF"/>
                </a:solidFill>
              </a:rPr>
              <a:t>Месячные суммы полярностей секторов ММП </a:t>
            </a:r>
            <a:r>
              <a:rPr lang="ru-RU" sz="1300" dirty="0" smtClean="0">
                <a:solidFill>
                  <a:srgbClr val="0000FF"/>
                </a:solidFill>
              </a:rPr>
              <a:t>(</a:t>
            </a:r>
            <a:r>
              <a:rPr lang="ru-RU" sz="1600" b="1" dirty="0" smtClean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</a:t>
            </a:r>
            <a:r>
              <a:rPr lang="ru-RU" sz="1600" b="1" dirty="0" smtClean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ММП</a:t>
            </a:r>
            <a:r>
              <a:rPr lang="ru-RU" sz="1300" dirty="0" smtClean="0">
                <a:solidFill>
                  <a:srgbClr val="0000FF"/>
                </a:solidFill>
              </a:rPr>
              <a:t>)</a:t>
            </a:r>
            <a:r>
              <a:rPr lang="ru-RU" sz="1300" dirty="0" smtClean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ru-RU" sz="1400" b="1" dirty="0" smtClean="0">
                <a:solidFill>
                  <a:srgbClr val="0000FF"/>
                </a:solidFill>
              </a:rPr>
              <a:t>и </a:t>
            </a:r>
            <a:r>
              <a:rPr lang="ru-RU" sz="1400" b="1" dirty="0" err="1" smtClean="0">
                <a:solidFill>
                  <a:srgbClr val="0000FF"/>
                </a:solidFill>
              </a:rPr>
              <a:t>кол-я</a:t>
            </a:r>
            <a:r>
              <a:rPr lang="ru-RU" sz="1400" b="1" dirty="0" smtClean="0">
                <a:solidFill>
                  <a:srgbClr val="0000FF"/>
                </a:solidFill>
              </a:rPr>
              <a:t>  </a:t>
            </a:r>
            <a:r>
              <a:rPr lang="ru-RU" sz="1600" dirty="0" smtClean="0">
                <a:solidFill>
                  <a:schemeClr val="tx1">
                    <a:lumMod val="10000"/>
                  </a:schemeClr>
                </a:solidFill>
                <a:sym typeface="Symbol"/>
              </a:rPr>
              <a:t></a:t>
            </a:r>
            <a:r>
              <a:rPr lang="ru-RU" sz="1300" dirty="0" smtClean="0">
                <a:solidFill>
                  <a:srgbClr val="0000FF"/>
                </a:solidFill>
                <a:sym typeface="Symbol"/>
              </a:rPr>
              <a:t> </a:t>
            </a:r>
            <a:r>
              <a:rPr lang="ru-RU" sz="1300" dirty="0" smtClean="0">
                <a:solidFill>
                  <a:srgbClr val="0000FF"/>
                </a:solidFill>
              </a:rPr>
              <a:t> </a:t>
            </a:r>
            <a:r>
              <a:rPr lang="ru-RU" sz="1400" b="1" dirty="0" smtClean="0">
                <a:solidFill>
                  <a:srgbClr val="0000FF"/>
                </a:solidFill>
              </a:rPr>
              <a:t>за 1926-2006 гг.</a:t>
            </a:r>
            <a:endParaRPr lang="ru-RU" sz="1400" b="1" dirty="0">
              <a:solidFill>
                <a:srgbClr val="0000FF"/>
              </a:solidFill>
              <a:latin typeface="Arial" pitchFamily="34" charset="0"/>
            </a:endParaRPr>
          </a:p>
        </p:txBody>
      </p:sp>
      <p:pic>
        <p:nvPicPr>
          <p:cNvPr id="6" name="Рисунок 5" descr="C:\Bel-V\!!!!!_____ПАПКИ И ФАЙЛЫ С РАБОЧЕГО СТОЛА (07.02.18)\СЗФ-2017-18\Препринт СВКНИИ 1\08.05.18_Гордеев_рис_статья1\dT_ММП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764704"/>
            <a:ext cx="6940043" cy="427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67544" y="836712"/>
            <a:ext cx="8280920" cy="1523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rgbClr val="000099"/>
                </a:solidFill>
              </a:rPr>
              <a:t>Для выяснения возможной </a:t>
            </a:r>
            <a:r>
              <a:rPr lang="ru-RU" sz="1200" b="1" i="1" dirty="0" smtClean="0">
                <a:solidFill>
                  <a:srgbClr val="0000FF"/>
                </a:solidFill>
              </a:rPr>
              <a:t>роли энергии, освобождаемой спусковым механизмом </a:t>
            </a:r>
            <a:r>
              <a:rPr lang="ru-RU" sz="1200" dirty="0" smtClean="0">
                <a:solidFill>
                  <a:srgbClr val="000099"/>
                </a:solidFill>
              </a:rPr>
              <a:t>(</a:t>
            </a:r>
            <a:r>
              <a:rPr lang="ru-RU" sz="1200" b="1" i="1" dirty="0" smtClean="0">
                <a:solidFill>
                  <a:srgbClr val="0000FF"/>
                </a:solidFill>
              </a:rPr>
              <a:t>запасенной в хвосте магнитосферы</a:t>
            </a:r>
            <a:r>
              <a:rPr lang="ru-RU" sz="1200" dirty="0" smtClean="0">
                <a:solidFill>
                  <a:srgbClr val="000099"/>
                </a:solidFill>
              </a:rPr>
              <a:t> </a:t>
            </a:r>
            <a:r>
              <a:rPr lang="ru-RU" sz="1200" b="1" dirty="0" smtClean="0">
                <a:solidFill>
                  <a:srgbClr val="800000"/>
                </a:solidFill>
              </a:rPr>
              <a:t>[Белашов, 1978, 1984]</a:t>
            </a:r>
            <a:r>
              <a:rPr lang="ru-RU" sz="1200" dirty="0" smtClean="0">
                <a:solidFill>
                  <a:srgbClr val="000099"/>
                </a:solidFill>
              </a:rPr>
              <a:t>), </a:t>
            </a:r>
            <a:r>
              <a:rPr lang="ru-RU" sz="1200" b="1" i="1" dirty="0" smtClean="0">
                <a:solidFill>
                  <a:srgbClr val="0000FF"/>
                </a:solidFill>
              </a:rPr>
              <a:t>в управлении ротационным режимом Земли</a:t>
            </a:r>
            <a:r>
              <a:rPr lang="ru-RU" sz="1200" dirty="0" smtClean="0">
                <a:solidFill>
                  <a:srgbClr val="000099"/>
                </a:solidFill>
              </a:rPr>
              <a:t>, в предположении, что </a:t>
            </a:r>
            <a:r>
              <a:rPr lang="ru-RU" sz="1200" b="1" i="1" dirty="0" smtClean="0">
                <a:solidFill>
                  <a:srgbClr val="C00000"/>
                </a:solidFill>
              </a:rPr>
              <a:t>роль спускового механизма играет смена направления ММП</a:t>
            </a:r>
            <a:r>
              <a:rPr lang="ru-RU" sz="1200" dirty="0" smtClean="0">
                <a:solidFill>
                  <a:srgbClr val="000099"/>
                </a:solidFill>
              </a:rPr>
              <a:t>, был проанализирован ход сглаженных </a:t>
            </a:r>
            <a:r>
              <a:rPr lang="ru-RU" sz="1200" b="1" i="1" dirty="0" smtClean="0">
                <a:solidFill>
                  <a:srgbClr val="0000FF"/>
                </a:solidFill>
              </a:rPr>
              <a:t>кривых</a:t>
            </a:r>
            <a:r>
              <a:rPr lang="ru-RU" sz="1200" dirty="0" smtClean="0">
                <a:solidFill>
                  <a:srgbClr val="000099"/>
                </a:solidFill>
              </a:rPr>
              <a:t> </a:t>
            </a:r>
            <a:r>
              <a:rPr lang="ru-RU" sz="1400" b="1" dirty="0" smtClean="0">
                <a:solidFill>
                  <a:schemeClr val="bg1">
                    <a:lumMod val="50000"/>
                  </a:schemeClr>
                </a:solidFill>
                <a:sym typeface="Symbol"/>
              </a:rPr>
              <a:t></a:t>
            </a:r>
            <a:r>
              <a:rPr lang="ru-RU" sz="1400" dirty="0" smtClean="0">
                <a:solidFill>
                  <a:srgbClr val="000099"/>
                </a:solidFill>
              </a:rPr>
              <a:t> </a:t>
            </a:r>
            <a:r>
              <a:rPr lang="ru-RU" sz="1200" dirty="0" smtClean="0">
                <a:solidFill>
                  <a:srgbClr val="000099"/>
                </a:solidFill>
              </a:rPr>
              <a:t> и </a:t>
            </a:r>
            <a:r>
              <a:rPr lang="ru-RU" sz="1200" b="1" i="1" dirty="0" smtClean="0">
                <a:solidFill>
                  <a:srgbClr val="0000FF"/>
                </a:solidFill>
              </a:rPr>
              <a:t>месячных сумм ежедневных полярностей секторов ММП </a:t>
            </a:r>
            <a:r>
              <a:rPr lang="ru-RU" sz="1200" dirty="0" smtClean="0">
                <a:solidFill>
                  <a:srgbClr val="0000FF"/>
                </a:solidFill>
              </a:rPr>
              <a:t> </a:t>
            </a:r>
            <a:r>
              <a:rPr lang="ru-RU" sz="1200" dirty="0" smtClean="0">
                <a:solidFill>
                  <a:srgbClr val="000099"/>
                </a:solidFill>
              </a:rPr>
              <a:t>за </a:t>
            </a:r>
            <a:r>
              <a:rPr lang="ru-RU" sz="1200" b="1" dirty="0" smtClean="0">
                <a:solidFill>
                  <a:srgbClr val="000099"/>
                </a:solidFill>
              </a:rPr>
              <a:t>1915-2017 гг</a:t>
            </a:r>
            <a:r>
              <a:rPr lang="ru-RU" sz="1200" dirty="0" smtClean="0">
                <a:solidFill>
                  <a:srgbClr val="000099"/>
                </a:solidFill>
              </a:rPr>
              <a:t>. (ранее </a:t>
            </a:r>
            <a:r>
              <a:rPr lang="ru-RU" sz="1200" b="1" dirty="0" smtClean="0">
                <a:solidFill>
                  <a:srgbClr val="800000"/>
                </a:solidFill>
              </a:rPr>
              <a:t>[Белашов, 1978, 1984]</a:t>
            </a:r>
            <a:r>
              <a:rPr lang="ru-RU" sz="1200" dirty="0" smtClean="0">
                <a:solidFill>
                  <a:srgbClr val="000099"/>
                </a:solidFill>
              </a:rPr>
              <a:t> ряды ограничивались </a:t>
            </a:r>
            <a:r>
              <a:rPr lang="ru-RU" sz="1200" b="1" dirty="0" smtClean="0">
                <a:solidFill>
                  <a:srgbClr val="000099"/>
                </a:solidFill>
              </a:rPr>
              <a:t>1968 г</a:t>
            </a:r>
            <a:r>
              <a:rPr lang="ru-RU" sz="1200" dirty="0" smtClean="0">
                <a:solidFill>
                  <a:srgbClr val="000099"/>
                </a:solidFill>
              </a:rPr>
              <a:t>).</a:t>
            </a:r>
            <a:endParaRPr lang="ru-RU" sz="1200" dirty="0">
              <a:solidFill>
                <a:srgbClr val="000099"/>
              </a:solidFill>
            </a:endParaRPr>
          </a:p>
        </p:txBody>
      </p:sp>
      <p:sp>
        <p:nvSpPr>
          <p:cNvPr id="419843" name="Rectangle 3"/>
          <p:cNvSpPr>
            <a:spLocks noChangeArrowheads="1"/>
          </p:cNvSpPr>
          <p:nvPr/>
        </p:nvSpPr>
        <p:spPr bwMode="auto">
          <a:xfrm>
            <a:off x="467544" y="5013176"/>
            <a:ext cx="828092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>
              <a:lnSpc>
                <a:spcPct val="150000"/>
              </a:lnSpc>
            </a:pPr>
            <a:r>
              <a:rPr kumimoji="0" lang="ru-RU" altLang="ja-JP" sz="12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+mn-lt"/>
                <a:ea typeface="MS Mincho" pitchFamily="49" charset="-128"/>
                <a:cs typeface="Times New Roman" pitchFamily="18" charset="0"/>
              </a:rPr>
              <a:t>Заметен, в целом, </a:t>
            </a:r>
            <a:r>
              <a:rPr kumimoji="0" lang="ru-RU" altLang="ja-JP" sz="12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n-lt"/>
                <a:ea typeface="MS Mincho" pitchFamily="49" charset="-128"/>
                <a:cs typeface="Times New Roman" pitchFamily="18" charset="0"/>
              </a:rPr>
              <a:t>противофазный ход </a:t>
            </a:r>
            <a:r>
              <a:rPr kumimoji="0" lang="ru-RU" altLang="ja-JP" sz="1200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+mn-lt"/>
                <a:ea typeface="MS Mincho" pitchFamily="49" charset="-128"/>
                <a:cs typeface="Times New Roman" pitchFamily="18" charset="0"/>
              </a:rPr>
              <a:t>кривых </a:t>
            </a:r>
            <a:r>
              <a:rPr lang="ru-RU" sz="1600" dirty="0" smtClean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</a:t>
            </a:r>
            <a:r>
              <a:rPr lang="ru-RU" sz="1100" dirty="0" smtClean="0">
                <a:solidFill>
                  <a:schemeClr val="tx1">
                    <a:lumMod val="10000"/>
                  </a:schemeClr>
                </a:solidFill>
                <a:sym typeface="Symbol"/>
              </a:rPr>
              <a:t> </a:t>
            </a:r>
            <a:r>
              <a:rPr lang="ru-RU" altLang="ja-JP" sz="1200" b="1" i="1" dirty="0" smtClean="0">
                <a:solidFill>
                  <a:srgbClr val="0000FF"/>
                </a:solidFill>
                <a:latin typeface="+mn-lt"/>
                <a:ea typeface="MS Mincho" pitchFamily="49" charset="-128"/>
                <a:cs typeface="Times New Roman" pitchFamily="18" charset="0"/>
              </a:rPr>
              <a:t>и </a:t>
            </a:r>
            <a:r>
              <a:rPr lang="ru-RU" altLang="ja-JP" sz="1400" dirty="0" smtClean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  <a:sym typeface="Symbol" pitchFamily="18" charset="2"/>
              </a:rPr>
              <a:t></a:t>
            </a:r>
            <a:r>
              <a:rPr lang="ru-RU" altLang="ja-JP" sz="1400" dirty="0" smtClean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ММП</a:t>
            </a:r>
            <a:r>
              <a:rPr lang="ru-RU" altLang="ja-JP" sz="1200" dirty="0" smtClean="0">
                <a:solidFill>
                  <a:srgbClr val="000099"/>
                </a:solidFill>
                <a:latin typeface="+mn-lt"/>
                <a:ea typeface="MS Mincho" pitchFamily="49" charset="-128"/>
                <a:cs typeface="Times New Roman" pitchFamily="18" charset="0"/>
              </a:rPr>
              <a:t>, имеющиеся </a:t>
            </a:r>
            <a:r>
              <a:rPr lang="ru-RU" altLang="ja-JP" sz="1200" b="1" i="1" dirty="0" smtClean="0">
                <a:solidFill>
                  <a:srgbClr val="000099"/>
                </a:solidFill>
                <a:latin typeface="+mn-lt"/>
                <a:ea typeface="MS Mincho" pitchFamily="49" charset="-128"/>
                <a:cs typeface="Times New Roman" pitchFamily="18" charset="0"/>
              </a:rPr>
              <a:t>несоответствия</a:t>
            </a:r>
            <a:r>
              <a:rPr lang="ru-RU" altLang="ja-JP" sz="1200" dirty="0" smtClean="0">
                <a:solidFill>
                  <a:srgbClr val="000099"/>
                </a:solidFill>
                <a:latin typeface="+mn-lt"/>
                <a:ea typeface="MS Mincho" pitchFamily="49" charset="-128"/>
                <a:cs typeface="Times New Roman" pitchFamily="18" charset="0"/>
              </a:rPr>
              <a:t> в амплитудах колебаний (например, в 1987 г.), </a:t>
            </a:r>
            <a:r>
              <a:rPr lang="ru-RU" altLang="ja-JP" sz="1200" dirty="0" smtClean="0">
                <a:solidFill>
                  <a:srgbClr val="000099"/>
                </a:solidFill>
                <a:latin typeface="+mn-lt"/>
                <a:ea typeface="MS Mincho" pitchFamily="49" charset="-128"/>
                <a:cs typeface="Times New Roman" pitchFamily="18" charset="0"/>
                <a:sym typeface="Symbol" pitchFamily="18" charset="2"/>
              </a:rPr>
              <a:t>по-видимому, можно объяснить тем, что </a:t>
            </a:r>
            <a:r>
              <a:rPr lang="ru-RU" altLang="ja-JP" sz="1200" b="1" i="1" dirty="0" smtClean="0">
                <a:solidFill>
                  <a:srgbClr val="0000FF"/>
                </a:solidFill>
                <a:latin typeface="+mn-lt"/>
                <a:ea typeface="MS Mincho" pitchFamily="49" charset="-128"/>
                <a:cs typeface="Times New Roman" pitchFamily="18" charset="0"/>
                <a:sym typeface="Symbol" pitchFamily="18" charset="2"/>
              </a:rPr>
              <a:t>на изменения величины </a:t>
            </a:r>
            <a:r>
              <a:rPr lang="ru-RU" sz="1600" dirty="0" smtClean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</a:t>
            </a:r>
            <a:r>
              <a:rPr lang="ru-RU" altLang="ja-JP" sz="1200" b="1" i="1" dirty="0" smtClean="0">
                <a:solidFill>
                  <a:srgbClr val="0000FF"/>
                </a:solidFill>
                <a:latin typeface="+mn-lt"/>
                <a:ea typeface="MS Mincho" pitchFamily="49" charset="-128"/>
                <a:cs typeface="Times New Roman" pitchFamily="18" charset="0"/>
              </a:rPr>
              <a:t>, </a:t>
            </a:r>
            <a:r>
              <a:rPr lang="ru-RU" altLang="ja-JP" sz="1200" b="1" i="1" dirty="0" smtClean="0">
                <a:solidFill>
                  <a:srgbClr val="C00000"/>
                </a:solidFill>
                <a:latin typeface="+mn-lt"/>
                <a:ea typeface="MS Mincho" pitchFamily="49" charset="-128"/>
                <a:cs typeface="Times New Roman" pitchFamily="18" charset="0"/>
              </a:rPr>
              <a:t>кроме освобождаемой спусковым механизмом энергии, влияют колебания возмущенности магнитосферы в 11-летних циклах</a:t>
            </a:r>
            <a:r>
              <a:rPr lang="ru-RU" altLang="ja-JP" sz="1200" b="1" i="1" dirty="0" smtClean="0">
                <a:solidFill>
                  <a:srgbClr val="0000FF"/>
                </a:solidFill>
                <a:latin typeface="+mn-lt"/>
                <a:ea typeface="MS Mincho" pitchFamily="49" charset="-128"/>
                <a:cs typeface="Times New Roman" pitchFamily="18" charset="0"/>
              </a:rPr>
              <a:t>, мощность которых относительно велика</a:t>
            </a:r>
            <a:r>
              <a:rPr lang="ru-RU" altLang="ja-JP" sz="1200" dirty="0" smtClean="0">
                <a:solidFill>
                  <a:srgbClr val="000099"/>
                </a:solidFill>
                <a:latin typeface="+mn-lt"/>
                <a:ea typeface="MS Mincho" pitchFamily="49" charset="-128"/>
                <a:cs typeface="Times New Roman" pitchFamily="18" charset="0"/>
              </a:rPr>
              <a:t>.</a:t>
            </a:r>
            <a:r>
              <a:rPr lang="ru-RU" altLang="ja-JP" sz="1200" dirty="0" smtClean="0">
                <a:solidFill>
                  <a:srgbClr val="000099"/>
                </a:solidFill>
                <a:latin typeface="+mn-lt"/>
                <a:cs typeface="Arial" pitchFamily="34" charset="0"/>
              </a:rPr>
              <a:t> </a:t>
            </a:r>
          </a:p>
        </p:txBody>
      </p:sp>
      <p:sp>
        <p:nvSpPr>
          <p:cNvPr id="12" name="Стрелка вверх 11"/>
          <p:cNvSpPr/>
          <p:nvPr/>
        </p:nvSpPr>
        <p:spPr>
          <a:xfrm>
            <a:off x="6300192" y="3212976"/>
            <a:ext cx="144016" cy="288032"/>
          </a:xfrm>
          <a:prstGeom prst="upArrow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67544" y="4869160"/>
            <a:ext cx="8208912" cy="1555682"/>
          </a:xfrm>
          <a:prstGeom prst="rect">
            <a:avLst/>
          </a:prstGeom>
          <a:solidFill>
            <a:srgbClr val="CCFFFF"/>
          </a:solidFill>
          <a:ln w="15875"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300" b="1" dirty="0" smtClean="0">
                <a:solidFill>
                  <a:srgbClr val="C00000"/>
                </a:solidFill>
              </a:rPr>
              <a:t>Таким образом</a:t>
            </a:r>
            <a:r>
              <a:rPr lang="ru-RU" sz="1300" dirty="0" smtClean="0">
                <a:solidFill>
                  <a:srgbClr val="000099"/>
                </a:solidFill>
              </a:rPr>
              <a:t>, если предположение о том, что </a:t>
            </a:r>
            <a:r>
              <a:rPr lang="ru-RU" sz="1300" b="1" i="1" dirty="0" smtClean="0">
                <a:solidFill>
                  <a:srgbClr val="0000FF"/>
                </a:solidFill>
              </a:rPr>
              <a:t>роль спускового механизма играет смена направления ММП</a:t>
            </a:r>
            <a:r>
              <a:rPr lang="ru-RU" sz="1300" dirty="0" smtClean="0">
                <a:solidFill>
                  <a:srgbClr val="000099"/>
                </a:solidFill>
              </a:rPr>
              <a:t>, </a:t>
            </a:r>
            <a:r>
              <a:rPr lang="ru-RU" sz="1300" b="1" i="1" dirty="0" smtClean="0">
                <a:solidFill>
                  <a:srgbClr val="C00000"/>
                </a:solidFill>
              </a:rPr>
              <a:t>верно</a:t>
            </a:r>
            <a:r>
              <a:rPr lang="ru-RU" sz="1300" dirty="0" smtClean="0">
                <a:solidFill>
                  <a:srgbClr val="000099"/>
                </a:solidFill>
              </a:rPr>
              <a:t>, то </a:t>
            </a:r>
            <a:r>
              <a:rPr lang="ru-RU" sz="1300" b="1" i="1" dirty="0" smtClean="0">
                <a:solidFill>
                  <a:srgbClr val="0000FF"/>
                </a:solidFill>
              </a:rPr>
              <a:t>полученный нами </a:t>
            </a:r>
            <a:r>
              <a:rPr lang="ru-RU" sz="1300" b="1" i="1" dirty="0" smtClean="0">
                <a:solidFill>
                  <a:srgbClr val="C00000"/>
                </a:solidFill>
              </a:rPr>
              <a:t>результат</a:t>
            </a:r>
            <a:r>
              <a:rPr lang="ru-RU" sz="1300" b="1" i="1" dirty="0" smtClean="0">
                <a:solidFill>
                  <a:srgbClr val="0000FF"/>
                </a:solidFill>
              </a:rPr>
              <a:t>, полностью подтверждающий выводы </a:t>
            </a:r>
            <a:r>
              <a:rPr lang="ru-RU" sz="1300" b="1" dirty="0" smtClean="0">
                <a:solidFill>
                  <a:srgbClr val="800000"/>
                </a:solidFill>
              </a:rPr>
              <a:t>[Белашов, 1978, 1984]</a:t>
            </a:r>
            <a:r>
              <a:rPr lang="ru-RU" sz="1300" dirty="0" smtClean="0">
                <a:solidFill>
                  <a:srgbClr val="000099"/>
                </a:solidFill>
              </a:rPr>
              <a:t>, </a:t>
            </a:r>
            <a:r>
              <a:rPr lang="ru-RU" sz="1300" b="1" i="1" dirty="0" smtClean="0">
                <a:solidFill>
                  <a:srgbClr val="C00000"/>
                </a:solidFill>
              </a:rPr>
              <a:t>можно истолковать в пользу гипотезы об участии энергии, освобождаемой спусковым механизмом, в управлении ротационным режимом Земли</a:t>
            </a:r>
            <a:r>
              <a:rPr lang="ru-RU" sz="1300" dirty="0" smtClean="0">
                <a:solidFill>
                  <a:srgbClr val="000099"/>
                </a:solidFill>
              </a:rPr>
              <a:t>, так как </a:t>
            </a:r>
            <a:r>
              <a:rPr lang="ru-RU" sz="1300" dirty="0" smtClean="0">
                <a:solidFill>
                  <a:schemeClr val="tx1">
                    <a:lumMod val="10000"/>
                  </a:schemeClr>
                </a:solidFill>
              </a:rPr>
              <a:t>трудно найти другое объяснение корреляции этих явлений</a:t>
            </a:r>
            <a:r>
              <a:rPr lang="ru-RU" sz="1300" dirty="0" smtClean="0">
                <a:solidFill>
                  <a:srgbClr val="000099"/>
                </a:solidFill>
              </a:rPr>
              <a:t>.</a:t>
            </a:r>
            <a:endParaRPr lang="ru-RU" sz="1300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19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19843" grpId="0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179512" y="116632"/>
            <a:ext cx="8784976" cy="6480720"/>
          </a:xfrm>
          <a:prstGeom prst="roundRect">
            <a:avLst>
              <a:gd name="adj" fmla="val 2917"/>
            </a:avLst>
          </a:prstGeom>
          <a:solidFill>
            <a:srgbClr val="FFFFFF"/>
          </a:solidFill>
          <a:ln w="19050">
            <a:solidFill>
              <a:srgbClr val="0000FF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23528" y="332656"/>
            <a:ext cx="8352928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altLang="ja-JP" sz="1300" dirty="0" smtClean="0">
                <a:solidFill>
                  <a:srgbClr val="000099"/>
                </a:solidFill>
                <a:latin typeface="+mn-lt"/>
                <a:ea typeface="MS Mincho" pitchFamily="49" charset="-128"/>
                <a:cs typeface="Times New Roman" pitchFamily="18" charset="0"/>
              </a:rPr>
              <a:t>Для подтверждения результатов [Белашов, 1978, 1984] по </a:t>
            </a:r>
            <a:r>
              <a:rPr lang="ru-RU" altLang="ja-JP" sz="1300" b="1" i="1" dirty="0" smtClean="0">
                <a:solidFill>
                  <a:srgbClr val="0000FF"/>
                </a:solidFill>
                <a:latin typeface="+mn-lt"/>
                <a:ea typeface="MS Mincho" pitchFamily="49" charset="-128"/>
                <a:cs typeface="Times New Roman" pitchFamily="18" charset="0"/>
              </a:rPr>
              <a:t>связи магнитосферных возмущений с изменениями</a:t>
            </a:r>
            <a:r>
              <a:rPr lang="ru-RU" altLang="ja-JP" sz="1300" dirty="0" smtClean="0">
                <a:solidFill>
                  <a:srgbClr val="000099"/>
                </a:solidFill>
                <a:latin typeface="+mn-lt"/>
                <a:ea typeface="MS Mincho" pitchFamily="49" charset="-128"/>
                <a:cs typeface="Times New Roman" pitchFamily="18" charset="0"/>
              </a:rPr>
              <a:t> </a:t>
            </a:r>
            <a:r>
              <a:rPr lang="ru-RU" altLang="ja-JP" sz="1600" dirty="0" smtClean="0">
                <a:solidFill>
                  <a:srgbClr val="000099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  <a:sym typeface="Symbol" pitchFamily="18" charset="2"/>
              </a:rPr>
              <a:t></a:t>
            </a:r>
            <a:r>
              <a:rPr lang="ru-RU" altLang="ja-JP" sz="1300" dirty="0" smtClean="0">
                <a:solidFill>
                  <a:srgbClr val="000099"/>
                </a:solidFill>
                <a:latin typeface="+mn-lt"/>
                <a:ea typeface="MS Mincho" pitchFamily="49" charset="-128"/>
                <a:cs typeface="Times New Roman" pitchFamily="18" charset="0"/>
              </a:rPr>
              <a:t> </a:t>
            </a:r>
            <a:r>
              <a:rPr lang="ru-RU" altLang="ja-JP" sz="1300" dirty="0" smtClean="0">
                <a:solidFill>
                  <a:srgbClr val="000099"/>
                </a:solidFill>
                <a:latin typeface="+mn-lt"/>
                <a:ea typeface="MS Mincho" pitchFamily="49" charset="-128"/>
                <a:cs typeface="Times New Roman" pitchFamily="18" charset="0"/>
                <a:sym typeface="Symbol" pitchFamily="18" charset="2"/>
              </a:rPr>
              <a:t>в так называемом </a:t>
            </a:r>
            <a:r>
              <a:rPr lang="ru-RU" altLang="ja-JP" sz="1300" b="1" i="1" dirty="0" smtClean="0">
                <a:solidFill>
                  <a:srgbClr val="C00000"/>
                </a:solidFill>
                <a:latin typeface="+mn-lt"/>
                <a:ea typeface="MS Mincho" pitchFamily="49" charset="-128"/>
                <a:cs typeface="Times New Roman" pitchFamily="18" charset="0"/>
                <a:sym typeface="Symbol" pitchFamily="18" charset="2"/>
              </a:rPr>
              <a:t>«сезонном» (или годовом) цикле </a:t>
            </a:r>
            <a:r>
              <a:rPr lang="ru-RU" altLang="ja-JP" sz="1300" dirty="0" smtClean="0">
                <a:solidFill>
                  <a:srgbClr val="000099"/>
                </a:solidFill>
                <a:latin typeface="+mn-lt"/>
                <a:ea typeface="MS Mincho" pitchFamily="49" charset="-128"/>
                <a:cs typeface="Times New Roman" pitchFamily="18" charset="0"/>
                <a:sym typeface="Symbol" pitchFamily="18" charset="2"/>
              </a:rPr>
              <a:t>были вычислены на рядах вплоть до 2017 г. и построены </a:t>
            </a:r>
            <a:r>
              <a:rPr lang="ru-RU" altLang="ja-JP" sz="1300" b="1" i="1" dirty="0" smtClean="0">
                <a:solidFill>
                  <a:srgbClr val="0000FF"/>
                </a:solidFill>
                <a:latin typeface="+mn-lt"/>
                <a:ea typeface="MS Mincho" pitchFamily="49" charset="-128"/>
                <a:cs typeface="Times New Roman" pitchFamily="18" charset="0"/>
                <a:sym typeface="Symbol" pitchFamily="18" charset="2"/>
              </a:rPr>
              <a:t>средние циклические кривые индекса </a:t>
            </a:r>
            <a:r>
              <a:rPr lang="ru-RU" altLang="ja-JP" sz="1600" i="1" dirty="0" smtClean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  <a:sym typeface="Symbol" pitchFamily="18" charset="2"/>
              </a:rPr>
              <a:t>М</a:t>
            </a:r>
            <a:r>
              <a:rPr lang="ru-RU" altLang="ja-JP" sz="1600" dirty="0" smtClean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  <a:sym typeface="Symbol" pitchFamily="18" charset="2"/>
              </a:rPr>
              <a:t>,  </a:t>
            </a:r>
            <a:r>
              <a:rPr lang="en-US" altLang="ja-JP" sz="1600" i="1" dirty="0" err="1" smtClean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  <a:sym typeface="Symbol" pitchFamily="18" charset="2"/>
              </a:rPr>
              <a:t>D</a:t>
            </a:r>
            <a:r>
              <a:rPr lang="en-US" altLang="ja-JP" sz="2000" baseline="-25000" dirty="0" err="1" smtClean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  <a:sym typeface="Symbol" pitchFamily="18" charset="2"/>
              </a:rPr>
              <a:t>st</a:t>
            </a:r>
            <a:r>
              <a:rPr lang="en-US" altLang="ja-JP" sz="1600" dirty="0" smtClean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  <a:sym typeface="Symbol" pitchFamily="18" charset="2"/>
              </a:rPr>
              <a:t> -</a:t>
            </a:r>
            <a:r>
              <a:rPr lang="ru-RU" altLang="ja-JP" sz="1600" dirty="0" smtClean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вариаций </a:t>
            </a:r>
            <a:r>
              <a:rPr lang="ru-RU" altLang="ja-JP" sz="1300" b="1" dirty="0" smtClean="0">
                <a:solidFill>
                  <a:srgbClr val="800000"/>
                </a:solidFill>
                <a:latin typeface="+mn-lt"/>
                <a:ea typeface="MS Mincho" pitchFamily="49" charset="-128"/>
                <a:cs typeface="Times New Roman" pitchFamily="18" charset="0"/>
              </a:rPr>
              <a:t>[</a:t>
            </a:r>
            <a:r>
              <a:rPr lang="en-US" altLang="ja-JP" sz="1300" b="1" dirty="0" smtClean="0">
                <a:solidFill>
                  <a:srgbClr val="800000"/>
                </a:solidFill>
                <a:latin typeface="+mn-lt"/>
                <a:ea typeface="MS Mincho" pitchFamily="49" charset="-128"/>
                <a:cs typeface="Times New Roman" pitchFamily="18" charset="0"/>
              </a:rPr>
              <a:t>Sugiura</a:t>
            </a:r>
            <a:r>
              <a:rPr lang="ru-RU" altLang="ja-JP" sz="1300" b="1" dirty="0" smtClean="0">
                <a:solidFill>
                  <a:srgbClr val="800000"/>
                </a:solidFill>
                <a:latin typeface="+mn-lt"/>
                <a:ea typeface="MS Mincho" pitchFamily="49" charset="-128"/>
                <a:cs typeface="Times New Roman" pitchFamily="18" charset="0"/>
              </a:rPr>
              <a:t>, 1971] </a:t>
            </a:r>
            <a:r>
              <a:rPr lang="ru-RU" altLang="ja-JP" sz="1300" dirty="0" smtClean="0">
                <a:solidFill>
                  <a:srgbClr val="000099"/>
                </a:solidFill>
                <a:latin typeface="+mn-lt"/>
                <a:ea typeface="MS Mincho" pitchFamily="49" charset="-128"/>
                <a:cs typeface="Times New Roman" pitchFamily="18" charset="0"/>
              </a:rPr>
              <a:t>и угловых ускорений </a:t>
            </a:r>
            <a:r>
              <a:rPr lang="ru-RU" altLang="ja-JP" sz="2000" dirty="0" smtClean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  <a:sym typeface="Symbol" pitchFamily="18" charset="2"/>
              </a:rPr>
              <a:t></a:t>
            </a:r>
            <a:r>
              <a:rPr lang="ru-RU" altLang="ja-JP" sz="1300" dirty="0" smtClean="0">
                <a:solidFill>
                  <a:srgbClr val="000099"/>
                </a:solidFill>
                <a:latin typeface="+mn-lt"/>
                <a:ea typeface="MS Mincho" pitchFamily="49" charset="-128"/>
                <a:cs typeface="Times New Roman" pitchFamily="18" charset="0"/>
              </a:rPr>
              <a:t> </a:t>
            </a:r>
            <a:r>
              <a:rPr lang="ru-RU" altLang="ja-JP" sz="1300" b="1" dirty="0" smtClean="0">
                <a:solidFill>
                  <a:srgbClr val="800000"/>
                </a:solidFill>
                <a:latin typeface="+mn-lt"/>
                <a:ea typeface="MS Mincho" pitchFamily="49" charset="-128"/>
                <a:cs typeface="Times New Roman" pitchFamily="18" charset="0"/>
              </a:rPr>
              <a:t>[Сидоренков, 1967, 1969, 1971;</a:t>
            </a:r>
            <a:r>
              <a:rPr lang="ru-RU" altLang="ja-JP" sz="1300" b="1" dirty="0" smtClean="0">
                <a:solidFill>
                  <a:srgbClr val="800000"/>
                </a:solidFill>
                <a:latin typeface="+mn-lt"/>
                <a:ea typeface="MS Mincho" pitchFamily="49" charset="-128"/>
                <a:cs typeface="Times New Roman" pitchFamily="18" charset="0"/>
                <a:sym typeface="Symbol" pitchFamily="18" charset="2"/>
              </a:rPr>
              <a:t>  </a:t>
            </a:r>
            <a:r>
              <a:rPr lang="en-US" altLang="ja-JP" sz="1300" b="1" dirty="0" smtClean="0">
                <a:solidFill>
                  <a:srgbClr val="800000"/>
                </a:solidFill>
                <a:latin typeface="+mn-lt"/>
                <a:ea typeface="MS Mincho" pitchFamily="49" charset="-128"/>
                <a:cs typeface="Times New Roman" pitchFamily="18" charset="0"/>
                <a:sym typeface="Symbol" pitchFamily="18" charset="2"/>
              </a:rPr>
              <a:t>Stephenson</a:t>
            </a:r>
            <a:r>
              <a:rPr lang="ru-RU" altLang="ja-JP" sz="1300" b="1" dirty="0" smtClean="0">
                <a:solidFill>
                  <a:srgbClr val="800000"/>
                </a:solidFill>
                <a:latin typeface="+mn-lt"/>
                <a:ea typeface="MS Mincho" pitchFamily="49" charset="-128"/>
                <a:cs typeface="Times New Roman" pitchFamily="18" charset="0"/>
                <a:sym typeface="Symbol" pitchFamily="18" charset="2"/>
              </a:rPr>
              <a:t>, 2016; </a:t>
            </a:r>
            <a:r>
              <a:rPr lang="en-US" altLang="ja-JP" sz="1300" b="1" dirty="0" smtClean="0">
                <a:solidFill>
                  <a:srgbClr val="800000"/>
                </a:solidFill>
                <a:latin typeface="+mn-lt"/>
                <a:ea typeface="MS Mincho" pitchFamily="49" charset="-128"/>
                <a:cs typeface="Times New Roman" pitchFamily="18" charset="0"/>
                <a:sym typeface="Symbol" pitchFamily="18" charset="2"/>
              </a:rPr>
              <a:t>URL</a:t>
            </a:r>
            <a:r>
              <a:rPr lang="ru-RU" altLang="ja-JP" sz="1300" b="1" dirty="0" smtClean="0">
                <a:solidFill>
                  <a:srgbClr val="800000"/>
                </a:solidFill>
                <a:latin typeface="+mn-lt"/>
                <a:ea typeface="MS Mincho" pitchFamily="49" charset="-128"/>
                <a:cs typeface="Times New Roman" pitchFamily="18" charset="0"/>
                <a:sym typeface="Symbol" pitchFamily="18" charset="2"/>
              </a:rPr>
              <a:t>, 2017]</a:t>
            </a:r>
            <a:r>
              <a:rPr lang="ru-RU" altLang="ja-JP" sz="1300" dirty="0" smtClean="0">
                <a:solidFill>
                  <a:srgbClr val="000099"/>
                </a:solidFill>
                <a:latin typeface="+mn-lt"/>
                <a:ea typeface="MS Mincho" pitchFamily="49" charset="-128"/>
                <a:cs typeface="Times New Roman" pitchFamily="18" charset="0"/>
                <a:sym typeface="Symbol" pitchFamily="18" charset="2"/>
              </a:rPr>
              <a:t>.  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0" y="1484784"/>
            <a:ext cx="9144000" cy="3577903"/>
            <a:chOff x="0" y="1484784"/>
            <a:chExt cx="9144000" cy="3577903"/>
          </a:xfrm>
        </p:grpSpPr>
        <p:sp>
          <p:nvSpPr>
            <p:cNvPr id="26633" name="Rectangle 26"/>
            <p:cNvSpPr>
              <a:spLocks noChangeArrowheads="1"/>
            </p:cNvSpPr>
            <p:nvPr/>
          </p:nvSpPr>
          <p:spPr bwMode="auto">
            <a:xfrm>
              <a:off x="0" y="3074988"/>
              <a:ext cx="914400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ru-RU" dirty="0"/>
            </a:p>
          </p:txBody>
        </p:sp>
        <p:sp>
          <p:nvSpPr>
            <p:cNvPr id="133131" name="Rectangle 11"/>
            <p:cNvSpPr>
              <a:spLocks noChangeArrowheads="1"/>
            </p:cNvSpPr>
            <p:nvPr/>
          </p:nvSpPr>
          <p:spPr bwMode="auto">
            <a:xfrm>
              <a:off x="467544" y="4005064"/>
              <a:ext cx="3672408" cy="504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ru-RU" sz="1300" dirty="0" smtClean="0">
                  <a:solidFill>
                    <a:schemeClr val="tx1">
                      <a:lumMod val="10000"/>
                    </a:schemeClr>
                  </a:solidFill>
                </a:rPr>
                <a:t>Средние циклические кривые индекса </a:t>
              </a:r>
              <a:r>
                <a:rPr lang="ru-RU" sz="1300" i="1" dirty="0" smtClean="0">
                  <a:solidFill>
                    <a:schemeClr val="tx1">
                      <a:lumMod val="10000"/>
                    </a:schemeClr>
                  </a:solidFill>
                </a:rPr>
                <a:t>М</a:t>
              </a:r>
              <a:r>
                <a:rPr lang="ru-RU" sz="1300" dirty="0" smtClean="0">
                  <a:solidFill>
                    <a:schemeClr val="tx1">
                      <a:lumMod val="10000"/>
                    </a:schemeClr>
                  </a:solidFill>
                </a:rPr>
                <a:t>, </a:t>
              </a:r>
            </a:p>
            <a:p>
              <a:pPr algn="ctr"/>
              <a:r>
                <a:rPr lang="en-US" sz="1300" i="1" dirty="0" err="1" smtClean="0">
                  <a:solidFill>
                    <a:schemeClr val="tx1">
                      <a:lumMod val="10000"/>
                    </a:schemeClr>
                  </a:solidFill>
                </a:rPr>
                <a:t>D</a:t>
              </a:r>
              <a:r>
                <a:rPr lang="en-US" sz="1600" i="1" baseline="-25000" dirty="0" err="1" smtClean="0">
                  <a:solidFill>
                    <a:schemeClr val="tx1">
                      <a:lumMod val="10000"/>
                    </a:schemeClr>
                  </a:solidFill>
                </a:rPr>
                <a:t>st</a:t>
              </a:r>
              <a:r>
                <a:rPr lang="ru-RU" sz="1300" dirty="0" smtClean="0">
                  <a:solidFill>
                    <a:schemeClr val="tx1">
                      <a:lumMod val="10000"/>
                    </a:schemeClr>
                  </a:solidFill>
                </a:rPr>
                <a:t>-вариаций и угловых ускорений </a:t>
              </a:r>
              <a:r>
                <a:rPr lang="ru-RU" sz="1600" dirty="0" smtClean="0">
                  <a:solidFill>
                    <a:schemeClr val="tx1">
                      <a:lumMod val="10000"/>
                    </a:schemeClr>
                  </a:solidFill>
                  <a:sym typeface="Symbol"/>
                </a:rPr>
                <a:t></a:t>
              </a:r>
              <a:endParaRPr lang="ru-RU" sz="1600" b="1" dirty="0">
                <a:solidFill>
                  <a:schemeClr val="tx1">
                    <a:lumMod val="10000"/>
                  </a:schemeClr>
                </a:solidFill>
                <a:latin typeface="Arial" pitchFamily="34" charset="0"/>
              </a:endParaRPr>
            </a:p>
          </p:txBody>
        </p:sp>
        <p:pic>
          <p:nvPicPr>
            <p:cNvPr id="7" name="Рисунок 6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9552" y="1628800"/>
              <a:ext cx="3528392" cy="2304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Прямоугольник 12"/>
            <p:cNvSpPr/>
            <p:nvPr/>
          </p:nvSpPr>
          <p:spPr>
            <a:xfrm>
              <a:off x="4139952" y="1484784"/>
              <a:ext cx="4320480" cy="35779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4625" lvl="0">
                <a:lnSpc>
                  <a:spcPct val="150000"/>
                </a:lnSpc>
              </a:pPr>
              <a:r>
                <a:rPr lang="ru-RU" altLang="ja-JP" sz="1300" dirty="0" smtClean="0">
                  <a:solidFill>
                    <a:srgbClr val="000099"/>
                  </a:solidFill>
                  <a:latin typeface="+mn-lt"/>
                  <a:ea typeface="MS Mincho" pitchFamily="49" charset="-128"/>
                  <a:cs typeface="Times New Roman" pitchFamily="18" charset="0"/>
                  <a:sym typeface="Symbol" pitchFamily="18" charset="2"/>
                </a:rPr>
                <a:t>На рис. четко прослеживается </a:t>
              </a:r>
              <a:r>
                <a:rPr lang="ru-RU" altLang="ja-JP" sz="1300" b="1" i="1" dirty="0" smtClean="0">
                  <a:solidFill>
                    <a:srgbClr val="0000FF"/>
                  </a:solidFill>
                  <a:latin typeface="+mn-lt"/>
                  <a:ea typeface="MS Mincho" pitchFamily="49" charset="-128"/>
                  <a:cs typeface="Times New Roman" pitchFamily="18" charset="0"/>
                  <a:sym typeface="Symbol" pitchFamily="18" charset="2"/>
                </a:rPr>
                <a:t>связь </a:t>
              </a:r>
              <a:r>
                <a:rPr lang="ru-RU" altLang="ja-JP" sz="1300" dirty="0" smtClean="0">
                  <a:solidFill>
                    <a:srgbClr val="000099"/>
                  </a:solidFill>
                  <a:latin typeface="+mn-lt"/>
                  <a:ea typeface="MS Mincho" pitchFamily="49" charset="-128"/>
                  <a:cs typeface="Times New Roman" pitchFamily="18" charset="0"/>
                  <a:sym typeface="Symbol" pitchFamily="18" charset="2"/>
                </a:rPr>
                <a:t> </a:t>
              </a:r>
              <a:r>
                <a:rPr lang="ru-RU" altLang="ja-JP" sz="1600" i="1" dirty="0" smtClean="0">
                  <a:solidFill>
                    <a:schemeClr val="tx1">
                      <a:lumMod val="10000"/>
                    </a:schemeClr>
                  </a:solidFill>
                  <a:latin typeface="Times New Roman" pitchFamily="18" charset="0"/>
                  <a:ea typeface="MS Mincho" pitchFamily="49" charset="-128"/>
                  <a:cs typeface="Times New Roman" pitchFamily="18" charset="0"/>
                  <a:sym typeface="Symbol" pitchFamily="18" charset="2"/>
                </a:rPr>
                <a:t>М</a:t>
              </a:r>
              <a:r>
                <a:rPr lang="ru-RU" altLang="ja-JP" sz="1600" i="1" dirty="0" smtClean="0">
                  <a:solidFill>
                    <a:srgbClr val="000099"/>
                  </a:solidFill>
                  <a:latin typeface="Times New Roman" pitchFamily="18" charset="0"/>
                  <a:ea typeface="MS Mincho" pitchFamily="49" charset="-128"/>
                  <a:cs typeface="Times New Roman" pitchFamily="18" charset="0"/>
                  <a:sym typeface="Symbol" pitchFamily="18" charset="2"/>
                </a:rPr>
                <a:t>  </a:t>
              </a:r>
              <a:r>
                <a:rPr lang="ru-RU" altLang="ja-JP" sz="1300" b="1" i="1" dirty="0" smtClean="0">
                  <a:solidFill>
                    <a:srgbClr val="0000FF"/>
                  </a:solidFill>
                  <a:latin typeface="+mn-lt"/>
                  <a:ea typeface="MS Mincho" pitchFamily="49" charset="-128"/>
                  <a:cs typeface="Times New Roman" pitchFamily="18" charset="0"/>
                  <a:sym typeface="Symbol" pitchFamily="18" charset="2"/>
                </a:rPr>
                <a:t>и</a:t>
              </a:r>
              <a:r>
                <a:rPr lang="ru-RU" altLang="ja-JP" sz="1300" dirty="0" smtClean="0">
                  <a:solidFill>
                    <a:srgbClr val="000099"/>
                  </a:solidFill>
                  <a:latin typeface="+mn-lt"/>
                  <a:ea typeface="MS Mincho" pitchFamily="49" charset="-128"/>
                  <a:cs typeface="Times New Roman" pitchFamily="18" charset="0"/>
                  <a:sym typeface="Symbol" pitchFamily="18" charset="2"/>
                </a:rPr>
                <a:t>  </a:t>
              </a:r>
            </a:p>
            <a:p>
              <a:pPr marL="174625" lvl="0">
                <a:lnSpc>
                  <a:spcPct val="150000"/>
                </a:lnSpc>
              </a:pPr>
              <a:r>
                <a:rPr lang="en-US" altLang="ja-JP" sz="1600" i="1" dirty="0" err="1" smtClean="0">
                  <a:solidFill>
                    <a:schemeClr val="tx1">
                      <a:lumMod val="10000"/>
                    </a:schemeClr>
                  </a:solidFill>
                  <a:latin typeface="Times New Roman" pitchFamily="18" charset="0"/>
                  <a:ea typeface="MS Mincho" pitchFamily="49" charset="-128"/>
                  <a:cs typeface="Times New Roman" pitchFamily="18" charset="0"/>
                  <a:sym typeface="Symbol" pitchFamily="18" charset="2"/>
                </a:rPr>
                <a:t>D</a:t>
              </a:r>
              <a:r>
                <a:rPr lang="en-US" altLang="ja-JP" sz="2000" baseline="-25000" dirty="0" err="1" smtClean="0">
                  <a:solidFill>
                    <a:schemeClr val="tx1">
                      <a:lumMod val="10000"/>
                    </a:schemeClr>
                  </a:solidFill>
                  <a:latin typeface="Times New Roman" pitchFamily="18" charset="0"/>
                  <a:ea typeface="MS Mincho" pitchFamily="49" charset="-128"/>
                  <a:cs typeface="Times New Roman" pitchFamily="18" charset="0"/>
                  <a:sym typeface="Symbol" pitchFamily="18" charset="2"/>
                </a:rPr>
                <a:t>st</a:t>
              </a:r>
              <a:r>
                <a:rPr lang="ru-RU" altLang="ja-JP" sz="2000" baseline="-25000" dirty="0" smtClean="0">
                  <a:solidFill>
                    <a:schemeClr val="tx1">
                      <a:lumMod val="10000"/>
                    </a:schemeClr>
                  </a:solidFill>
                  <a:latin typeface="Times New Roman" pitchFamily="18" charset="0"/>
                  <a:ea typeface="MS Mincho" pitchFamily="49" charset="-128"/>
                  <a:cs typeface="Times New Roman" pitchFamily="18" charset="0"/>
                  <a:sym typeface="Symbol" pitchFamily="18" charset="2"/>
                </a:rPr>
                <a:t> </a:t>
              </a:r>
              <a:r>
                <a:rPr lang="en-US" altLang="ja-JP" sz="1300" dirty="0" smtClean="0">
                  <a:solidFill>
                    <a:srgbClr val="000099"/>
                  </a:solidFill>
                  <a:latin typeface="+mn-lt"/>
                  <a:ea typeface="MS Mincho" pitchFamily="49" charset="-128"/>
                  <a:cs typeface="Times New Roman" pitchFamily="18" charset="0"/>
                </a:rPr>
                <a:t>-</a:t>
              </a:r>
              <a:r>
                <a:rPr lang="ru-RU" altLang="ja-JP" sz="1300" dirty="0" smtClean="0">
                  <a:solidFill>
                    <a:srgbClr val="000099"/>
                  </a:solidFill>
                  <a:latin typeface="+mn-lt"/>
                  <a:ea typeface="MS Mincho" pitchFamily="49" charset="-128"/>
                  <a:cs typeface="Times New Roman" pitchFamily="18" charset="0"/>
                </a:rPr>
                <a:t>вариаций, </a:t>
              </a:r>
              <a:r>
                <a:rPr lang="ru-RU" altLang="ja-JP" sz="1300" b="1" i="1" dirty="0" smtClean="0">
                  <a:solidFill>
                    <a:srgbClr val="0000FF"/>
                  </a:solidFill>
                  <a:latin typeface="+mn-lt"/>
                  <a:ea typeface="MS Mincho" pitchFamily="49" charset="-128"/>
                  <a:cs typeface="Times New Roman" pitchFamily="18" charset="0"/>
                </a:rPr>
                <a:t>характеризующих</a:t>
              </a:r>
              <a:r>
                <a:rPr lang="ru-RU" altLang="ja-JP" sz="1300" b="1" i="1" dirty="0" smtClean="0">
                  <a:solidFill>
                    <a:srgbClr val="0000FF"/>
                  </a:solidFill>
                  <a:latin typeface="+mn-lt"/>
                  <a:cs typeface="Arial" pitchFamily="34" charset="0"/>
                </a:rPr>
                <a:t> </a:t>
              </a:r>
              <a:r>
                <a:rPr lang="ru-RU" sz="1300" b="1" i="1" dirty="0" smtClean="0">
                  <a:solidFill>
                    <a:srgbClr val="0000FF"/>
                  </a:solidFill>
                  <a:latin typeface="+mn-lt"/>
                </a:rPr>
                <a:t>магнитную возмущенность</a:t>
              </a:r>
              <a:r>
                <a:rPr lang="ru-RU" sz="1300" dirty="0" smtClean="0">
                  <a:solidFill>
                    <a:srgbClr val="000099"/>
                  </a:solidFill>
                  <a:latin typeface="+mn-lt"/>
                </a:rPr>
                <a:t>, </a:t>
              </a:r>
              <a:r>
                <a:rPr lang="ru-RU" sz="1300" b="1" i="1" dirty="0" smtClean="0">
                  <a:solidFill>
                    <a:srgbClr val="0000FF"/>
                  </a:solidFill>
                  <a:latin typeface="+mn-lt"/>
                </a:rPr>
                <a:t>с ходом </a:t>
              </a:r>
              <a:r>
                <a:rPr lang="ru-RU" sz="1300" dirty="0" smtClean="0">
                  <a:solidFill>
                    <a:srgbClr val="000099"/>
                  </a:solidFill>
                  <a:latin typeface="+mn-lt"/>
                </a:rPr>
                <a:t> </a:t>
              </a:r>
              <a:r>
                <a:rPr lang="ru-RU" dirty="0" smtClean="0">
                  <a:solidFill>
                    <a:schemeClr val="tx1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</a:t>
              </a:r>
              <a:r>
                <a:rPr lang="ru-RU" dirty="0" smtClean="0">
                  <a:solidFill>
                    <a:schemeClr val="tx1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dirty="0" smtClean="0">
                  <a:solidFill>
                    <a:schemeClr val="tx1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300" b="1" i="1" dirty="0" smtClean="0">
                  <a:solidFill>
                    <a:srgbClr val="C00000"/>
                  </a:solidFill>
                  <a:latin typeface="+mn-lt"/>
                </a:rPr>
                <a:t>в годовом и полугодовом циклах</a:t>
              </a:r>
              <a:r>
                <a:rPr lang="ru-RU" sz="1300" dirty="0" smtClean="0">
                  <a:solidFill>
                    <a:srgbClr val="000099"/>
                  </a:solidFill>
                  <a:latin typeface="+mn-lt"/>
                </a:rPr>
                <a:t>. </a:t>
              </a:r>
              <a:endParaRPr lang="en-US" sz="1300" dirty="0" smtClean="0">
                <a:solidFill>
                  <a:srgbClr val="000099"/>
                </a:solidFill>
                <a:latin typeface="+mn-lt"/>
              </a:endParaRPr>
            </a:p>
            <a:p>
              <a:pPr marL="174625" lvl="0">
                <a:lnSpc>
                  <a:spcPct val="150000"/>
                </a:lnSpc>
              </a:pPr>
              <a:endParaRPr lang="en-US" sz="1300" dirty="0" smtClean="0">
                <a:solidFill>
                  <a:srgbClr val="000099"/>
                </a:solidFill>
                <a:latin typeface="+mn-lt"/>
              </a:endParaRPr>
            </a:p>
            <a:p>
              <a:pPr marL="174625" lvl="0">
                <a:lnSpc>
                  <a:spcPct val="150000"/>
                </a:lnSpc>
              </a:pPr>
              <a:r>
                <a:rPr lang="ru-RU" sz="1300" dirty="0" smtClean="0">
                  <a:solidFill>
                    <a:srgbClr val="000099"/>
                  </a:solidFill>
                  <a:latin typeface="+mn-lt"/>
                </a:rPr>
                <a:t>Это четко </a:t>
              </a:r>
              <a:r>
                <a:rPr lang="ru-RU" sz="1300" b="1" i="1" dirty="0" smtClean="0">
                  <a:solidFill>
                    <a:srgbClr val="C00000"/>
                  </a:solidFill>
                  <a:latin typeface="+mn-lt"/>
                </a:rPr>
                <a:t>подтверждает наличие связи солнечнообусловленных возмущений магнитосферы с изменениями  </a:t>
              </a:r>
              <a:r>
                <a:rPr lang="ru-RU" sz="2000" dirty="0" smtClean="0">
                  <a:solidFill>
                    <a:schemeClr val="tx1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</a:t>
              </a:r>
              <a:r>
                <a:rPr lang="ru-RU" sz="1300" b="1" i="1" dirty="0" smtClean="0">
                  <a:solidFill>
                    <a:srgbClr val="C00000"/>
                  </a:solidFill>
                  <a:latin typeface="+mn-lt"/>
                </a:rPr>
                <a:t>  в «сезонном» цикле</a:t>
              </a:r>
              <a:r>
                <a:rPr lang="ru-RU" sz="1300" dirty="0" smtClean="0">
                  <a:solidFill>
                    <a:srgbClr val="000099"/>
                  </a:solidFill>
                  <a:latin typeface="+mn-lt"/>
                </a:rPr>
                <a:t>.</a:t>
              </a:r>
              <a:endParaRPr lang="ru-RU" altLang="ja-JP" sz="1300" dirty="0" smtClean="0">
                <a:solidFill>
                  <a:srgbClr val="000099"/>
                </a:solidFill>
                <a:latin typeface="+mn-lt"/>
                <a:cs typeface="Arial" pitchFamily="34" charset="0"/>
              </a:endParaRPr>
            </a:p>
            <a:p>
              <a:endParaRPr lang="ru-RU" altLang="ja-JP" sz="1200" dirty="0" smtClean="0">
                <a:solidFill>
                  <a:srgbClr val="000099"/>
                </a:solidFill>
                <a:latin typeface="+mn-lt"/>
                <a:ea typeface="MS Mincho" pitchFamily="49" charset="-128"/>
                <a:cs typeface="Times New Roman" pitchFamily="18" charset="0"/>
                <a:sym typeface="Symbol" pitchFamily="18" charset="2"/>
              </a:endParaRPr>
            </a:p>
            <a:p>
              <a:pPr lvl="0"/>
              <a:endParaRPr lang="ru-RU" altLang="ja-JP" sz="1200" dirty="0" smtClean="0">
                <a:solidFill>
                  <a:srgbClr val="000099"/>
                </a:solidFill>
                <a:latin typeface="+mn-lt"/>
                <a:ea typeface="MS Mincho" pitchFamily="49" charset="-128"/>
                <a:cs typeface="Times New Roman" pitchFamily="18" charset="0"/>
                <a:sym typeface="Symbol" pitchFamily="18" charset="2"/>
              </a:endParaRPr>
            </a:p>
          </p:txBody>
        </p:sp>
      </p:grpSp>
      <p:sp>
        <p:nvSpPr>
          <p:cNvPr id="14" name="Прямоугольник 13"/>
          <p:cNvSpPr/>
          <p:nvPr/>
        </p:nvSpPr>
        <p:spPr>
          <a:xfrm>
            <a:off x="467544" y="4869160"/>
            <a:ext cx="8208912" cy="1384995"/>
          </a:xfrm>
          <a:prstGeom prst="rect">
            <a:avLst/>
          </a:prstGeom>
          <a:solidFill>
            <a:srgbClr val="CCFFFF"/>
          </a:solidFill>
          <a:ln w="15875"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300" b="1" dirty="0" smtClean="0">
                <a:solidFill>
                  <a:srgbClr val="C00000"/>
                </a:solidFill>
              </a:rPr>
              <a:t>Итак</a:t>
            </a:r>
            <a:r>
              <a:rPr lang="ru-RU" sz="1300" dirty="0" smtClean="0">
                <a:solidFill>
                  <a:srgbClr val="000099"/>
                </a:solidFill>
              </a:rPr>
              <a:t>, </a:t>
            </a:r>
            <a:r>
              <a:rPr lang="ru-RU" sz="1400" dirty="0" smtClean="0">
                <a:solidFill>
                  <a:srgbClr val="0000FF"/>
                </a:solidFill>
              </a:rPr>
              <a:t>проведенный на интервалах вплоть до </a:t>
            </a:r>
            <a:r>
              <a:rPr lang="ru-RU" sz="1400" dirty="0" smtClean="0">
                <a:solidFill>
                  <a:schemeClr val="tx1">
                    <a:lumMod val="10000"/>
                  </a:schemeClr>
                </a:solidFill>
              </a:rPr>
              <a:t>2017 г.</a:t>
            </a:r>
            <a:r>
              <a:rPr lang="ru-RU" sz="1400" dirty="0" smtClean="0">
                <a:solidFill>
                  <a:srgbClr val="0000FF"/>
                </a:solidFill>
              </a:rPr>
              <a:t> анализ гелиогеофизических данных </a:t>
            </a:r>
            <a:r>
              <a:rPr lang="ru-RU" sz="1400" b="1" i="1" dirty="0" smtClean="0">
                <a:solidFill>
                  <a:srgbClr val="C00000"/>
                </a:solidFill>
              </a:rPr>
              <a:t>позволяет подтвердить сделанное нами ранее заключение о реальности и обоснованности выдвинутой ранее гипотезы магнитосферного управления ротационным режимом Земли</a:t>
            </a:r>
            <a:r>
              <a:rPr lang="ru-RU" sz="1400" dirty="0" smtClean="0">
                <a:solidFill>
                  <a:srgbClr val="0000FF"/>
                </a:solidFill>
              </a:rPr>
              <a:t>.</a:t>
            </a:r>
            <a:endParaRPr lang="ru-RU" sz="13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179512" y="116632"/>
            <a:ext cx="8784976" cy="6480720"/>
          </a:xfrm>
          <a:prstGeom prst="roundRect">
            <a:avLst>
              <a:gd name="adj" fmla="val 2917"/>
            </a:avLst>
          </a:prstGeom>
          <a:solidFill>
            <a:srgbClr val="FFFFFF"/>
          </a:solidFill>
          <a:ln w="19050">
            <a:solidFill>
              <a:srgbClr val="0000FF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633" name="Rectangle 26"/>
          <p:cNvSpPr>
            <a:spLocks noChangeArrowheads="1"/>
          </p:cNvSpPr>
          <p:nvPr/>
        </p:nvSpPr>
        <p:spPr bwMode="auto">
          <a:xfrm>
            <a:off x="0" y="30749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sp>
        <p:nvSpPr>
          <p:cNvPr id="418817" name="Rectangle 1"/>
          <p:cNvSpPr>
            <a:spLocks noChangeArrowheads="1"/>
          </p:cNvSpPr>
          <p:nvPr/>
        </p:nvSpPr>
        <p:spPr bwMode="auto">
          <a:xfrm>
            <a:off x="395536" y="363433"/>
            <a:ext cx="8352928" cy="375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30238" algn="l"/>
              </a:tabLst>
            </a:pPr>
            <a:r>
              <a:rPr kumimoji="0" lang="ru-RU" altLang="ja-JP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latin typeface="+mn-lt"/>
                <a:ea typeface="MS Mincho" pitchFamily="49" charset="-128"/>
                <a:cs typeface="Times New Roman" pitchFamily="18" charset="0"/>
              </a:rPr>
              <a:t>ВЫВОДЫ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30238" algn="l"/>
              </a:tabLst>
            </a:pPr>
            <a:endParaRPr kumimoji="0" lang="ru-RU" altLang="ja-JP" sz="12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itchFamily="34" charset="0"/>
            </a:endParaRPr>
          </a:p>
          <a:p>
            <a:pPr marR="0" lvl="0" indent="3619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SzPct val="120000"/>
              <a:buFont typeface="Wingdings" pitchFamily="2" charset="2"/>
              <a:buChar char="Ø"/>
              <a:tabLst>
                <a:tab pos="630238" algn="l"/>
              </a:tabLst>
            </a:pPr>
            <a:r>
              <a:rPr kumimoji="0" lang="ru-RU" altLang="ja-JP" sz="13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Переменный по своим характеристикам </a:t>
            </a:r>
            <a:r>
              <a:rPr kumimoji="0" lang="ru-RU" altLang="ja-JP" sz="13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поток солнечной плазмы </a:t>
            </a:r>
            <a:r>
              <a:rPr kumimoji="0" lang="ru-RU" altLang="ja-JP" sz="13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(солнечный ветер), </a:t>
            </a:r>
            <a:r>
              <a:rPr kumimoji="0" lang="ru-RU" altLang="ja-JP" sz="13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взаимодействуя с магнитосферой, передает ей часть своей энергии</a:t>
            </a:r>
            <a:r>
              <a:rPr kumimoji="0" lang="ru-RU" altLang="ja-JP" sz="13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, которая </a:t>
            </a:r>
            <a:r>
              <a:rPr kumimoji="0" lang="ru-RU" altLang="ja-JP" sz="13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в совокупности с энергией, запасенной </a:t>
            </a:r>
            <a:r>
              <a:rPr kumimoji="0" lang="ru-RU" altLang="ja-JP" sz="13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в силу явления униполярной индукции </a:t>
            </a:r>
            <a:r>
              <a:rPr kumimoji="0" lang="ru-RU" altLang="ja-JP" sz="13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в хвосте магнитосферы </a:t>
            </a:r>
            <a:r>
              <a:rPr kumimoji="0" lang="ru-RU" altLang="ja-JP" sz="13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и время от времени освобождающейся, </a:t>
            </a:r>
            <a:r>
              <a:rPr kumimoji="0" lang="ru-RU" altLang="ja-JP" sz="13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вызывает посредством эффекта обращенного МГД-генератора переменного тока изменения угловой скорости вращения Земли</a:t>
            </a:r>
            <a:r>
              <a:rPr kumimoji="0" lang="ru-RU" altLang="ja-JP" sz="13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altLang="ja-JP" sz="1300" b="0" i="0" u="none" strike="noStrike" cap="none" normalizeH="0" baseline="0" dirty="0" smtClean="0">
              <a:ln>
                <a:noFill/>
              </a:ln>
              <a:solidFill>
                <a:schemeClr val="tx1">
                  <a:lumMod val="10000"/>
                </a:schemeClr>
              </a:solidFill>
              <a:effectLst/>
              <a:latin typeface="+mn-lt"/>
              <a:cs typeface="Times New Roman" pitchFamily="18" charset="0"/>
            </a:endParaRPr>
          </a:p>
          <a:p>
            <a:pPr marR="0" lvl="0" indent="3619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SzPct val="120000"/>
              <a:buFont typeface="Wingdings" pitchFamily="2" charset="2"/>
              <a:buChar char="Ø"/>
              <a:tabLst>
                <a:tab pos="630238" algn="l"/>
              </a:tabLst>
            </a:pPr>
            <a:r>
              <a:rPr kumimoji="0" lang="ru-RU" altLang="ja-JP" sz="13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Колебания продолжительности суток </a:t>
            </a:r>
            <a:r>
              <a:rPr kumimoji="0" lang="ru-RU" altLang="ja-JP" sz="130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хорошо </a:t>
            </a:r>
            <a:r>
              <a:rPr kumimoji="0" lang="ru-RU" altLang="ja-JP" sz="13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коррелируют с изменениями солнечной активности и </a:t>
            </a:r>
            <a:r>
              <a:rPr kumimoji="0" lang="ru-RU" altLang="ja-JP" sz="130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глобальной </a:t>
            </a:r>
            <a:r>
              <a:rPr kumimoji="0" lang="ru-RU" altLang="ja-JP" sz="13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возмущенности магнитосферы как в 11-летних, так и в годовом и полугодовом циклах</a:t>
            </a:r>
            <a:r>
              <a:rPr kumimoji="0" lang="ru-RU" altLang="ja-JP" sz="13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; наблюдается в целом устойчивая отрицательная корреляция изменений продолжительности суток </a:t>
            </a:r>
            <a:r>
              <a:rPr kumimoji="0" lang="ru-RU" altLang="ja-JP" sz="13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с месячными суммами полярностей секторов ММП</a:t>
            </a:r>
            <a:r>
              <a:rPr kumimoji="0" lang="ru-RU" altLang="ja-JP" sz="13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. Данные факты следует рассматривать как аргумент в пользу выдвинутой в </a:t>
            </a:r>
            <a:r>
              <a:rPr kumimoji="0" lang="ru-RU" altLang="ja-JP" sz="1300" b="0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[</a:t>
            </a:r>
            <a:r>
              <a:rPr kumimoji="0" lang="ru-RU" altLang="ja-JP" sz="1300" b="1" i="1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Белашов, 1978, 1984</a:t>
            </a:r>
            <a:r>
              <a:rPr kumimoji="0" lang="ru-RU" altLang="ja-JP" sz="1300" b="0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] </a:t>
            </a:r>
            <a:r>
              <a:rPr kumimoji="0" lang="ru-RU" altLang="ja-JP" sz="13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гипотезы.</a:t>
            </a:r>
            <a:endParaRPr kumimoji="0" lang="ru-RU" altLang="ja-JP" sz="1300" b="0" i="0" u="none" strike="noStrike" cap="none" normalizeH="0" baseline="0" dirty="0" smtClean="0">
              <a:ln>
                <a:noFill/>
              </a:ln>
              <a:solidFill>
                <a:schemeClr val="tx1">
                  <a:lumMod val="10000"/>
                </a:schemeClr>
              </a:solidFill>
              <a:effectLst/>
              <a:latin typeface="+mn-lt"/>
              <a:cs typeface="Times New Roman" pitchFamily="18" charset="0"/>
            </a:endParaRPr>
          </a:p>
          <a:p>
            <a:pPr marR="0" lvl="0" indent="3619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SzPct val="120000"/>
              <a:buFont typeface="Wingdings" pitchFamily="2" charset="2"/>
              <a:buChar char="Ø"/>
              <a:tabLst>
                <a:tab pos="630238" algn="l"/>
              </a:tabLst>
            </a:pPr>
            <a:r>
              <a:rPr kumimoji="0" lang="ru-RU" altLang="ja-JP" sz="13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Предложенный нами ранее</a:t>
            </a:r>
            <a:r>
              <a:rPr kumimoji="0" lang="ru-RU" altLang="ja-JP" sz="13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altLang="ja-JP" sz="13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механизм взаимодействия внешнего магнитного поля и постоянного поля, жестко связанного с Землей, </a:t>
            </a:r>
            <a:r>
              <a:rPr kumimoji="0" lang="ru-RU" altLang="ja-JP" sz="13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является энергетически значимым.</a:t>
            </a:r>
            <a:endParaRPr kumimoji="0" lang="ru-RU" altLang="ja-JP" sz="1300" b="0" i="0" u="none" strike="noStrike" cap="none" normalizeH="0" baseline="0" dirty="0" smtClean="0">
              <a:ln>
                <a:noFill/>
              </a:ln>
              <a:solidFill>
                <a:schemeClr val="tx1">
                  <a:lumMod val="10000"/>
                </a:schemeClr>
              </a:solidFill>
              <a:effectLst/>
              <a:latin typeface="+mn-lt"/>
              <a:cs typeface="Times New Roman" pitchFamily="18" charset="0"/>
            </a:endParaRPr>
          </a:p>
          <a:p>
            <a:pPr marR="0" lvl="0" indent="3619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SzPct val="120000"/>
              <a:buFont typeface="Wingdings" pitchFamily="2" charset="2"/>
              <a:buChar char="Ø"/>
              <a:tabLst>
                <a:tab pos="630238" algn="l"/>
              </a:tabLst>
            </a:pPr>
            <a:r>
              <a:rPr kumimoji="0" lang="ru-RU" altLang="ja-JP" sz="13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Изменения барико-циркуляционного режима, процессы деформации земной коры (глобального характера) </a:t>
            </a:r>
            <a:r>
              <a:rPr kumimoji="0" lang="ru-RU" altLang="ja-JP" sz="1300" b="0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[</a:t>
            </a:r>
            <a:r>
              <a:rPr kumimoji="0" lang="ru-RU" altLang="ja-JP" sz="1300" b="1" i="1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Стовас, 1957; Белашов, 1987</a:t>
            </a:r>
            <a:r>
              <a:rPr kumimoji="0" lang="ru-RU" altLang="ja-JP" sz="1300" b="0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]</a:t>
            </a:r>
            <a:r>
              <a:rPr kumimoji="0" lang="ru-RU" altLang="ja-JP" sz="13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altLang="ja-JP" sz="13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и перераспределение плотности в теле Земли </a:t>
            </a:r>
            <a:r>
              <a:rPr kumimoji="0" lang="ru-RU" altLang="ja-JP" sz="1300" b="0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[</a:t>
            </a:r>
            <a:r>
              <a:rPr kumimoji="0" lang="ru-RU" altLang="ja-JP" sz="1300" b="1" i="1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Белашов, 1985</a:t>
            </a:r>
            <a:r>
              <a:rPr kumimoji="0" lang="ru-RU" altLang="ja-JP" sz="1300" b="0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] </a:t>
            </a:r>
            <a:r>
              <a:rPr kumimoji="0" lang="ru-RU" altLang="ja-JP" sz="13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являются </a:t>
            </a:r>
            <a:r>
              <a:rPr kumimoji="0" lang="ru-RU" altLang="ja-JP" sz="13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следствием неравномерного вращения планеты</a:t>
            </a:r>
            <a:r>
              <a:rPr kumimoji="0" lang="ru-RU" altLang="ja-JP" sz="13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altLang="ja-JP" sz="1300" b="0" i="0" u="none" strike="noStrike" cap="none" normalizeH="0" baseline="0" dirty="0" smtClean="0">
              <a:ln>
                <a:noFill/>
              </a:ln>
              <a:solidFill>
                <a:schemeClr val="tx1">
                  <a:lumMod val="10000"/>
                </a:schemeClr>
              </a:solidFill>
              <a:effectLst/>
              <a:latin typeface="+mn-lt"/>
              <a:cs typeface="Times New Roman" pitchFamily="18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395536" y="4262606"/>
            <a:ext cx="8352928" cy="2046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3619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20000"/>
              <a:tabLst>
                <a:tab pos="630238" algn="l"/>
              </a:tabLst>
            </a:pPr>
            <a:r>
              <a:rPr kumimoji="0" lang="ru-RU" altLang="ja-JP" sz="13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В заключение</a:t>
            </a:r>
            <a:r>
              <a:rPr kumimoji="0" lang="ru-RU" altLang="ja-JP" sz="13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ja-JP" sz="13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перечислим </a:t>
            </a:r>
            <a:r>
              <a:rPr kumimoji="0" lang="ru-RU" altLang="ja-JP" sz="13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вопросы, нуждающиеся в </a:t>
            </a:r>
            <a:r>
              <a:rPr kumimoji="0" lang="ru-RU" altLang="ja-JP" sz="1300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доп. экспериментальной проверке</a:t>
            </a:r>
            <a:r>
              <a:rPr kumimoji="0" lang="ru-RU" altLang="ja-JP" sz="13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altLang="ja-JP" sz="1300" b="0" i="0" u="none" strike="noStrike" cap="none" normalizeH="0" baseline="0" dirty="0" smtClean="0">
              <a:ln>
                <a:noFill/>
              </a:ln>
              <a:solidFill>
                <a:schemeClr val="tx1">
                  <a:lumMod val="10000"/>
                </a:schemeClr>
              </a:solidFill>
              <a:effectLst/>
              <a:latin typeface="+mn-lt"/>
              <a:cs typeface="Times New Roman" pitchFamily="18" charset="0"/>
            </a:endParaRPr>
          </a:p>
          <a:p>
            <a:pPr marR="0" lvl="0" indent="3619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0000FF"/>
              </a:buClr>
              <a:buSzPct val="120000"/>
              <a:buFont typeface="Wingdings" pitchFamily="2" charset="2"/>
              <a:buChar char="Ø"/>
              <a:tabLst>
                <a:tab pos="630238" algn="l"/>
              </a:tabLst>
            </a:pPr>
            <a:r>
              <a:rPr kumimoji="0" lang="ru-RU" altLang="ja-JP" sz="13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Для выяснения действительного вклада изменений магнитосферной возмущенности в колебания продолжительности суток посредством натяжений магнитного поля </a:t>
            </a:r>
            <a:r>
              <a:rPr kumimoji="0" lang="ru-RU" altLang="ja-JP" sz="1300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необходимы измерения поля </a:t>
            </a:r>
            <a:r>
              <a:rPr kumimoji="0" lang="ru-RU" altLang="ja-JP" sz="13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В</a:t>
            </a:r>
            <a:r>
              <a:rPr kumimoji="0" lang="ru-RU" altLang="ja-JP" sz="13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 на высотах плазмосферы за достаточно продолжительный период, включающий (в идеале) 22-летний цикл солнечной активности.</a:t>
            </a:r>
          </a:p>
          <a:p>
            <a:pPr marR="0" lvl="0" indent="3619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SzPct val="120000"/>
              <a:buFont typeface="Wingdings" pitchFamily="2" charset="2"/>
              <a:buChar char="Ø"/>
              <a:tabLst>
                <a:tab pos="630238" algn="l"/>
              </a:tabLst>
            </a:pPr>
            <a:r>
              <a:rPr kumimoji="0" lang="ru-RU" altLang="ja-JP" sz="13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Для определения величины вклада освобождаемой спусковым механизмом энергии, аккумулированной в магнитосфере, </a:t>
            </a:r>
            <a:r>
              <a:rPr kumimoji="0" lang="ru-RU" altLang="ja-JP" sz="1300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необходимы экспериментальные измерения вектора </a:t>
            </a:r>
            <a:r>
              <a:rPr kumimoji="0" lang="ru-RU" altLang="ja-JP" sz="13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В </a:t>
            </a:r>
            <a:r>
              <a:rPr kumimoji="0" lang="ru-RU" altLang="ja-JP" sz="1300" b="1" i="1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в</a:t>
            </a:r>
            <a:r>
              <a:rPr kumimoji="0" lang="ru-RU" altLang="ja-JP" sz="1300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 хвосте магнитосферы </a:t>
            </a:r>
            <a:r>
              <a:rPr kumimoji="0" lang="ru-RU" altLang="ja-JP" sz="13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за период, включающий по крайней мере несколько «срабатываний» спускового механизма.</a:t>
            </a:r>
            <a:r>
              <a:rPr kumimoji="0" lang="ru-RU" altLang="ja-JP" sz="13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latin typeface="+mn-lt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18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881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A0A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553" name="Picture 1" descr="E:\79rQ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6444209" cy="5511495"/>
          </a:xfrm>
          <a:prstGeom prst="rect">
            <a:avLst/>
          </a:prstGeom>
          <a:noFill/>
        </p:spPr>
      </p:pic>
      <p:pic>
        <p:nvPicPr>
          <p:cNvPr id="16" name="Picture 6" descr="D:\Bel-V\CONFERENCES\___Confer-2010\Тинчуринские чтения-2010 (апрель, Казань)\Семинар 27.04.10\Мой доклад\Фото Казани-ночная и с высоты птичьего полета\22-kazan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97884" y="2636912"/>
            <a:ext cx="2946115" cy="2016224"/>
          </a:xfrm>
          <a:prstGeom prst="rect">
            <a:avLst/>
          </a:prstGeom>
          <a:noFill/>
        </p:spPr>
      </p:pic>
      <p:pic>
        <p:nvPicPr>
          <p:cNvPr id="395270" name="Picture 6" descr="Картинки по запросу фото чм 2018 казань забивак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4653136"/>
            <a:ext cx="2915816" cy="2204864"/>
          </a:xfrm>
          <a:prstGeom prst="rect">
            <a:avLst/>
          </a:prstGeom>
          <a:noFill/>
        </p:spPr>
      </p:pic>
      <p:sp>
        <p:nvSpPr>
          <p:cNvPr id="219139" name="Rectangle 3"/>
          <p:cNvSpPr>
            <a:spLocks noChangeArrowheads="1"/>
          </p:cNvSpPr>
          <p:nvPr/>
        </p:nvSpPr>
        <p:spPr bwMode="auto">
          <a:xfrm>
            <a:off x="107504" y="5805264"/>
            <a:ext cx="5870455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defRPr/>
            </a:pPr>
            <a:r>
              <a:rPr lang="ru-RU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СПАСИБО!</a:t>
            </a:r>
            <a:endParaRPr lang="ru-RU" sz="6600" b="1" i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6228184" y="0"/>
            <a:ext cx="2915816" cy="2636912"/>
            <a:chOff x="4357687" y="3857628"/>
            <a:chExt cx="4786314" cy="3029097"/>
          </a:xfrm>
        </p:grpSpPr>
        <p:pic>
          <p:nvPicPr>
            <p:cNvPr id="140289" name="Picture 1" descr="K:\КОНФЕР 14-15\!!!__CONFER-2015\IUGG General Assembly, Symposium A12\КФУ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357687" y="3861048"/>
              <a:ext cx="4786314" cy="3025677"/>
            </a:xfrm>
            <a:prstGeom prst="rect">
              <a:avLst/>
            </a:prstGeom>
            <a:noFill/>
          </p:spPr>
        </p:pic>
        <p:sp>
          <p:nvSpPr>
            <p:cNvPr id="7" name="Прямоугольник 6"/>
            <p:cNvSpPr/>
            <p:nvPr/>
          </p:nvSpPr>
          <p:spPr>
            <a:xfrm>
              <a:off x="5040166" y="3929065"/>
              <a:ext cx="3454563" cy="530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 smtClean="0">
                  <a:solidFill>
                    <a:srgbClr val="FFFFFF"/>
                  </a:solidFill>
                  <a:latin typeface="Arial" pitchFamily="34" charset="0"/>
                </a:rPr>
                <a:t>Казанский федеральный университет</a:t>
              </a:r>
              <a:endParaRPr lang="ru-RU" sz="1200" dirty="0">
                <a:solidFill>
                  <a:srgbClr val="FFFFFF"/>
                </a:solidFill>
              </a:endParaRPr>
            </a:p>
          </p:txBody>
        </p:sp>
        <p:pic>
          <p:nvPicPr>
            <p:cNvPr id="10" name="Рисунок 9"/>
            <p:cNvPicPr/>
            <p:nvPr/>
          </p:nvPicPr>
          <p:blipFill>
            <a:blip r:embed="rId7" cstate="print">
              <a:lum bright="-14000" contrast="-2000"/>
            </a:blip>
            <a:srcRect/>
            <a:stretch>
              <a:fillRect/>
            </a:stretch>
          </p:blipFill>
          <p:spPr bwMode="auto">
            <a:xfrm>
              <a:off x="4357688" y="3857628"/>
              <a:ext cx="602820" cy="528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19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13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0">
          <a:gsLst>
            <a:gs pos="100000">
              <a:srgbClr val="689FF8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288" y="332656"/>
            <a:ext cx="8026400" cy="628650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  <a:spcAft>
                <a:spcPct val="35000"/>
              </a:spcAft>
              <a:buFont typeface="Symbol" pitchFamily="18" charset="2"/>
              <a:buNone/>
            </a:pPr>
            <a:r>
              <a:rPr lang="ru-RU" sz="2800" b="1" dirty="0" smtClean="0">
                <a:solidFill>
                  <a:srgbClr val="CC0000"/>
                </a:solidFill>
              </a:rPr>
              <a:t>Содержание</a:t>
            </a:r>
            <a:r>
              <a:rPr lang="en-US" sz="3600" b="1" dirty="0" smtClean="0">
                <a:solidFill>
                  <a:srgbClr val="CC0000"/>
                </a:solidFill>
              </a:rPr>
              <a:t> </a:t>
            </a:r>
            <a:r>
              <a:rPr lang="ru-RU" sz="3600" b="1" dirty="0">
                <a:solidFill>
                  <a:srgbClr val="CC0000"/>
                </a:solidFill>
              </a:rPr>
              <a:t/>
            </a:r>
            <a:br>
              <a:rPr lang="ru-RU" sz="3600" b="1" dirty="0">
                <a:solidFill>
                  <a:srgbClr val="CC0000"/>
                </a:solidFill>
              </a:rPr>
            </a:br>
            <a:endParaRPr lang="ru-RU" sz="1000" b="1" dirty="0">
              <a:solidFill>
                <a:srgbClr val="CC0000"/>
              </a:solidFill>
            </a:endParaRPr>
          </a:p>
        </p:txBody>
      </p:sp>
      <p:sp>
        <p:nvSpPr>
          <p:cNvPr id="244740" name="Rectangle 4"/>
          <p:cNvSpPr>
            <a:spLocks noChangeArrowheads="1"/>
          </p:cNvSpPr>
          <p:nvPr/>
        </p:nvSpPr>
        <p:spPr bwMode="auto">
          <a:xfrm>
            <a:off x="1403648" y="1916832"/>
            <a:ext cx="619268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marL="285750" indent="-285750">
              <a:lnSpc>
                <a:spcPct val="200000"/>
              </a:lnSpc>
              <a:spcBef>
                <a:spcPts val="0"/>
              </a:spcBef>
              <a:spcAft>
                <a:spcPts val="2400"/>
              </a:spcAft>
              <a:buClr>
                <a:srgbClr val="FF0000"/>
              </a:buClr>
              <a:buSzPct val="75000"/>
              <a:buFont typeface="Monotype Sorts" pitchFamily="2" charset="2"/>
              <a:buChar char="n"/>
              <a:tabLst>
                <a:tab pos="285750" algn="l"/>
              </a:tabLst>
            </a:pPr>
            <a:r>
              <a:rPr lang="ru-RU" b="1" dirty="0" smtClean="0">
                <a:solidFill>
                  <a:srgbClr val="0000FF"/>
                </a:solidFill>
              </a:rPr>
              <a:t>Вводные замечания. История вопроса</a:t>
            </a:r>
            <a:endParaRPr lang="en-US" b="1" dirty="0">
              <a:solidFill>
                <a:srgbClr val="0000FF"/>
              </a:solidFill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5000"/>
              <a:buFont typeface="Monotype Sorts" pitchFamily="2" charset="2"/>
              <a:buChar char="n"/>
              <a:tabLst>
                <a:tab pos="285750" algn="l"/>
              </a:tabLst>
            </a:pPr>
            <a:r>
              <a:rPr lang="ru-RU" b="1" dirty="0" smtClean="0">
                <a:solidFill>
                  <a:srgbClr val="0000FF"/>
                </a:solidFill>
              </a:rPr>
              <a:t>Механизмы передачи энергии. </a:t>
            </a:r>
          </a:p>
          <a:p>
            <a:pPr marL="285750" indent="-17463">
              <a:spcBef>
                <a:spcPts val="0"/>
              </a:spcBef>
              <a:spcAft>
                <a:spcPts val="2400"/>
              </a:spcAft>
              <a:buClr>
                <a:srgbClr val="FF0000"/>
              </a:buClr>
              <a:buSzPct val="75000"/>
              <a:tabLst>
                <a:tab pos="285750" algn="l"/>
              </a:tabLst>
            </a:pPr>
            <a:r>
              <a:rPr lang="ru-RU" b="1" dirty="0" smtClean="0">
                <a:solidFill>
                  <a:srgbClr val="0000FF"/>
                </a:solidFill>
              </a:rPr>
              <a:t>Количественные оценки</a:t>
            </a:r>
            <a:endParaRPr lang="en-US" b="1" dirty="0">
              <a:solidFill>
                <a:srgbClr val="0000FF"/>
              </a:solidFill>
            </a:endParaRPr>
          </a:p>
          <a:p>
            <a:pPr marL="285750" indent="-285750">
              <a:lnSpc>
                <a:spcPct val="200000"/>
              </a:lnSpc>
              <a:spcBef>
                <a:spcPts val="0"/>
              </a:spcBef>
              <a:spcAft>
                <a:spcPts val="2400"/>
              </a:spcAft>
              <a:buClr>
                <a:srgbClr val="FF0000"/>
              </a:buClr>
              <a:buSzPct val="75000"/>
              <a:buFont typeface="Monotype Sorts" pitchFamily="2" charset="2"/>
              <a:buChar char="n"/>
              <a:tabLst>
                <a:tab pos="285750" algn="l"/>
              </a:tabLst>
            </a:pPr>
            <a:r>
              <a:rPr lang="ru-RU" b="1" dirty="0" smtClean="0">
                <a:solidFill>
                  <a:srgbClr val="0000FF"/>
                </a:solidFill>
              </a:rPr>
              <a:t>Анализ гелиогеофизических данных</a:t>
            </a:r>
            <a:endParaRPr lang="en-US" b="1" dirty="0">
              <a:solidFill>
                <a:srgbClr val="0000FF"/>
              </a:solidFill>
            </a:endParaRPr>
          </a:p>
          <a:p>
            <a:pPr marL="285750" indent="-28575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5000"/>
              <a:buFont typeface="Monotype Sorts" pitchFamily="2" charset="2"/>
              <a:buChar char="n"/>
              <a:tabLst>
                <a:tab pos="285750" algn="l"/>
              </a:tabLst>
            </a:pPr>
            <a:r>
              <a:rPr lang="ru-RU" b="1" dirty="0" smtClean="0">
                <a:solidFill>
                  <a:srgbClr val="0000FF"/>
                </a:solidFill>
              </a:rPr>
              <a:t>Заключение. Выводы</a:t>
            </a:r>
            <a:endParaRPr lang="ru-RU" b="1" dirty="0">
              <a:solidFill>
                <a:srgbClr val="0000FF"/>
              </a:solidFill>
            </a:endParaRPr>
          </a:p>
        </p:txBody>
      </p:sp>
      <p:pic>
        <p:nvPicPr>
          <p:cNvPr id="12186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272" y="1272158"/>
            <a:ext cx="2000264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4753" name="Line 17"/>
          <p:cNvSpPr>
            <a:spLocks noChangeShapeType="1"/>
          </p:cNvSpPr>
          <p:nvPr/>
        </p:nvSpPr>
        <p:spPr bwMode="auto">
          <a:xfrm>
            <a:off x="323850" y="980728"/>
            <a:ext cx="8424613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 dirty="0"/>
          </a:p>
        </p:txBody>
      </p:sp>
      <p:grpSp>
        <p:nvGrpSpPr>
          <p:cNvPr id="12" name="Группа 11"/>
          <p:cNvGrpSpPr/>
          <p:nvPr/>
        </p:nvGrpSpPr>
        <p:grpSpPr>
          <a:xfrm>
            <a:off x="217366" y="6020618"/>
            <a:ext cx="8819130" cy="623092"/>
            <a:chOff x="217366" y="6020618"/>
            <a:chExt cx="8819130" cy="623092"/>
          </a:xfrm>
        </p:grpSpPr>
        <p:grpSp>
          <p:nvGrpSpPr>
            <p:cNvPr id="13" name="Группа 11"/>
            <p:cNvGrpSpPr/>
            <p:nvPr/>
          </p:nvGrpSpPr>
          <p:grpSpPr>
            <a:xfrm>
              <a:off x="217366" y="6020618"/>
              <a:ext cx="8675114" cy="623092"/>
              <a:chOff x="467544" y="6020618"/>
              <a:chExt cx="8209731" cy="623092"/>
            </a:xfrm>
          </p:grpSpPr>
          <p:sp>
            <p:nvSpPr>
              <p:cNvPr id="15" name="Line 10"/>
              <p:cNvSpPr>
                <a:spLocks noChangeShapeType="1"/>
              </p:cNvSpPr>
              <p:nvPr/>
            </p:nvSpPr>
            <p:spPr bwMode="auto">
              <a:xfrm>
                <a:off x="467544" y="6020618"/>
                <a:ext cx="8209731" cy="670"/>
              </a:xfrm>
              <a:prstGeom prst="line">
                <a:avLst/>
              </a:prstGeom>
              <a:noFill/>
              <a:ln w="9525">
                <a:solidFill>
                  <a:srgbClr val="FFC000"/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ru-RU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16" name="Рисунок 15"/>
              <p:cNvPicPr/>
              <p:nvPr/>
            </p:nvPicPr>
            <p:blipFill>
              <a:blip r:embed="rId3" cstate="print">
                <a:lum bright="-5000" contrast="6000"/>
              </a:blip>
              <a:srcRect/>
              <a:stretch>
                <a:fillRect/>
              </a:stretch>
            </p:blipFill>
            <p:spPr bwMode="auto">
              <a:xfrm>
                <a:off x="499866" y="6215082"/>
                <a:ext cx="428400" cy="4286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4" name="Rectangle 1"/>
            <p:cNvSpPr>
              <a:spLocks noChangeArrowheads="1"/>
            </p:cNvSpPr>
            <p:nvPr/>
          </p:nvSpPr>
          <p:spPr bwMode="auto">
            <a:xfrm>
              <a:off x="755576" y="6319192"/>
              <a:ext cx="828092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r>
                <a:rPr kumimoji="0" lang="ru-RU" sz="1000" b="1" i="1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Times New Roman" pitchFamily="18" charset="0"/>
                  <a:cs typeface="Arial" pitchFamily="34" charset="0"/>
                </a:rPr>
                <a:t>Казанский федеральный университет</a:t>
              </a:r>
              <a:r>
                <a:rPr kumimoji="0" lang="en-US" sz="1000" b="1" i="1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Times New Roman" pitchFamily="18" charset="0"/>
                  <a:cs typeface="Arial" pitchFamily="34" charset="0"/>
                </a:rPr>
                <a:t> </a:t>
              </a:r>
              <a:r>
                <a:rPr kumimoji="0" lang="ru-RU" sz="1000" b="1" i="1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Times New Roman" pitchFamily="18" charset="0"/>
                  <a:cs typeface="Arial" pitchFamily="34" charset="0"/>
                </a:rPr>
                <a:t>   </a:t>
              </a:r>
              <a:r>
                <a:rPr lang="ru-RU" sz="10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Times New Roman" pitchFamily="18" charset="0"/>
                  <a:cs typeface="Arial" pitchFamily="34" charset="0"/>
                </a:rPr>
                <a:t>Межд. конф. «Триггерные эффекты в геосистемах»</a:t>
              </a:r>
              <a:r>
                <a:rPr kumimoji="0" lang="en-US" sz="1000" b="1" i="1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Times New Roman" pitchFamily="18" charset="0"/>
                  <a:cs typeface="Arial" pitchFamily="34" charset="0"/>
                </a:rPr>
                <a:t>   </a:t>
              </a:r>
              <a:r>
                <a:rPr lang="ru-RU" sz="1000" b="1" i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Times New Roman" pitchFamily="18" charset="0"/>
                  <a:cs typeface="Arial" pitchFamily="34" charset="0"/>
                  <a:sym typeface="Symbol" pitchFamily="18" charset="2"/>
                </a:rPr>
                <a:t>Москва, ИДГ РАН, 4-7 мая 2019 г.</a:t>
              </a:r>
              <a:endParaRPr lang="en-US" sz="10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4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74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75656" y="260648"/>
            <a:ext cx="6120680" cy="360040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spcAft>
                <a:spcPct val="35000"/>
              </a:spcAft>
              <a:buFont typeface="Symbol" pitchFamily="18" charset="2"/>
              <a:buNone/>
              <a:defRPr/>
            </a:pPr>
            <a:r>
              <a:rPr lang="ru-RU" sz="1800" b="1" dirty="0" smtClean="0">
                <a:solidFill>
                  <a:srgbClr val="CC0000"/>
                </a:solidFill>
                <a:effectLst/>
              </a:rPr>
              <a:t>Вводные замечания. История вопроса</a:t>
            </a:r>
            <a:endParaRPr lang="ru-RU" sz="1800" b="1" dirty="0">
              <a:effectLst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395536" y="764704"/>
            <a:ext cx="8280920" cy="5232202"/>
            <a:chOff x="395536" y="764704"/>
            <a:chExt cx="8280920" cy="523220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95536" y="764704"/>
              <a:ext cx="8280920" cy="5184576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9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611560" y="764704"/>
              <a:ext cx="7920880" cy="52322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sz="1300" dirty="0" smtClean="0">
                  <a:solidFill>
                    <a:schemeClr val="tx1">
                      <a:lumMod val="10000"/>
                    </a:schemeClr>
                  </a:solidFill>
                </a:rPr>
                <a:t>Будем рассматривать лишь </a:t>
              </a:r>
              <a:r>
                <a:rPr lang="ru-RU" sz="1300" b="1" i="1" dirty="0" smtClean="0">
                  <a:solidFill>
                    <a:srgbClr val="0000FF"/>
                  </a:solidFill>
                </a:rPr>
                <a:t>циклические изменения  </a:t>
              </a:r>
              <a:r>
                <a:rPr lang="ru-RU" sz="1600" dirty="0" smtClean="0">
                  <a:solidFill>
                    <a:schemeClr val="tx1">
                      <a:lumMod val="10000"/>
                    </a:schemeClr>
                  </a:solidFill>
                  <a:sym typeface="Symbol"/>
                </a:rPr>
                <a:t></a:t>
              </a:r>
              <a:r>
                <a:rPr lang="ru-RU" sz="1300" dirty="0" smtClean="0">
                  <a:solidFill>
                    <a:srgbClr val="000099"/>
                  </a:solidFill>
                </a:rPr>
                <a:t> </a:t>
              </a:r>
            </a:p>
            <a:p>
              <a:pPr marL="3317875"/>
              <a:r>
                <a:rPr lang="ru-RU" sz="1200" dirty="0" smtClean="0">
                  <a:solidFill>
                    <a:srgbClr val="000099"/>
                  </a:solidFill>
                </a:rPr>
                <a:t>(опуская историческое затухание, вызванное, главным образом, приливными явлениями) </a:t>
              </a:r>
            </a:p>
            <a:p>
              <a:pPr>
                <a:spcBef>
                  <a:spcPts val="1200"/>
                </a:spcBef>
              </a:pPr>
              <a:r>
                <a:rPr lang="ru-RU" sz="1300" dirty="0" smtClean="0">
                  <a:solidFill>
                    <a:schemeClr val="tx1">
                      <a:lumMod val="10000"/>
                    </a:schemeClr>
                  </a:solidFill>
                </a:rPr>
                <a:t>К настоящему времени сформировались </a:t>
              </a:r>
              <a:r>
                <a:rPr lang="ru-RU" sz="1300" b="1" dirty="0" smtClean="0">
                  <a:solidFill>
                    <a:srgbClr val="FF0000"/>
                  </a:solidFill>
                </a:rPr>
                <a:t>две резко противоположные точки зрения </a:t>
              </a:r>
              <a:r>
                <a:rPr lang="ru-RU" sz="1300" dirty="0" smtClean="0">
                  <a:solidFill>
                    <a:schemeClr val="tx1">
                      <a:lumMod val="10000"/>
                    </a:schemeClr>
                  </a:solidFill>
                </a:rPr>
                <a:t>по вопросу объяснения </a:t>
              </a:r>
              <a:r>
                <a:rPr lang="ru-RU" sz="1300" b="1" i="1" dirty="0" smtClean="0">
                  <a:solidFill>
                    <a:srgbClr val="0000FF"/>
                  </a:solidFill>
                </a:rPr>
                <a:t>причины колебаний</a:t>
              </a:r>
              <a:r>
                <a:rPr lang="ru-RU" sz="1300" dirty="0" smtClean="0">
                  <a:solidFill>
                    <a:srgbClr val="000099"/>
                  </a:solidFill>
                </a:rPr>
                <a:t>  </a:t>
              </a:r>
              <a:r>
                <a:rPr lang="ru-RU" sz="1600" dirty="0" smtClean="0">
                  <a:solidFill>
                    <a:schemeClr val="tx1">
                      <a:lumMod val="10000"/>
                    </a:schemeClr>
                  </a:solidFill>
                  <a:sym typeface="Symbol"/>
                </a:rPr>
                <a:t></a:t>
              </a:r>
              <a:r>
                <a:rPr lang="ru-RU" sz="1300" dirty="0" smtClean="0">
                  <a:solidFill>
                    <a:srgbClr val="000099"/>
                  </a:solidFill>
                </a:rPr>
                <a:t>. </a:t>
              </a:r>
            </a:p>
            <a:p>
              <a:endParaRPr lang="ru-RU" sz="1300" dirty="0" smtClean="0">
                <a:solidFill>
                  <a:srgbClr val="000099"/>
                </a:solidFill>
              </a:endParaRPr>
            </a:p>
            <a:p>
              <a:pPr marL="361950" indent="-361950">
                <a:buClr>
                  <a:srgbClr val="0000FF"/>
                </a:buClr>
                <a:buSzPct val="110000"/>
                <a:buFont typeface="Wingdings" pitchFamily="2" charset="2"/>
                <a:buChar char="q"/>
              </a:pPr>
              <a:r>
                <a:rPr lang="ru-RU" sz="1300" dirty="0" smtClean="0">
                  <a:solidFill>
                    <a:schemeClr val="tx1">
                      <a:lumMod val="10000"/>
                    </a:schemeClr>
                  </a:solidFill>
                </a:rPr>
                <a:t>Ряд исследователей еще с 50-60 гг. прошлого века </a:t>
              </a:r>
              <a:r>
                <a:rPr lang="ru-RU" sz="1200" b="1" dirty="0" smtClean="0">
                  <a:solidFill>
                    <a:srgbClr val="800000"/>
                  </a:solidFill>
                </a:rPr>
                <a:t>[Сидоренков, 1961; Стовас, 1955; Эйгенсон, 1958]</a:t>
              </a:r>
              <a:r>
                <a:rPr lang="ru-RU" sz="1300" dirty="0" smtClean="0">
                  <a:solidFill>
                    <a:srgbClr val="000099"/>
                  </a:solidFill>
                </a:rPr>
                <a:t> </a:t>
              </a:r>
              <a:r>
                <a:rPr lang="ru-RU" sz="1300" dirty="0" smtClean="0">
                  <a:solidFill>
                    <a:schemeClr val="tx1">
                      <a:lumMod val="10000"/>
                    </a:schemeClr>
                  </a:solidFill>
                </a:rPr>
                <a:t>полагают, что для того, </a:t>
              </a:r>
              <a:r>
                <a:rPr lang="ru-RU" sz="1300" b="1" i="1" dirty="0" smtClean="0">
                  <a:solidFill>
                    <a:srgbClr val="0000FF"/>
                  </a:solidFill>
                </a:rPr>
                <a:t>чтобы вызвать наблюдающиеся реально колебания скорости вращения Земли, достаточно тех изменений, которые происходят в циркуляции океана и атмосферы. </a:t>
              </a:r>
            </a:p>
            <a:p>
              <a:pPr marL="361950" indent="-361950">
                <a:spcBef>
                  <a:spcPts val="1200"/>
                </a:spcBef>
                <a:buClr>
                  <a:srgbClr val="0000FF"/>
                </a:buClr>
                <a:buSzPct val="110000"/>
                <a:buFont typeface="Wingdings" pitchFamily="2" charset="2"/>
                <a:buChar char="q"/>
              </a:pPr>
              <a:r>
                <a:rPr lang="ru-RU" sz="1300" dirty="0" smtClean="0">
                  <a:solidFill>
                    <a:schemeClr val="tx1">
                      <a:lumMod val="10000"/>
                    </a:schemeClr>
                  </a:solidFill>
                </a:rPr>
                <a:t>Вторая группа исследователей </a:t>
              </a:r>
              <a:r>
                <a:rPr lang="ru-RU" sz="1300" dirty="0" smtClean="0">
                  <a:solidFill>
                    <a:srgbClr val="000099"/>
                  </a:solidFill>
                </a:rPr>
                <a:t>(</a:t>
              </a:r>
              <a:r>
                <a:rPr lang="ru-RU" sz="1300" dirty="0" smtClean="0">
                  <a:solidFill>
                    <a:schemeClr val="tx1">
                      <a:lumMod val="10000"/>
                    </a:schemeClr>
                  </a:solidFill>
                </a:rPr>
                <a:t>см., например, </a:t>
              </a:r>
              <a:r>
                <a:rPr lang="ru-RU" sz="1200" b="1" dirty="0" smtClean="0">
                  <a:solidFill>
                    <a:srgbClr val="800000"/>
                  </a:solidFill>
                </a:rPr>
                <a:t>[Брагинский, 1976; </a:t>
              </a:r>
              <a:r>
                <a:rPr lang="en-US" sz="1200" b="1" dirty="0" smtClean="0">
                  <a:solidFill>
                    <a:srgbClr val="800000"/>
                  </a:solidFill>
                </a:rPr>
                <a:t>Runcorn</a:t>
              </a:r>
              <a:r>
                <a:rPr lang="ru-RU" sz="1200" b="1" dirty="0" smtClean="0">
                  <a:solidFill>
                    <a:srgbClr val="800000"/>
                  </a:solidFill>
                </a:rPr>
                <a:t>, 1982]</a:t>
              </a:r>
              <a:r>
                <a:rPr lang="ru-RU" sz="1300" dirty="0" smtClean="0">
                  <a:solidFill>
                    <a:srgbClr val="000099"/>
                  </a:solidFill>
                </a:rPr>
                <a:t>) п</a:t>
              </a:r>
              <a:r>
                <a:rPr lang="ru-RU" sz="1300" dirty="0" smtClean="0">
                  <a:solidFill>
                    <a:schemeClr val="tx1">
                      <a:lumMod val="10000"/>
                    </a:schemeClr>
                  </a:solidFill>
                </a:rPr>
                <a:t>ридерживается </a:t>
              </a:r>
              <a:r>
                <a:rPr lang="ru-RU" sz="1300" b="1" i="1" dirty="0" smtClean="0">
                  <a:solidFill>
                    <a:srgbClr val="0000FF"/>
                  </a:solidFill>
                </a:rPr>
                <a:t>гипотезы о внутриземных причинах изменений  </a:t>
              </a:r>
              <a:r>
                <a:rPr lang="ru-RU" sz="1600" dirty="0" smtClean="0">
                  <a:solidFill>
                    <a:schemeClr val="tx1">
                      <a:lumMod val="10000"/>
                    </a:schemeClr>
                  </a:solidFill>
                  <a:sym typeface="Symbol"/>
                </a:rPr>
                <a:t></a:t>
              </a:r>
              <a:r>
                <a:rPr lang="ru-RU" sz="1300" dirty="0" smtClean="0">
                  <a:solidFill>
                    <a:schemeClr val="tx1">
                      <a:lumMod val="10000"/>
                    </a:schemeClr>
                  </a:solidFill>
                </a:rPr>
                <a:t>. </a:t>
              </a:r>
            </a:p>
            <a:p>
              <a:pPr marL="361950" indent="-361950">
                <a:spcBef>
                  <a:spcPts val="1200"/>
                </a:spcBef>
                <a:buClr>
                  <a:srgbClr val="0000FF"/>
                </a:buClr>
                <a:buSzPct val="110000"/>
                <a:buFont typeface="Wingdings" pitchFamily="2" charset="2"/>
                <a:buChar char="q"/>
              </a:pPr>
              <a:r>
                <a:rPr lang="ru-RU" sz="1300" dirty="0" smtClean="0">
                  <a:solidFill>
                    <a:schemeClr val="tx1">
                      <a:lumMod val="10000"/>
                    </a:schemeClr>
                  </a:solidFill>
                </a:rPr>
                <a:t>Высказываются и </a:t>
              </a:r>
              <a:r>
                <a:rPr lang="ru-RU" sz="1300" b="1" i="1" dirty="0" smtClean="0">
                  <a:solidFill>
                    <a:schemeClr val="tx1">
                      <a:lumMod val="10000"/>
                    </a:schemeClr>
                  </a:solidFill>
                </a:rPr>
                <a:t>другие точки зрения</a:t>
              </a:r>
              <a:r>
                <a:rPr lang="ru-RU" sz="1300" dirty="0" smtClean="0">
                  <a:solidFill>
                    <a:schemeClr val="tx1">
                      <a:lumMod val="10000"/>
                    </a:schemeClr>
                  </a:solidFill>
                </a:rPr>
                <a:t>, в том числе </a:t>
              </a:r>
              <a:r>
                <a:rPr lang="ru-RU" sz="1300" b="1" i="1" dirty="0" smtClean="0">
                  <a:solidFill>
                    <a:srgbClr val="0000FF"/>
                  </a:solidFill>
                </a:rPr>
                <a:t>причиной колебаний </a:t>
              </a:r>
              <a:r>
                <a:rPr lang="ru-RU" sz="1600" dirty="0" smtClean="0">
                  <a:solidFill>
                    <a:schemeClr val="tx1">
                      <a:lumMod val="10000"/>
                    </a:schemeClr>
                  </a:solidFill>
                  <a:sym typeface="Symbol"/>
                </a:rPr>
                <a:t></a:t>
              </a:r>
              <a:r>
                <a:rPr lang="ru-RU" sz="1300" dirty="0" smtClean="0">
                  <a:solidFill>
                    <a:schemeClr val="tx1">
                      <a:lumMod val="10000"/>
                    </a:schemeClr>
                  </a:solidFill>
                </a:rPr>
                <a:t> </a:t>
              </a:r>
              <a:r>
                <a:rPr lang="ru-RU" sz="1300" b="1" i="1" dirty="0" smtClean="0">
                  <a:solidFill>
                    <a:srgbClr val="0000FF"/>
                  </a:solidFill>
                </a:rPr>
                <a:t>называются тектонические процессы и изменения приливообразующих сил Луны, Солнца и других планет</a:t>
              </a:r>
              <a:r>
                <a:rPr lang="ru-RU" sz="1300" dirty="0" smtClean="0">
                  <a:solidFill>
                    <a:schemeClr val="tx1">
                      <a:lumMod val="10000"/>
                    </a:schemeClr>
                  </a:solidFill>
                </a:rPr>
                <a:t>, вызывающие приливные неравенства в океане, атмосфере и твердой оболочке Земли (см., например,</a:t>
              </a:r>
              <a:r>
                <a:rPr lang="ru-RU" sz="1300" dirty="0" smtClean="0">
                  <a:solidFill>
                    <a:srgbClr val="000099"/>
                  </a:solidFill>
                </a:rPr>
                <a:t> </a:t>
              </a:r>
              <a:r>
                <a:rPr lang="ru-RU" sz="1200" b="1" dirty="0" smtClean="0">
                  <a:solidFill>
                    <a:srgbClr val="800000"/>
                  </a:solidFill>
                </a:rPr>
                <a:t>[Максимов, 1970, 1973; Ривин, 1976; Киселев, 2015]</a:t>
              </a:r>
              <a:r>
                <a:rPr lang="ru-RU" sz="1200" b="1" dirty="0" smtClean="0">
                  <a:solidFill>
                    <a:srgbClr val="000099"/>
                  </a:solidFill>
                </a:rPr>
                <a:t> </a:t>
              </a:r>
              <a:r>
                <a:rPr lang="ru-RU" sz="1300" dirty="0" smtClean="0">
                  <a:solidFill>
                    <a:schemeClr val="tx1">
                      <a:lumMod val="10000"/>
                    </a:schemeClr>
                  </a:solidFill>
                </a:rPr>
                <a:t>и ссылки в этих работах). </a:t>
              </a:r>
            </a:p>
            <a:p>
              <a:pPr marL="1254125">
                <a:spcBef>
                  <a:spcPts val="600"/>
                </a:spcBef>
                <a:buClr>
                  <a:srgbClr val="0000FF"/>
                </a:buClr>
                <a:buSzPct val="110000"/>
              </a:pPr>
              <a:r>
                <a:rPr lang="ru-RU" sz="1300" dirty="0" smtClean="0">
                  <a:solidFill>
                    <a:srgbClr val="000099"/>
                  </a:solidFill>
                </a:rPr>
                <a:t>Однако, исходя из количественных оценок, выполненных в </a:t>
              </a:r>
              <a:r>
                <a:rPr lang="ru-RU" sz="1200" b="1" dirty="0" smtClean="0">
                  <a:solidFill>
                    <a:srgbClr val="800000"/>
                  </a:solidFill>
                </a:rPr>
                <a:t>[Парийский, 1948]</a:t>
              </a:r>
              <a:r>
                <a:rPr lang="ru-RU" sz="1300" dirty="0" smtClean="0">
                  <a:solidFill>
                    <a:srgbClr val="000099"/>
                  </a:solidFill>
                </a:rPr>
                <a:t>, </a:t>
              </a:r>
              <a:r>
                <a:rPr lang="ru-RU" sz="1300" b="1" i="1" dirty="0" smtClean="0">
                  <a:solidFill>
                    <a:srgbClr val="0000FF"/>
                  </a:solidFill>
                </a:rPr>
                <a:t>изменения</a:t>
              </a:r>
              <a:r>
                <a:rPr lang="ru-RU" sz="1300" dirty="0" smtClean="0">
                  <a:solidFill>
                    <a:schemeClr val="tx1">
                      <a:lumMod val="10000"/>
                    </a:schemeClr>
                  </a:solidFill>
                </a:rPr>
                <a:t> </a:t>
              </a:r>
              <a:r>
                <a:rPr lang="ru-RU" sz="1600" dirty="0" smtClean="0">
                  <a:solidFill>
                    <a:schemeClr val="tx1">
                      <a:lumMod val="10000"/>
                    </a:schemeClr>
                  </a:solidFill>
                  <a:sym typeface="Symbol"/>
                </a:rPr>
                <a:t></a:t>
              </a:r>
              <a:r>
                <a:rPr lang="ru-RU" sz="1300" dirty="0" smtClean="0">
                  <a:solidFill>
                    <a:schemeClr val="tx1">
                      <a:lumMod val="10000"/>
                    </a:schemeClr>
                  </a:solidFill>
                </a:rPr>
                <a:t> </a:t>
              </a:r>
              <a:r>
                <a:rPr lang="ru-RU" sz="1300" b="1" i="1" dirty="0" smtClean="0">
                  <a:solidFill>
                    <a:srgbClr val="0000FF"/>
                  </a:solidFill>
                </a:rPr>
                <a:t>вряд ли могут быть объяснены смещениями коры относительно тела Земли</a:t>
              </a:r>
              <a:r>
                <a:rPr lang="ru-RU" sz="1300" dirty="0" smtClean="0">
                  <a:solidFill>
                    <a:schemeClr val="tx1">
                      <a:lumMod val="10000"/>
                    </a:schemeClr>
                  </a:solidFill>
                </a:rPr>
                <a:t>; </a:t>
              </a:r>
              <a:r>
                <a:rPr lang="ru-RU" sz="1300" dirty="0" smtClean="0">
                  <a:solidFill>
                    <a:srgbClr val="000099"/>
                  </a:solidFill>
                </a:rPr>
                <a:t>а наблюдения показывают, что мы имеем дело </a:t>
              </a:r>
              <a:r>
                <a:rPr lang="ru-RU" sz="1300" b="1" i="1" dirty="0" smtClean="0">
                  <a:solidFill>
                    <a:srgbClr val="0000FF"/>
                  </a:solidFill>
                </a:rPr>
                <a:t>не с приливными явлениями</a:t>
              </a:r>
              <a:r>
                <a:rPr lang="ru-RU" sz="1300" dirty="0" smtClean="0">
                  <a:solidFill>
                    <a:schemeClr val="tx1">
                      <a:lumMod val="10000"/>
                    </a:schemeClr>
                  </a:solidFill>
                </a:rPr>
                <a:t>. </a:t>
              </a:r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217366" y="6020618"/>
            <a:ext cx="8819130" cy="623092"/>
            <a:chOff x="217366" y="6020618"/>
            <a:chExt cx="8819130" cy="623092"/>
          </a:xfrm>
        </p:grpSpPr>
        <p:grpSp>
          <p:nvGrpSpPr>
            <p:cNvPr id="29" name="Группа 11"/>
            <p:cNvGrpSpPr/>
            <p:nvPr/>
          </p:nvGrpSpPr>
          <p:grpSpPr>
            <a:xfrm>
              <a:off x="217366" y="6020618"/>
              <a:ext cx="8675114" cy="623092"/>
              <a:chOff x="467544" y="6020618"/>
              <a:chExt cx="8209731" cy="623092"/>
            </a:xfrm>
          </p:grpSpPr>
          <p:sp>
            <p:nvSpPr>
              <p:cNvPr id="31" name="Line 10"/>
              <p:cNvSpPr>
                <a:spLocks noChangeShapeType="1"/>
              </p:cNvSpPr>
              <p:nvPr/>
            </p:nvSpPr>
            <p:spPr bwMode="auto">
              <a:xfrm>
                <a:off x="467544" y="6020618"/>
                <a:ext cx="8209731" cy="670"/>
              </a:xfrm>
              <a:prstGeom prst="line">
                <a:avLst/>
              </a:prstGeom>
              <a:noFill/>
              <a:ln w="9525">
                <a:solidFill>
                  <a:srgbClr val="FFC000"/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ru-RU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32" name="Рисунок 31"/>
              <p:cNvPicPr/>
              <p:nvPr/>
            </p:nvPicPr>
            <p:blipFill>
              <a:blip r:embed="rId3" cstate="print">
                <a:lum bright="-5000" contrast="6000"/>
              </a:blip>
              <a:srcRect/>
              <a:stretch>
                <a:fillRect/>
              </a:stretch>
            </p:blipFill>
            <p:spPr bwMode="auto">
              <a:xfrm>
                <a:off x="499866" y="6215082"/>
                <a:ext cx="428400" cy="4286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30" name="Rectangle 1"/>
            <p:cNvSpPr>
              <a:spLocks noChangeArrowheads="1"/>
            </p:cNvSpPr>
            <p:nvPr/>
          </p:nvSpPr>
          <p:spPr bwMode="auto">
            <a:xfrm>
              <a:off x="755576" y="6319192"/>
              <a:ext cx="828092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r>
                <a:rPr kumimoji="0" lang="ru-RU" sz="1000" b="1" i="1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Times New Roman" pitchFamily="18" charset="0"/>
                  <a:cs typeface="Arial" pitchFamily="34" charset="0"/>
                </a:rPr>
                <a:t>Казанский федеральный университет</a:t>
              </a:r>
              <a:r>
                <a:rPr kumimoji="0" lang="en-US" sz="1000" b="1" i="1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Times New Roman" pitchFamily="18" charset="0"/>
                  <a:cs typeface="Arial" pitchFamily="34" charset="0"/>
                </a:rPr>
                <a:t> </a:t>
              </a:r>
              <a:r>
                <a:rPr kumimoji="0" lang="ru-RU" sz="1000" b="1" i="1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Times New Roman" pitchFamily="18" charset="0"/>
                  <a:cs typeface="Arial" pitchFamily="34" charset="0"/>
                </a:rPr>
                <a:t>   </a:t>
              </a:r>
              <a:r>
                <a:rPr lang="ru-RU" sz="10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Times New Roman" pitchFamily="18" charset="0"/>
                  <a:cs typeface="Arial" pitchFamily="34" charset="0"/>
                </a:rPr>
                <a:t>Межд. конф. «Триггерные эффекты в геосистемах»</a:t>
              </a:r>
              <a:r>
                <a:rPr kumimoji="0" lang="en-US" sz="1000" b="1" i="1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Times New Roman" pitchFamily="18" charset="0"/>
                  <a:cs typeface="Arial" pitchFamily="34" charset="0"/>
                </a:rPr>
                <a:t>   </a:t>
              </a:r>
              <a:r>
                <a:rPr lang="ru-RU" sz="1000" b="1" i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Times New Roman" pitchFamily="18" charset="0"/>
                  <a:cs typeface="Arial" pitchFamily="34" charset="0"/>
                  <a:sym typeface="Symbol" pitchFamily="18" charset="2"/>
                </a:rPr>
                <a:t>Москва, ИДГ РАН, 4-7 мая 2019 г.</a:t>
              </a:r>
              <a:endParaRPr lang="en-US" sz="10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/>
          <p:cNvGrpSpPr/>
          <p:nvPr/>
        </p:nvGrpSpPr>
        <p:grpSpPr>
          <a:xfrm>
            <a:off x="217366" y="6020618"/>
            <a:ext cx="8819130" cy="623092"/>
            <a:chOff x="217366" y="6020618"/>
            <a:chExt cx="8819130" cy="623092"/>
          </a:xfrm>
        </p:grpSpPr>
        <p:grpSp>
          <p:nvGrpSpPr>
            <p:cNvPr id="20" name="Группа 11"/>
            <p:cNvGrpSpPr/>
            <p:nvPr/>
          </p:nvGrpSpPr>
          <p:grpSpPr>
            <a:xfrm>
              <a:off x="217366" y="6020618"/>
              <a:ext cx="8675114" cy="623092"/>
              <a:chOff x="467544" y="6020618"/>
              <a:chExt cx="8209731" cy="623092"/>
            </a:xfrm>
          </p:grpSpPr>
          <p:sp>
            <p:nvSpPr>
              <p:cNvPr id="22" name="Line 10"/>
              <p:cNvSpPr>
                <a:spLocks noChangeShapeType="1"/>
              </p:cNvSpPr>
              <p:nvPr/>
            </p:nvSpPr>
            <p:spPr bwMode="auto">
              <a:xfrm>
                <a:off x="467544" y="6020618"/>
                <a:ext cx="8209731" cy="670"/>
              </a:xfrm>
              <a:prstGeom prst="line">
                <a:avLst/>
              </a:prstGeom>
              <a:noFill/>
              <a:ln w="9525">
                <a:solidFill>
                  <a:srgbClr val="FFC000"/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ru-RU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23" name="Рисунок 22"/>
              <p:cNvPicPr/>
              <p:nvPr/>
            </p:nvPicPr>
            <p:blipFill>
              <a:blip r:embed="rId3" cstate="print">
                <a:lum bright="-5000" contrast="6000"/>
              </a:blip>
              <a:srcRect/>
              <a:stretch>
                <a:fillRect/>
              </a:stretch>
            </p:blipFill>
            <p:spPr bwMode="auto">
              <a:xfrm>
                <a:off x="499866" y="6215082"/>
                <a:ext cx="428400" cy="4286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1" name="Rectangle 1"/>
            <p:cNvSpPr>
              <a:spLocks noChangeArrowheads="1"/>
            </p:cNvSpPr>
            <p:nvPr/>
          </p:nvSpPr>
          <p:spPr bwMode="auto">
            <a:xfrm>
              <a:off x="755576" y="6319192"/>
              <a:ext cx="828092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r>
                <a:rPr kumimoji="0" lang="ru-RU" sz="1000" b="1" i="1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Times New Roman" pitchFamily="18" charset="0"/>
                  <a:cs typeface="Arial" pitchFamily="34" charset="0"/>
                </a:rPr>
                <a:t>Казанский федеральный университет</a:t>
              </a:r>
              <a:r>
                <a:rPr kumimoji="0" lang="en-US" sz="1000" b="1" i="1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Times New Roman" pitchFamily="18" charset="0"/>
                  <a:cs typeface="Arial" pitchFamily="34" charset="0"/>
                </a:rPr>
                <a:t> </a:t>
              </a:r>
              <a:r>
                <a:rPr kumimoji="0" lang="ru-RU" sz="1000" b="1" i="1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Times New Roman" pitchFamily="18" charset="0"/>
                  <a:cs typeface="Arial" pitchFamily="34" charset="0"/>
                </a:rPr>
                <a:t>   </a:t>
              </a:r>
              <a:r>
                <a:rPr lang="ru-RU" sz="10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Times New Roman" pitchFamily="18" charset="0"/>
                  <a:cs typeface="Arial" pitchFamily="34" charset="0"/>
                </a:rPr>
                <a:t>Межд. конф. «Триггерные эффекты в геосистемах»</a:t>
              </a:r>
              <a:r>
                <a:rPr kumimoji="0" lang="en-US" sz="1000" b="1" i="1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Times New Roman" pitchFamily="18" charset="0"/>
                  <a:cs typeface="Arial" pitchFamily="34" charset="0"/>
                </a:rPr>
                <a:t>   </a:t>
              </a:r>
              <a:r>
                <a:rPr lang="ru-RU" sz="1000" b="1" i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Times New Roman" pitchFamily="18" charset="0"/>
                  <a:cs typeface="Arial" pitchFamily="34" charset="0"/>
                  <a:sym typeface="Symbol" pitchFamily="18" charset="2"/>
                </a:rPr>
                <a:t>Москва, ИДГ РАН, 4-7 мая 2019 г.</a:t>
              </a:r>
              <a:endParaRPr lang="en-US" sz="10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endParaRPr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323528" y="260648"/>
            <a:ext cx="8496944" cy="5616624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467544" y="3663776"/>
            <a:ext cx="8208912" cy="1925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3525">
              <a:lnSpc>
                <a:spcPct val="125000"/>
              </a:lnSpc>
            </a:pPr>
            <a:r>
              <a:rPr lang="ru-RU" sz="1300" dirty="0" smtClean="0">
                <a:solidFill>
                  <a:srgbClr val="000099"/>
                </a:solidFill>
              </a:rPr>
              <a:t>Высказывавшиеся в </a:t>
            </a:r>
            <a:r>
              <a:rPr lang="ru-RU" sz="1200" b="1" dirty="0" smtClean="0">
                <a:solidFill>
                  <a:srgbClr val="800000"/>
                </a:solidFill>
              </a:rPr>
              <a:t>[Парийский, 1948; Брагинский, 1976; </a:t>
            </a:r>
            <a:r>
              <a:rPr lang="en-US" sz="1200" b="1" dirty="0" smtClean="0">
                <a:solidFill>
                  <a:srgbClr val="800000"/>
                </a:solidFill>
              </a:rPr>
              <a:t>Runcorn</a:t>
            </a:r>
            <a:r>
              <a:rPr lang="ru-RU" sz="1200" b="1" dirty="0" smtClean="0">
                <a:solidFill>
                  <a:srgbClr val="800000"/>
                </a:solidFill>
              </a:rPr>
              <a:t>, 1982]</a:t>
            </a:r>
            <a:r>
              <a:rPr lang="ru-RU" sz="1300" dirty="0" smtClean="0">
                <a:solidFill>
                  <a:srgbClr val="800000"/>
                </a:solidFill>
              </a:rPr>
              <a:t> </a:t>
            </a:r>
            <a:r>
              <a:rPr lang="ru-RU" sz="1300" i="1" dirty="0" smtClean="0">
                <a:solidFill>
                  <a:srgbClr val="0000FF"/>
                </a:solidFill>
              </a:rPr>
              <a:t>гипотезы о внутриземных причинах изменений скорости вращения Земли, энергетически вполне реальные</a:t>
            </a:r>
            <a:r>
              <a:rPr lang="ru-RU" sz="1300" dirty="0" smtClean="0">
                <a:solidFill>
                  <a:srgbClr val="000099"/>
                </a:solidFill>
              </a:rPr>
              <a:t>, </a:t>
            </a:r>
            <a:r>
              <a:rPr lang="ru-RU" sz="1300" b="1" i="1" dirty="0" smtClean="0">
                <a:solidFill>
                  <a:srgbClr val="0000FF"/>
                </a:solidFill>
              </a:rPr>
              <a:t>не дают</a:t>
            </a:r>
            <a:r>
              <a:rPr lang="ru-RU" sz="1300" dirty="0" smtClean="0">
                <a:solidFill>
                  <a:srgbClr val="000099"/>
                </a:solidFill>
              </a:rPr>
              <a:t>, однако, </a:t>
            </a:r>
            <a:r>
              <a:rPr lang="ru-RU" sz="1300" b="1" i="1" dirty="0" smtClean="0">
                <a:solidFill>
                  <a:srgbClr val="0000FF"/>
                </a:solidFill>
              </a:rPr>
              <a:t>никакого объяснения наблюдаемой корреляции колебаний </a:t>
            </a:r>
            <a:r>
              <a:rPr lang="ru-RU" sz="1600" dirty="0" smtClean="0">
                <a:solidFill>
                  <a:schemeClr val="tx1">
                    <a:lumMod val="10000"/>
                  </a:schemeClr>
                </a:solidFill>
                <a:sym typeface="Symbol"/>
              </a:rPr>
              <a:t></a:t>
            </a:r>
            <a:r>
              <a:rPr lang="ru-RU" sz="1300" dirty="0" smtClean="0">
                <a:solidFill>
                  <a:srgbClr val="000099"/>
                </a:solidFill>
              </a:rPr>
              <a:t> </a:t>
            </a:r>
            <a:r>
              <a:rPr lang="ru-RU" sz="1300" b="1" i="1" dirty="0" smtClean="0">
                <a:solidFill>
                  <a:srgbClr val="0000FF"/>
                </a:solidFill>
              </a:rPr>
              <a:t>с проявлениями солнечной активности в циклах большой продолжительности </a:t>
            </a:r>
            <a:r>
              <a:rPr lang="ru-RU" sz="1200" b="1" dirty="0" smtClean="0">
                <a:solidFill>
                  <a:srgbClr val="800000"/>
                </a:solidFill>
              </a:rPr>
              <a:t>[Сидоренков, 1961; Эйгенсон, 1958; Ривин, 1976]</a:t>
            </a:r>
            <a:r>
              <a:rPr lang="ru-RU" sz="1300" dirty="0" smtClean="0">
                <a:solidFill>
                  <a:srgbClr val="000099"/>
                </a:solidFill>
              </a:rPr>
              <a:t>, </a:t>
            </a:r>
            <a:r>
              <a:rPr lang="ru-RU" sz="1300" b="1" i="1" dirty="0" smtClean="0">
                <a:solidFill>
                  <a:srgbClr val="0000FF"/>
                </a:solidFill>
              </a:rPr>
              <a:t>а также в циклах продолжительностью 1 и 0.5 года </a:t>
            </a:r>
            <a:r>
              <a:rPr lang="ru-RU" sz="1200" b="1" dirty="0" smtClean="0">
                <a:solidFill>
                  <a:srgbClr val="800000"/>
                </a:solidFill>
              </a:rPr>
              <a:t>[Белашов, 1978, 1984]</a:t>
            </a:r>
            <a:r>
              <a:rPr lang="ru-RU" sz="1300" dirty="0" smtClean="0">
                <a:solidFill>
                  <a:srgbClr val="000099"/>
                </a:solidFill>
              </a:rPr>
              <a:t>, в связи с чем выдвигаемые этими гипотезами факторы </a:t>
            </a:r>
            <a:r>
              <a:rPr lang="ru-RU" sz="1300" b="1" i="1" dirty="0" smtClean="0">
                <a:solidFill>
                  <a:srgbClr val="0000FF"/>
                </a:solidFill>
              </a:rPr>
              <a:t>нельзя с достаточным основанием считать причиной изменений </a:t>
            </a:r>
            <a:r>
              <a:rPr lang="ru-RU" sz="1300" i="1" dirty="0" smtClean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ru-RU" sz="1600" dirty="0" smtClean="0">
                <a:solidFill>
                  <a:schemeClr val="tx1">
                    <a:lumMod val="10000"/>
                  </a:schemeClr>
                </a:solidFill>
                <a:sym typeface="Symbol"/>
              </a:rPr>
              <a:t></a:t>
            </a:r>
            <a:r>
              <a:rPr lang="ru-RU" sz="1300" dirty="0" smtClean="0">
                <a:solidFill>
                  <a:srgbClr val="000099"/>
                </a:solidFill>
              </a:rPr>
              <a:t>. </a:t>
            </a:r>
          </a:p>
        </p:txBody>
      </p:sp>
      <p:sp>
        <p:nvSpPr>
          <p:cNvPr id="257026" name="AutoShape 2" descr="Видео по запросу вращение земли движени воздушных масс гиф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7028" name="AutoShape 4" descr="Видео по запросу вращение земли движени воздушных масс гиф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7030" name="AutoShape 6" descr="Видео по запросу вращение земли движени воздушных масс гиф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7034" name="AutoShape 10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5" name="Группа 24"/>
          <p:cNvGrpSpPr/>
          <p:nvPr/>
        </p:nvGrpSpPr>
        <p:grpSpPr>
          <a:xfrm>
            <a:off x="539552" y="476672"/>
            <a:ext cx="8064896" cy="2880320"/>
            <a:chOff x="539552" y="476672"/>
            <a:chExt cx="8064896" cy="2880320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539552" y="545773"/>
              <a:ext cx="4680520" cy="28046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63525">
                <a:lnSpc>
                  <a:spcPct val="125000"/>
                </a:lnSpc>
                <a:spcAft>
                  <a:spcPts val="600"/>
                </a:spcAft>
              </a:pPr>
              <a:r>
                <a:rPr lang="ru-RU" sz="1300" dirty="0" smtClean="0">
                  <a:solidFill>
                    <a:srgbClr val="000099"/>
                  </a:solidFill>
                </a:rPr>
                <a:t>Что касается </a:t>
              </a:r>
              <a:r>
                <a:rPr lang="ru-RU" sz="1300" i="1" dirty="0" smtClean="0">
                  <a:solidFill>
                    <a:srgbClr val="0000FF"/>
                  </a:solidFill>
                </a:rPr>
                <a:t>гипотезы о главенствующей роли циркуляции атмосферы и океана в управлении ротационным режимом Земли</a:t>
              </a:r>
              <a:r>
                <a:rPr lang="ru-RU" sz="1300" dirty="0" smtClean="0">
                  <a:solidFill>
                    <a:srgbClr val="000099"/>
                  </a:solidFill>
                </a:rPr>
                <a:t>, то еще в </a:t>
              </a:r>
              <a:r>
                <a:rPr lang="ru-RU" sz="1200" b="1" dirty="0" smtClean="0">
                  <a:solidFill>
                    <a:srgbClr val="800000"/>
                  </a:solidFill>
                </a:rPr>
                <a:t>[Максимов, 1973] </a:t>
              </a:r>
              <a:r>
                <a:rPr lang="ru-RU" sz="1300" dirty="0" smtClean="0">
                  <a:solidFill>
                    <a:srgbClr val="000099"/>
                  </a:solidFill>
                </a:rPr>
                <a:t>было указано, что </a:t>
              </a:r>
            </a:p>
            <a:p>
              <a:pPr marL="627063">
                <a:lnSpc>
                  <a:spcPct val="125000"/>
                </a:lnSpc>
              </a:pPr>
              <a:r>
                <a:rPr lang="ru-RU" sz="1200" dirty="0" smtClean="0">
                  <a:solidFill>
                    <a:srgbClr val="0000FF"/>
                  </a:solidFill>
                </a:rPr>
                <a:t>«</a:t>
              </a:r>
              <a:r>
                <a:rPr lang="ru-RU" sz="1200" b="1" i="1" dirty="0" smtClean="0">
                  <a:solidFill>
                    <a:srgbClr val="0000FF"/>
                  </a:solidFill>
                </a:rPr>
                <a:t>сравнительно небольшие изменения циркуляции атмосферы и океана вряд ли могут создавать реально такие глобальные «макрокоэффициенты трения», которые могли бы сказаться на стабильности вращения планеты, здесь скорее можно усмотреть обратную закономерность» </a:t>
              </a:r>
              <a:r>
                <a:rPr lang="ru-RU" sz="1200" b="1" dirty="0" smtClean="0">
                  <a:solidFill>
                    <a:srgbClr val="800000"/>
                  </a:solidFill>
                </a:rPr>
                <a:t>[Максимов, 1970]</a:t>
              </a:r>
              <a:r>
                <a:rPr lang="ru-RU" sz="1300" dirty="0" smtClean="0">
                  <a:solidFill>
                    <a:srgbClr val="000099"/>
                  </a:solidFill>
                </a:rPr>
                <a:t>.</a:t>
              </a:r>
            </a:p>
          </p:txBody>
        </p:sp>
        <p:pic>
          <p:nvPicPr>
            <p:cNvPr id="17" name="Picture 1" descr="E:\79rQ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36689" y="476672"/>
              <a:ext cx="3367759" cy="2880320"/>
            </a:xfrm>
            <a:prstGeom prst="rect">
              <a:avLst/>
            </a:prstGeom>
            <a:noFill/>
          </p:spPr>
        </p:pic>
      </p:grpSp>
      <p:graphicFrame>
        <p:nvGraphicFramePr>
          <p:cNvPr id="24" name="Таблица 23"/>
          <p:cNvGraphicFramePr>
            <a:graphicFrameLocks noGrp="1"/>
          </p:cNvGraphicFramePr>
          <p:nvPr/>
        </p:nvGraphicFramePr>
        <p:xfrm>
          <a:off x="1547664" y="3573016"/>
          <a:ext cx="6096000" cy="2061522"/>
        </p:xfrm>
        <a:graphic>
          <a:graphicData uri="http://schemas.openxmlformats.org/drawingml/2006/table">
            <a:tbl>
              <a:tblPr/>
              <a:tblGrid>
                <a:gridCol w="3048000"/>
                <a:gridCol w="3048000"/>
              </a:tblGrid>
              <a:tr h="216024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>
                              <a:lumMod val="1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МАСШТАБИРОВАНИЕ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ru-RU" sz="600" dirty="0">
                        <a:solidFill>
                          <a:schemeClr val="tx1">
                            <a:lumMod val="1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12" marR="668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5701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dirty="0">
                          <a:solidFill>
                            <a:schemeClr val="tx1">
                              <a:lumMod val="1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Реальные параметры</a:t>
                      </a:r>
                      <a:endParaRPr lang="ru-RU" sz="1100" dirty="0">
                        <a:solidFill>
                          <a:schemeClr val="tx1">
                            <a:lumMod val="1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dirty="0">
                          <a:solidFill>
                            <a:schemeClr val="tx1">
                              <a:lumMod val="1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В масштабе 1 : 6 400 000</a:t>
                      </a:r>
                      <a:endParaRPr lang="ru-RU" sz="1100" dirty="0">
                        <a:solidFill>
                          <a:schemeClr val="tx1">
                            <a:lumMod val="1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372188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400" b="1" dirty="0">
                          <a:solidFill>
                            <a:schemeClr val="tx1">
                              <a:lumMod val="1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  <a:sym typeface="Symbol"/>
                        </a:rPr>
                        <a:t></a:t>
                      </a:r>
                      <a:r>
                        <a:rPr lang="ru-RU" sz="1600" b="1" baseline="-25000" dirty="0">
                          <a:solidFill>
                            <a:schemeClr val="tx1">
                              <a:lumMod val="1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ср</a:t>
                      </a:r>
                      <a:r>
                        <a:rPr lang="ru-RU" sz="1400" b="1" dirty="0">
                          <a:solidFill>
                            <a:schemeClr val="tx1">
                              <a:lumMod val="1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dirty="0">
                          <a:solidFill>
                            <a:schemeClr val="tx1">
                              <a:lumMod val="1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= 5,5 г</a:t>
                      </a:r>
                      <a:r>
                        <a:rPr lang="ru-RU" sz="1400" dirty="0">
                          <a:solidFill>
                            <a:schemeClr val="tx1">
                              <a:lumMod val="1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  <a:sym typeface="Symbol"/>
                        </a:rPr>
                        <a:t></a:t>
                      </a:r>
                      <a:r>
                        <a:rPr lang="ru-RU" sz="1400" dirty="0">
                          <a:solidFill>
                            <a:schemeClr val="tx1">
                              <a:lumMod val="1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 см</a:t>
                      </a:r>
                      <a:r>
                        <a:rPr lang="ru-RU" sz="1600" baseline="30000" dirty="0">
                          <a:solidFill>
                            <a:schemeClr val="tx1">
                              <a:lumMod val="1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-3</a:t>
                      </a:r>
                      <a:endParaRPr lang="ru-RU" sz="1100" dirty="0">
                        <a:solidFill>
                          <a:schemeClr val="tx1">
                            <a:lumMod val="1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400" dirty="0">
                          <a:solidFill>
                            <a:schemeClr val="tx1">
                              <a:lumMod val="1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= 5,5 г</a:t>
                      </a:r>
                      <a:r>
                        <a:rPr lang="ru-RU" sz="1400" dirty="0">
                          <a:solidFill>
                            <a:schemeClr val="tx1">
                              <a:lumMod val="1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  <a:sym typeface="Symbol"/>
                        </a:rPr>
                        <a:t></a:t>
                      </a:r>
                      <a:r>
                        <a:rPr lang="ru-RU" sz="1400" dirty="0">
                          <a:solidFill>
                            <a:schemeClr val="tx1">
                              <a:lumMod val="1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 см</a:t>
                      </a:r>
                      <a:r>
                        <a:rPr lang="ru-RU" sz="1600" baseline="30000" dirty="0">
                          <a:solidFill>
                            <a:schemeClr val="tx1">
                              <a:lumMod val="1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-3</a:t>
                      </a:r>
                      <a:endParaRPr lang="ru-RU" sz="1100" dirty="0">
                        <a:solidFill>
                          <a:schemeClr val="tx1">
                            <a:lumMod val="1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325701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b="1" i="1" dirty="0">
                          <a:solidFill>
                            <a:schemeClr val="tx1">
                              <a:lumMod val="1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R</a:t>
                      </a:r>
                      <a:r>
                        <a:rPr lang="ru-RU" sz="1600" b="1" baseline="-25000" dirty="0">
                          <a:solidFill>
                            <a:schemeClr val="tx1">
                              <a:lumMod val="1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З</a:t>
                      </a:r>
                      <a:r>
                        <a:rPr lang="ru-RU" sz="1400" dirty="0">
                          <a:solidFill>
                            <a:schemeClr val="tx1">
                              <a:lumMod val="1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 = 6400 км</a:t>
                      </a:r>
                      <a:endParaRPr lang="ru-RU" sz="1100" dirty="0">
                        <a:solidFill>
                          <a:schemeClr val="tx1">
                            <a:lumMod val="1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400" dirty="0">
                          <a:solidFill>
                            <a:schemeClr val="tx1">
                              <a:lumMod val="1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= 1 м</a:t>
                      </a:r>
                      <a:endParaRPr lang="ru-RU" sz="1100" dirty="0">
                        <a:solidFill>
                          <a:schemeClr val="tx1">
                            <a:lumMod val="1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325701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400" b="1" i="1" dirty="0" err="1">
                          <a:solidFill>
                            <a:schemeClr val="tx1">
                              <a:lumMod val="1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Н</a:t>
                      </a:r>
                      <a:r>
                        <a:rPr lang="ru-RU" sz="1600" b="1" baseline="-25000" dirty="0" err="1">
                          <a:solidFill>
                            <a:schemeClr val="tx1">
                              <a:lumMod val="1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атм</a:t>
                      </a:r>
                      <a:r>
                        <a:rPr lang="ru-RU" sz="1600" b="1" baseline="-25000" dirty="0">
                          <a:solidFill>
                            <a:schemeClr val="tx1">
                              <a:lumMod val="1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, плотные слои</a:t>
                      </a:r>
                      <a:r>
                        <a:rPr lang="ru-RU" sz="1400" b="1" dirty="0">
                          <a:solidFill>
                            <a:schemeClr val="tx1">
                              <a:lumMod val="1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dirty="0">
                          <a:solidFill>
                            <a:schemeClr val="tx1">
                              <a:lumMod val="1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= 10 км</a:t>
                      </a:r>
                      <a:endParaRPr lang="ru-RU" sz="1100" dirty="0">
                        <a:solidFill>
                          <a:schemeClr val="tx1">
                            <a:lumMod val="1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400" dirty="0">
                          <a:solidFill>
                            <a:schemeClr val="tx1">
                              <a:lumMod val="1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= 1,5 мм</a:t>
                      </a:r>
                      <a:endParaRPr lang="ru-RU" sz="1100" dirty="0">
                        <a:solidFill>
                          <a:schemeClr val="tx1">
                            <a:lumMod val="1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323611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400" b="1" i="1" dirty="0" err="1">
                          <a:solidFill>
                            <a:schemeClr val="tx1">
                              <a:lumMod val="1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Н</a:t>
                      </a:r>
                      <a:r>
                        <a:rPr lang="ru-RU" sz="1600" b="1" baseline="-25000" dirty="0" err="1">
                          <a:solidFill>
                            <a:schemeClr val="tx1">
                              <a:lumMod val="1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океана</a:t>
                      </a:r>
                      <a:r>
                        <a:rPr lang="ru-RU" sz="1600" b="1" baseline="-25000" dirty="0">
                          <a:solidFill>
                            <a:schemeClr val="tx1">
                              <a:lumMod val="1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, ср. </a:t>
                      </a:r>
                      <a:r>
                        <a:rPr lang="ru-RU" sz="1400" dirty="0">
                          <a:solidFill>
                            <a:schemeClr val="tx1">
                              <a:lumMod val="1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= 4 </a:t>
                      </a:r>
                      <a:r>
                        <a:rPr lang="ru-RU" sz="1400" dirty="0">
                          <a:solidFill>
                            <a:schemeClr val="tx1">
                              <a:lumMod val="1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  <a:sym typeface="Symbol"/>
                        </a:rPr>
                        <a:t></a:t>
                      </a:r>
                      <a:r>
                        <a:rPr lang="ru-RU" sz="1400" dirty="0">
                          <a:solidFill>
                            <a:schemeClr val="tx1">
                              <a:lumMod val="1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 5 км</a:t>
                      </a:r>
                      <a:endParaRPr lang="ru-RU" sz="1100" dirty="0">
                        <a:solidFill>
                          <a:schemeClr val="tx1">
                            <a:lumMod val="1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400" dirty="0">
                          <a:solidFill>
                            <a:schemeClr val="tx1">
                              <a:lumMod val="1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= 0,6 </a:t>
                      </a:r>
                      <a:r>
                        <a:rPr lang="ru-RU" sz="1400" dirty="0">
                          <a:solidFill>
                            <a:schemeClr val="tx1">
                              <a:lumMod val="1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  <a:sym typeface="Symbol"/>
                        </a:rPr>
                        <a:t></a:t>
                      </a:r>
                      <a:r>
                        <a:rPr lang="ru-RU" sz="1400" dirty="0">
                          <a:solidFill>
                            <a:schemeClr val="tx1">
                              <a:lumMod val="1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 0,7 мм</a:t>
                      </a:r>
                      <a:endParaRPr lang="ru-RU" sz="1100" dirty="0">
                        <a:solidFill>
                          <a:schemeClr val="tx1">
                            <a:lumMod val="1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217366" y="6020618"/>
            <a:ext cx="8819130" cy="623092"/>
            <a:chOff x="217366" y="6020618"/>
            <a:chExt cx="8819130" cy="623092"/>
          </a:xfrm>
        </p:grpSpPr>
        <p:grpSp>
          <p:nvGrpSpPr>
            <p:cNvPr id="26" name="Группа 11"/>
            <p:cNvGrpSpPr/>
            <p:nvPr/>
          </p:nvGrpSpPr>
          <p:grpSpPr>
            <a:xfrm>
              <a:off x="217366" y="6020618"/>
              <a:ext cx="8675114" cy="623092"/>
              <a:chOff x="467544" y="6020618"/>
              <a:chExt cx="8209731" cy="623092"/>
            </a:xfrm>
          </p:grpSpPr>
          <p:sp>
            <p:nvSpPr>
              <p:cNvPr id="28" name="Line 10"/>
              <p:cNvSpPr>
                <a:spLocks noChangeShapeType="1"/>
              </p:cNvSpPr>
              <p:nvPr/>
            </p:nvSpPr>
            <p:spPr bwMode="auto">
              <a:xfrm>
                <a:off x="467544" y="6020618"/>
                <a:ext cx="8209731" cy="670"/>
              </a:xfrm>
              <a:prstGeom prst="line">
                <a:avLst/>
              </a:prstGeom>
              <a:noFill/>
              <a:ln w="9525">
                <a:solidFill>
                  <a:srgbClr val="FFC000"/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ru-RU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29" name="Рисунок 28"/>
              <p:cNvPicPr/>
              <p:nvPr/>
            </p:nvPicPr>
            <p:blipFill>
              <a:blip r:embed="rId3" cstate="print">
                <a:lum bright="-5000" contrast="6000"/>
              </a:blip>
              <a:srcRect/>
              <a:stretch>
                <a:fillRect/>
              </a:stretch>
            </p:blipFill>
            <p:spPr bwMode="auto">
              <a:xfrm>
                <a:off x="499866" y="6215082"/>
                <a:ext cx="428400" cy="4286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7" name="Rectangle 1"/>
            <p:cNvSpPr>
              <a:spLocks noChangeArrowheads="1"/>
            </p:cNvSpPr>
            <p:nvPr/>
          </p:nvSpPr>
          <p:spPr bwMode="auto">
            <a:xfrm>
              <a:off x="755576" y="6319192"/>
              <a:ext cx="828092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r>
                <a:rPr kumimoji="0" lang="ru-RU" sz="1000" b="1" i="1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Times New Roman" pitchFamily="18" charset="0"/>
                  <a:cs typeface="Arial" pitchFamily="34" charset="0"/>
                </a:rPr>
                <a:t>Казанский федеральный университет</a:t>
              </a:r>
              <a:r>
                <a:rPr kumimoji="0" lang="en-US" sz="1000" b="1" i="1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Times New Roman" pitchFamily="18" charset="0"/>
                  <a:cs typeface="Arial" pitchFamily="34" charset="0"/>
                </a:rPr>
                <a:t> </a:t>
              </a:r>
              <a:r>
                <a:rPr kumimoji="0" lang="ru-RU" sz="1000" b="1" i="1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Times New Roman" pitchFamily="18" charset="0"/>
                  <a:cs typeface="Arial" pitchFamily="34" charset="0"/>
                </a:rPr>
                <a:t>   </a:t>
              </a:r>
              <a:r>
                <a:rPr lang="ru-RU" sz="10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Times New Roman" pitchFamily="18" charset="0"/>
                  <a:cs typeface="Arial" pitchFamily="34" charset="0"/>
                </a:rPr>
                <a:t>Межд. конф. «Триггерные эффекты в геосистемах»</a:t>
              </a:r>
              <a:r>
                <a:rPr kumimoji="0" lang="en-US" sz="1000" b="1" i="1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Times New Roman" pitchFamily="18" charset="0"/>
                  <a:cs typeface="Arial" pitchFamily="34" charset="0"/>
                </a:rPr>
                <a:t>   </a:t>
              </a:r>
              <a:r>
                <a:rPr lang="ru-RU" sz="1000" b="1" i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Times New Roman" pitchFamily="18" charset="0"/>
                  <a:cs typeface="Arial" pitchFamily="34" charset="0"/>
                  <a:sym typeface="Symbol" pitchFamily="18" charset="2"/>
                </a:rPr>
                <a:t>Москва, ИДГ РАН, 4-7 мая 2019 г.</a:t>
              </a:r>
              <a:endParaRPr lang="en-US" sz="10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323528" y="332656"/>
            <a:ext cx="8496944" cy="3456384"/>
            <a:chOff x="323528" y="332656"/>
            <a:chExt cx="8496944" cy="3456384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323528" y="332656"/>
              <a:ext cx="8496944" cy="3456384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9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539552" y="467811"/>
              <a:ext cx="8208912" cy="30931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sz="1300" dirty="0" smtClean="0">
                  <a:solidFill>
                    <a:srgbClr val="000099"/>
                  </a:solidFill>
                </a:rPr>
                <a:t>В </a:t>
              </a:r>
              <a:r>
                <a:rPr lang="ru-RU" sz="1300" b="1" dirty="0" smtClean="0">
                  <a:solidFill>
                    <a:srgbClr val="800000"/>
                  </a:solidFill>
                </a:rPr>
                <a:t>[Белашов, 1978, 1984]</a:t>
              </a:r>
              <a:r>
                <a:rPr lang="ru-RU" sz="1300" dirty="0" smtClean="0">
                  <a:solidFill>
                    <a:srgbClr val="800000"/>
                  </a:solidFill>
                </a:rPr>
                <a:t> </a:t>
              </a:r>
              <a:r>
                <a:rPr lang="ru-RU" sz="1300" dirty="0" smtClean="0">
                  <a:solidFill>
                    <a:srgbClr val="000099"/>
                  </a:solidFill>
                </a:rPr>
                <a:t>была выдвинута </a:t>
              </a:r>
              <a:r>
                <a:rPr lang="ru-RU" sz="1300" b="1" i="1" dirty="0" smtClean="0">
                  <a:solidFill>
                    <a:srgbClr val="C00000"/>
                  </a:solidFill>
                </a:rPr>
                <a:t>гипотеза солнечного (через изменения глобальной магнитной возмущенности) управления ротационным режимом Земли </a:t>
              </a:r>
              <a:r>
                <a:rPr lang="ru-RU" sz="1300" b="1" i="1" dirty="0" smtClean="0">
                  <a:solidFill>
                    <a:srgbClr val="0000FF"/>
                  </a:solidFill>
                </a:rPr>
                <a:t>и выведен </a:t>
              </a:r>
              <a:r>
                <a:rPr lang="ru-RU" sz="1300" b="1" i="1" dirty="0" smtClean="0">
                  <a:solidFill>
                    <a:srgbClr val="C00000"/>
                  </a:solidFill>
                </a:rPr>
                <a:t>«закон сохранения» </a:t>
              </a:r>
              <a:r>
                <a:rPr lang="ru-RU" sz="1300" b="1" i="1" dirty="0" smtClean="0">
                  <a:solidFill>
                    <a:srgbClr val="0000FF"/>
                  </a:solidFill>
                </a:rPr>
                <a:t>для системы магнитосфера – вращающаяся Земля, а также обсуждены возможные механизмы передачи энергии от магнитосферы к Земле и приведены оценки предполагаемого влияния</a:t>
              </a:r>
              <a:r>
                <a:rPr lang="ru-RU" sz="1300" dirty="0" smtClean="0">
                  <a:solidFill>
                    <a:srgbClr val="000099"/>
                  </a:solidFill>
                </a:rPr>
                <a:t>. Теоретические результаты были </a:t>
              </a:r>
              <a:r>
                <a:rPr lang="ru-RU" sz="1300" b="1" i="1" dirty="0" smtClean="0">
                  <a:solidFill>
                    <a:srgbClr val="000099"/>
                  </a:solidFill>
                </a:rPr>
                <a:t>подтверждены анализом </a:t>
              </a:r>
              <a:r>
                <a:rPr lang="ru-RU" sz="1300" dirty="0" smtClean="0">
                  <a:solidFill>
                    <a:srgbClr val="000099"/>
                  </a:solidFill>
                </a:rPr>
                <a:t>имевшихся на тот момент </a:t>
              </a:r>
              <a:r>
                <a:rPr lang="ru-RU" sz="1300" b="1" i="1" dirty="0" smtClean="0">
                  <a:solidFill>
                    <a:srgbClr val="000099"/>
                  </a:solidFill>
                </a:rPr>
                <a:t>гелиогеофизических данных </a:t>
              </a:r>
              <a:r>
                <a:rPr lang="ru-RU" sz="1300" b="1" dirty="0" smtClean="0">
                  <a:solidFill>
                    <a:srgbClr val="000099"/>
                  </a:solidFill>
                </a:rPr>
                <a:t>(</a:t>
              </a:r>
              <a:r>
                <a:rPr lang="ru-RU" sz="1300" b="1" dirty="0" smtClean="0">
                  <a:solidFill>
                    <a:srgbClr val="C00000"/>
                  </a:solidFill>
                </a:rPr>
                <a:t>1864-1968 гг.</a:t>
              </a:r>
              <a:r>
                <a:rPr lang="ru-RU" sz="1300" b="1" dirty="0" smtClean="0">
                  <a:solidFill>
                    <a:srgbClr val="000099"/>
                  </a:solidFill>
                </a:rPr>
                <a:t>)</a:t>
              </a:r>
              <a:r>
                <a:rPr lang="ru-RU" sz="1300" dirty="0" smtClean="0">
                  <a:solidFill>
                    <a:srgbClr val="000099"/>
                  </a:solidFill>
                </a:rPr>
                <a:t>, который дал основания утверждать об обоснованности гипотезы о влиянии магнитной возмущенности на ротационный режим Земли.</a:t>
              </a:r>
            </a:p>
            <a:p>
              <a:pPr>
                <a:lnSpc>
                  <a:spcPct val="150000"/>
                </a:lnSpc>
              </a:pPr>
              <a:r>
                <a:rPr lang="ru-RU" sz="1300" dirty="0" smtClean="0">
                  <a:solidFill>
                    <a:srgbClr val="000099"/>
                  </a:solidFill>
                </a:rPr>
                <a:t>Отметим, что </a:t>
              </a:r>
              <a:r>
                <a:rPr lang="ru-RU" sz="1300" b="1" i="1" dirty="0" smtClean="0">
                  <a:solidFill>
                    <a:srgbClr val="000099"/>
                  </a:solidFill>
                </a:rPr>
                <a:t>вопрос возможного воздействия солнечного излучения на вращение Земли </a:t>
              </a:r>
              <a:r>
                <a:rPr lang="ru-RU" sz="1300" b="1" i="1" dirty="0" smtClean="0">
                  <a:solidFill>
                    <a:srgbClr val="C00000"/>
                  </a:solidFill>
                </a:rPr>
                <a:t>обсуждался рядом авторов ранее </a:t>
              </a:r>
              <a:r>
                <a:rPr lang="ru-RU" sz="1300" dirty="0" smtClean="0">
                  <a:solidFill>
                    <a:srgbClr val="000099"/>
                  </a:solidFill>
                </a:rPr>
                <a:t>(см., например, </a:t>
              </a:r>
              <a:r>
                <a:rPr lang="ru-RU" sz="1300" b="1" dirty="0" smtClean="0">
                  <a:solidFill>
                    <a:srgbClr val="800000"/>
                  </a:solidFill>
                </a:rPr>
                <a:t>[Ривин, 1976]</a:t>
              </a:r>
              <a:r>
                <a:rPr lang="ru-RU" sz="1300" dirty="0" smtClean="0">
                  <a:solidFill>
                    <a:srgbClr val="000099"/>
                  </a:solidFill>
                </a:rPr>
                <a:t>, а также ссылки в этой работе), однако </a:t>
              </a:r>
              <a:r>
                <a:rPr lang="ru-RU" sz="1300" b="1" i="1" dirty="0" smtClean="0">
                  <a:solidFill>
                    <a:srgbClr val="0000FF"/>
                  </a:solidFill>
                </a:rPr>
                <a:t>не было предложено никакого механизма передачи энергии вращающейся Земле</a:t>
              </a:r>
              <a:r>
                <a:rPr lang="ru-RU" sz="1300" dirty="0" smtClean="0">
                  <a:solidFill>
                    <a:srgbClr val="000099"/>
                  </a:solidFill>
                </a:rPr>
                <a:t>.</a:t>
              </a:r>
              <a:endParaRPr lang="ru-RU" sz="1300" dirty="0">
                <a:solidFill>
                  <a:srgbClr val="000099"/>
                </a:solidFill>
              </a:endParaRPr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323528" y="4149080"/>
            <a:ext cx="8496944" cy="1501950"/>
          </a:xfrm>
          <a:prstGeom prst="rect">
            <a:avLst/>
          </a:prstGeom>
          <a:solidFill>
            <a:srgbClr val="FFFFFF">
              <a:alpha val="81000"/>
            </a:srgbClr>
          </a:solidFill>
          <a:ln w="22225">
            <a:solidFill>
              <a:srgbClr val="FF0000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271463">
              <a:lnSpc>
                <a:spcPct val="15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C00000"/>
                </a:solidFill>
              </a:rPr>
              <a:t>Задачей данной работы </a:t>
            </a:r>
            <a:r>
              <a:rPr lang="ru-RU" sz="1400" dirty="0" smtClean="0">
                <a:solidFill>
                  <a:srgbClr val="0000FF"/>
                </a:solidFill>
              </a:rPr>
              <a:t>является </a:t>
            </a:r>
            <a:r>
              <a:rPr lang="ru-RU" sz="1400" b="1" i="1" dirty="0" smtClean="0">
                <a:solidFill>
                  <a:srgbClr val="0000FF"/>
                </a:solidFill>
              </a:rPr>
              <a:t>подтверждение результатов </a:t>
            </a:r>
            <a:r>
              <a:rPr lang="ru-RU" sz="1400" b="1" dirty="0" smtClean="0">
                <a:solidFill>
                  <a:srgbClr val="800000"/>
                </a:solidFill>
              </a:rPr>
              <a:t>[Белашов, 1978, 1984] </a:t>
            </a:r>
          </a:p>
          <a:p>
            <a:pPr marL="271463">
              <a:lnSpc>
                <a:spcPct val="150000"/>
              </a:lnSpc>
              <a:spcAft>
                <a:spcPts val="600"/>
              </a:spcAft>
            </a:pPr>
            <a:r>
              <a:rPr lang="ru-RU" sz="1400" b="1" i="1" dirty="0" smtClean="0">
                <a:solidFill>
                  <a:srgbClr val="0000FF"/>
                </a:solidFill>
              </a:rPr>
              <a:t>на основе более детального анализа </a:t>
            </a:r>
            <a:r>
              <a:rPr lang="ru-RU" sz="1400" dirty="0" smtClean="0">
                <a:solidFill>
                  <a:srgbClr val="0000FF"/>
                </a:solidFill>
              </a:rPr>
              <a:t>возможных механизмов связи </a:t>
            </a:r>
            <a:r>
              <a:rPr lang="ru-RU" sz="1400" b="1" i="1" dirty="0" smtClean="0">
                <a:solidFill>
                  <a:srgbClr val="0000FF"/>
                </a:solidFill>
              </a:rPr>
              <a:t>и количественных оценок значимости </a:t>
            </a:r>
            <a:r>
              <a:rPr lang="ru-RU" sz="1400" dirty="0" smtClean="0">
                <a:solidFill>
                  <a:srgbClr val="0000FF"/>
                </a:solidFill>
              </a:rPr>
              <a:t>магнитосферного влияния, а также </a:t>
            </a:r>
            <a:r>
              <a:rPr lang="ru-RU" sz="1400" b="1" i="1" dirty="0" smtClean="0">
                <a:solidFill>
                  <a:srgbClr val="0000FF"/>
                </a:solidFill>
              </a:rPr>
              <a:t>включения в анализ рядов данных, накопленных с момента выхода указанных работ вплоть до </a:t>
            </a:r>
            <a:r>
              <a:rPr lang="ru-RU" sz="1400" b="1" i="1" dirty="0" smtClean="0">
                <a:solidFill>
                  <a:srgbClr val="C00000"/>
                </a:solidFill>
              </a:rPr>
              <a:t>2017 г</a:t>
            </a:r>
            <a:r>
              <a:rPr lang="ru-RU" sz="1400" b="1" i="1" dirty="0" smtClean="0">
                <a:solidFill>
                  <a:srgbClr val="0000FF"/>
                </a:solidFill>
              </a:rPr>
              <a:t>.</a:t>
            </a:r>
            <a:endParaRPr lang="ru-RU" sz="1400" b="1" dirty="0">
              <a:solidFill>
                <a:srgbClr val="0000FF"/>
              </a:solidFill>
            </a:endParaRPr>
          </a:p>
          <a:p>
            <a:pPr marL="271463">
              <a:lnSpc>
                <a:spcPct val="130000"/>
              </a:lnSpc>
              <a:spcAft>
                <a:spcPts val="600"/>
              </a:spcAft>
            </a:pPr>
            <a:endParaRPr lang="ru-RU" sz="200" b="1" i="1" dirty="0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Скругленный прямоугольник 37"/>
          <p:cNvSpPr/>
          <p:nvPr/>
        </p:nvSpPr>
        <p:spPr>
          <a:xfrm>
            <a:off x="251520" y="692696"/>
            <a:ext cx="8712968" cy="5256584"/>
          </a:xfrm>
          <a:prstGeom prst="roundRect">
            <a:avLst>
              <a:gd name="adj" fmla="val 3639"/>
            </a:avLst>
          </a:prstGeom>
          <a:solidFill>
            <a:srgbClr val="FFFFFF"/>
          </a:solidFill>
          <a:ln>
            <a:solidFill>
              <a:srgbClr val="0033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9447" name="Rectangle 7"/>
          <p:cNvSpPr>
            <a:spLocks noChangeArrowheads="1"/>
          </p:cNvSpPr>
          <p:nvPr/>
        </p:nvSpPr>
        <p:spPr bwMode="auto">
          <a:xfrm>
            <a:off x="395536" y="836712"/>
            <a:ext cx="8534182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marL="285750" indent="-285750">
              <a:spcBef>
                <a:spcPct val="20000"/>
              </a:spcBef>
              <a:spcAft>
                <a:spcPct val="40000"/>
              </a:spcAft>
              <a:buClr>
                <a:srgbClr val="FF0000"/>
              </a:buClr>
              <a:buSzPct val="75000"/>
              <a:buFont typeface="Monotype Sorts" pitchFamily="2" charset="2"/>
              <a:buChar char="n"/>
              <a:tabLst>
                <a:tab pos="285750" algn="l"/>
              </a:tabLst>
              <a:defRPr/>
            </a:pPr>
            <a:r>
              <a:rPr lang="ru-RU" sz="1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Основной механизм – </a:t>
            </a:r>
            <a:r>
              <a:rPr lang="ru-RU" sz="1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механизм натяжения силовых линий поля</a:t>
            </a:r>
            <a:endParaRPr lang="ru-RU" sz="14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05651" y="1393031"/>
            <a:ext cx="828682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</a:rPr>
              <a:t>Для объема </a:t>
            </a:r>
            <a:r>
              <a:rPr lang="en-US" sz="1400" b="1" i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1200" dirty="0" smtClean="0">
                <a:solidFill>
                  <a:srgbClr val="000099"/>
                </a:solidFill>
              </a:rPr>
              <a:t>, ограниченного сфер. пов-тью </a:t>
            </a:r>
            <a:r>
              <a:rPr lang="en-US" sz="14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ru-RU" sz="1200" dirty="0" smtClean="0">
                <a:solidFill>
                  <a:srgbClr val="000099"/>
                </a:solidFill>
              </a:rPr>
              <a:t>, жестко связанной с Землей, внешние силы, приложенные к </a:t>
            </a:r>
            <a:r>
              <a:rPr lang="en-US" sz="1400" b="1" i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ru-RU" sz="1200" dirty="0" smtClean="0">
                <a:solidFill>
                  <a:srgbClr val="000099"/>
                </a:solidFill>
              </a:rPr>
              <a:t>, </a:t>
            </a:r>
          </a:p>
          <a:p>
            <a:r>
              <a:rPr lang="ru-RU" sz="1200" dirty="0" smtClean="0">
                <a:solidFill>
                  <a:srgbClr val="000099"/>
                </a:solidFill>
              </a:rPr>
              <a:t>в стационарном случае можно выразить через </a:t>
            </a:r>
            <a:r>
              <a:rPr lang="ru-RU" sz="1200" b="1" i="1" dirty="0" smtClean="0">
                <a:solidFill>
                  <a:srgbClr val="000099"/>
                </a:solidFill>
              </a:rPr>
              <a:t>максвелловский тензор натяжений</a:t>
            </a:r>
            <a:r>
              <a:rPr lang="ru-RU" sz="1200" dirty="0" smtClean="0">
                <a:solidFill>
                  <a:srgbClr val="000099"/>
                </a:solidFill>
              </a:rPr>
              <a:t>:</a:t>
            </a:r>
            <a:endParaRPr lang="ru-RU" sz="1200" dirty="0">
              <a:solidFill>
                <a:srgbClr val="000099"/>
              </a:solidFill>
            </a:endParaRPr>
          </a:p>
        </p:txBody>
      </p:sp>
      <p:sp>
        <p:nvSpPr>
          <p:cNvPr id="250886" name="Rectangle 6"/>
          <p:cNvSpPr>
            <a:spLocks noChangeArrowheads="1"/>
          </p:cNvSpPr>
          <p:nvPr/>
        </p:nvSpPr>
        <p:spPr bwMode="auto">
          <a:xfrm>
            <a:off x="0" y="956692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5292080" y="2132856"/>
            <a:ext cx="30407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i="1" dirty="0" smtClean="0">
                <a:solidFill>
                  <a:srgbClr val="003399"/>
                </a:solidFill>
                <a:latin typeface="Arial" pitchFamily="34" charset="0"/>
              </a:rPr>
              <a:t>- объемная плотность магнитных сил</a:t>
            </a:r>
            <a:endParaRPr lang="ru-RU" sz="1200" dirty="0"/>
          </a:p>
        </p:txBody>
      </p:sp>
      <p:sp>
        <p:nvSpPr>
          <p:cNvPr id="250895" name="Rectangle 15"/>
          <p:cNvSpPr>
            <a:spLocks noChangeArrowheads="1"/>
          </p:cNvSpPr>
          <p:nvPr/>
        </p:nvSpPr>
        <p:spPr bwMode="auto">
          <a:xfrm>
            <a:off x="0" y="985267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6" name="Прямоугольник 55"/>
          <p:cNvSpPr/>
          <p:nvPr/>
        </p:nvSpPr>
        <p:spPr>
          <a:xfrm>
            <a:off x="4860032" y="3183940"/>
            <a:ext cx="381642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 indent="-85725"/>
            <a:r>
              <a:rPr lang="ru-RU" sz="1200" i="1" dirty="0" smtClean="0">
                <a:solidFill>
                  <a:srgbClr val="003399"/>
                </a:solidFill>
                <a:latin typeface="Arial" pitchFamily="34" charset="0"/>
              </a:rPr>
              <a:t>- </a:t>
            </a:r>
            <a:r>
              <a:rPr lang="ru-RU" sz="1200" b="1" i="1" dirty="0" smtClean="0">
                <a:solidFill>
                  <a:srgbClr val="003399"/>
                </a:solidFill>
                <a:latin typeface="Arial" pitchFamily="34" charset="0"/>
              </a:rPr>
              <a:t>мощность</a:t>
            </a:r>
            <a:r>
              <a:rPr lang="ru-RU" sz="1200" i="1" dirty="0" smtClean="0">
                <a:solidFill>
                  <a:srgbClr val="003399"/>
                </a:solidFill>
                <a:latin typeface="Arial" pitchFamily="34" charset="0"/>
              </a:rPr>
              <a:t>, расходуемая магнитосферой на </a:t>
            </a:r>
            <a:r>
              <a:rPr lang="en-US" sz="1200" i="1" dirty="0" smtClean="0">
                <a:solidFill>
                  <a:srgbClr val="003399"/>
                </a:solidFill>
                <a:latin typeface="Arial" pitchFamily="34" charset="0"/>
              </a:rPr>
              <a:t> </a:t>
            </a:r>
            <a:r>
              <a:rPr lang="ru-RU" sz="1200" i="1" dirty="0" smtClean="0">
                <a:solidFill>
                  <a:srgbClr val="003399"/>
                </a:solidFill>
                <a:latin typeface="Arial" pitchFamily="34" charset="0"/>
              </a:rPr>
              <a:t>изменение </a:t>
            </a:r>
            <a:r>
              <a:rPr lang="ru-RU" sz="1400" b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 </a:t>
            </a:r>
            <a:r>
              <a:rPr lang="ru-RU" sz="1200" i="1" dirty="0" smtClean="0">
                <a:solidFill>
                  <a:srgbClr val="003399"/>
                </a:solidFill>
                <a:latin typeface="Arial" pitchFamily="34" charset="0"/>
                <a:sym typeface="Symbol"/>
              </a:rPr>
              <a:t>(может быть </a:t>
            </a:r>
            <a:r>
              <a:rPr lang="en-US" sz="1400" b="1" i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q</a:t>
            </a:r>
            <a:r>
              <a:rPr lang="ru-RU" sz="1400" b="1" i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ru-RU" sz="1400" b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</a:t>
            </a:r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ru-RU" sz="1400" b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0</a:t>
            </a:r>
            <a:r>
              <a:rPr lang="ru-RU" sz="1400" b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200" i="1" dirty="0" smtClean="0">
                <a:solidFill>
                  <a:srgbClr val="003399"/>
                </a:solidFill>
                <a:latin typeface="Arial" pitchFamily="34" charset="0"/>
              </a:rPr>
              <a:t>(энергия вращения диполя передается магнитосфере)</a:t>
            </a:r>
            <a:endParaRPr lang="ru-RU" sz="1200" dirty="0"/>
          </a:p>
        </p:txBody>
      </p:sp>
      <p:sp>
        <p:nvSpPr>
          <p:cNvPr id="85" name="Прямоугольник 84"/>
          <p:cNvSpPr/>
          <p:nvPr/>
        </p:nvSpPr>
        <p:spPr>
          <a:xfrm>
            <a:off x="7236296" y="5301208"/>
            <a:ext cx="105189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(критическая)</a:t>
            </a:r>
            <a:endParaRPr lang="ru-RU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0969" name="Rectangle 89"/>
          <p:cNvSpPr>
            <a:spLocks noChangeArrowheads="1"/>
          </p:cNvSpPr>
          <p:nvPr/>
        </p:nvSpPr>
        <p:spPr bwMode="auto">
          <a:xfrm>
            <a:off x="611560" y="2765539"/>
            <a:ext cx="821885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ja-JP" sz="1200" b="1" i="1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+mn-lt"/>
                <a:ea typeface="MS Mincho" pitchFamily="49" charset="-128"/>
                <a:cs typeface="Times New Roman" pitchFamily="18" charset="0"/>
              </a:rPr>
              <a:t>Тангенц. составляющая  </a:t>
            </a:r>
            <a:r>
              <a:rPr kumimoji="0" lang="ru-RU" altLang="ja-JP" sz="12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+mn-lt"/>
                <a:ea typeface="MS Mincho" pitchFamily="49" charset="-128"/>
                <a:cs typeface="Times New Roman" pitchFamily="18" charset="0"/>
              </a:rPr>
              <a:t>«тормозящей» силы </a:t>
            </a:r>
            <a:r>
              <a:rPr kumimoji="0" lang="en-US" altLang="ja-JP" sz="1400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F </a:t>
            </a:r>
            <a:r>
              <a:rPr kumimoji="0" lang="ru-RU" altLang="ja-JP" sz="120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+mn-lt"/>
                <a:ea typeface="MS Mincho" pitchFamily="49" charset="-128"/>
                <a:cs typeface="Times New Roman" pitchFamily="18" charset="0"/>
              </a:rPr>
              <a:t>для сферы радиуса           </a:t>
            </a:r>
            <a:r>
              <a:rPr kumimoji="0" lang="ru-RU" altLang="ja-JP" sz="12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+mn-lt"/>
                <a:ea typeface="MS Mincho" pitchFamily="49" charset="-128"/>
                <a:cs typeface="Times New Roman" pitchFamily="18" charset="0"/>
              </a:rPr>
              <a:t>при допущении                             </a:t>
            </a:r>
            <a:r>
              <a:rPr kumimoji="0" lang="ru-RU" altLang="ja-JP" sz="12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: </a:t>
            </a:r>
            <a:endParaRPr kumimoji="0" lang="ru-RU" altLang="ja-JP" sz="1800" b="0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94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552" y="188640"/>
            <a:ext cx="8136904" cy="360462"/>
          </a:xfrm>
          <a:solidFill>
            <a:srgbClr val="FFFFFF"/>
          </a:solidFill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spcAft>
                <a:spcPct val="35000"/>
              </a:spcAft>
              <a:buFont typeface="Symbol" pitchFamily="18" charset="2"/>
              <a:buNone/>
              <a:defRPr/>
            </a:pPr>
            <a:r>
              <a:rPr lang="ru-RU" sz="1800" b="1" dirty="0" smtClean="0">
                <a:solidFill>
                  <a:srgbClr val="FF0000"/>
                </a:solidFill>
                <a:effectLst/>
              </a:rPr>
              <a:t>Механизмы передачи энергии. Количественные оценки</a:t>
            </a:r>
            <a:endParaRPr lang="ru-RU" sz="1800" b="1" dirty="0">
              <a:solidFill>
                <a:srgbClr val="FF0000"/>
              </a:solidFill>
              <a:effectLst/>
            </a:endParaRPr>
          </a:p>
        </p:txBody>
      </p:sp>
      <p:sp>
        <p:nvSpPr>
          <p:cNvPr id="25088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50883" name="Rectangle 3"/>
          <p:cNvSpPr>
            <a:spLocks noChangeArrowheads="1"/>
          </p:cNvSpPr>
          <p:nvPr/>
        </p:nvSpPr>
        <p:spPr bwMode="auto">
          <a:xfrm>
            <a:off x="0" y="4857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5088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50888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50890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50891" name="Rectangle 11"/>
          <p:cNvSpPr>
            <a:spLocks noChangeArrowheads="1"/>
          </p:cNvSpPr>
          <p:nvPr/>
        </p:nvSpPr>
        <p:spPr bwMode="auto">
          <a:xfrm>
            <a:off x="0" y="342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50894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50897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50898" name="Rectangle 18"/>
          <p:cNvSpPr>
            <a:spLocks noChangeArrowheads="1"/>
          </p:cNvSpPr>
          <p:nvPr/>
        </p:nvSpPr>
        <p:spPr bwMode="auto">
          <a:xfrm>
            <a:off x="0" y="4857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45" name="Группа 44"/>
          <p:cNvGrpSpPr/>
          <p:nvPr/>
        </p:nvGrpSpPr>
        <p:grpSpPr>
          <a:xfrm>
            <a:off x="217366" y="6020618"/>
            <a:ext cx="8819130" cy="623092"/>
            <a:chOff x="217366" y="6020618"/>
            <a:chExt cx="8819130" cy="623092"/>
          </a:xfrm>
        </p:grpSpPr>
        <p:grpSp>
          <p:nvGrpSpPr>
            <p:cNvPr id="46" name="Группа 11"/>
            <p:cNvGrpSpPr/>
            <p:nvPr/>
          </p:nvGrpSpPr>
          <p:grpSpPr>
            <a:xfrm>
              <a:off x="217366" y="6020618"/>
              <a:ext cx="8675114" cy="623092"/>
              <a:chOff x="467544" y="6020618"/>
              <a:chExt cx="8209731" cy="623092"/>
            </a:xfrm>
          </p:grpSpPr>
          <p:sp>
            <p:nvSpPr>
              <p:cNvPr id="48" name="Line 10"/>
              <p:cNvSpPr>
                <a:spLocks noChangeShapeType="1"/>
              </p:cNvSpPr>
              <p:nvPr/>
            </p:nvSpPr>
            <p:spPr bwMode="auto">
              <a:xfrm>
                <a:off x="467544" y="6020618"/>
                <a:ext cx="8209731" cy="670"/>
              </a:xfrm>
              <a:prstGeom prst="line">
                <a:avLst/>
              </a:prstGeom>
              <a:noFill/>
              <a:ln w="9525">
                <a:solidFill>
                  <a:srgbClr val="FFC000"/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ru-RU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49" name="Рисунок 48"/>
              <p:cNvPicPr/>
              <p:nvPr/>
            </p:nvPicPr>
            <p:blipFill>
              <a:blip r:embed="rId4" cstate="print">
                <a:lum bright="-5000" contrast="6000"/>
              </a:blip>
              <a:srcRect/>
              <a:stretch>
                <a:fillRect/>
              </a:stretch>
            </p:blipFill>
            <p:spPr bwMode="auto">
              <a:xfrm>
                <a:off x="499866" y="6215082"/>
                <a:ext cx="428400" cy="4286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47" name="Rectangle 1"/>
            <p:cNvSpPr>
              <a:spLocks noChangeArrowheads="1"/>
            </p:cNvSpPr>
            <p:nvPr/>
          </p:nvSpPr>
          <p:spPr bwMode="auto">
            <a:xfrm>
              <a:off x="755576" y="6319192"/>
              <a:ext cx="828092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r>
                <a:rPr kumimoji="0" lang="ru-RU" sz="1000" b="1" i="1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Times New Roman" pitchFamily="18" charset="0"/>
                  <a:cs typeface="Arial" pitchFamily="34" charset="0"/>
                </a:rPr>
                <a:t>Казанский федеральный университет</a:t>
              </a:r>
              <a:r>
                <a:rPr kumimoji="0" lang="en-US" sz="1000" b="1" i="1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Times New Roman" pitchFamily="18" charset="0"/>
                  <a:cs typeface="Arial" pitchFamily="34" charset="0"/>
                </a:rPr>
                <a:t> </a:t>
              </a:r>
              <a:r>
                <a:rPr kumimoji="0" lang="ru-RU" sz="1000" b="1" i="1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Times New Roman" pitchFamily="18" charset="0"/>
                  <a:cs typeface="Arial" pitchFamily="34" charset="0"/>
                </a:rPr>
                <a:t>   </a:t>
              </a:r>
              <a:r>
                <a:rPr lang="ru-RU" sz="10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Times New Roman" pitchFamily="18" charset="0"/>
                  <a:cs typeface="Arial" pitchFamily="34" charset="0"/>
                </a:rPr>
                <a:t>Межд. конф. «Триггерные эффекты в геосистемах»</a:t>
              </a:r>
              <a:r>
                <a:rPr kumimoji="0" lang="en-US" sz="1000" b="1" i="1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Times New Roman" pitchFamily="18" charset="0"/>
                  <a:cs typeface="Arial" pitchFamily="34" charset="0"/>
                </a:rPr>
                <a:t>   </a:t>
              </a:r>
              <a:r>
                <a:rPr lang="ru-RU" sz="1000" b="1" i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Times New Roman" pitchFamily="18" charset="0"/>
                  <a:cs typeface="Arial" pitchFamily="34" charset="0"/>
                  <a:sym typeface="Symbol" pitchFamily="18" charset="2"/>
                </a:rPr>
                <a:t>Москва, ИДГ РАН, 4-7 мая 2019 г.</a:t>
              </a:r>
              <a:endParaRPr lang="en-US" sz="10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endParaRPr>
            </a:p>
          </p:txBody>
        </p:sp>
      </p:grpSp>
      <p:sp>
        <p:nvSpPr>
          <p:cNvPr id="250961" name="Rectangle 8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50960" name="Object 80"/>
          <p:cNvGraphicFramePr>
            <a:graphicFrameLocks noChangeAspect="1"/>
          </p:cNvGraphicFramePr>
          <p:nvPr/>
        </p:nvGraphicFramePr>
        <p:xfrm>
          <a:off x="611560" y="2060848"/>
          <a:ext cx="2592288" cy="540060"/>
        </p:xfrm>
        <a:graphic>
          <a:graphicData uri="http://schemas.openxmlformats.org/presentationml/2006/ole">
            <p:oleObj spid="_x0000_s250960" name="Формула" r:id="rId5" imgW="1422360" imgH="304560" progId="Equation.3">
              <p:embed/>
            </p:oleObj>
          </a:graphicData>
        </a:graphic>
      </p:graphicFrame>
      <p:sp>
        <p:nvSpPr>
          <p:cNvPr id="250963" name="Rectangle 8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50962" name="Object 82"/>
          <p:cNvGraphicFramePr>
            <a:graphicFrameLocks noChangeAspect="1"/>
          </p:cNvGraphicFramePr>
          <p:nvPr/>
        </p:nvGraphicFramePr>
        <p:xfrm>
          <a:off x="3808767" y="1945960"/>
          <a:ext cx="1411305" cy="690952"/>
        </p:xfrm>
        <a:graphic>
          <a:graphicData uri="http://schemas.openxmlformats.org/presentationml/2006/ole">
            <p:oleObj spid="_x0000_s250962" name="Microsoft Equation 3.0" r:id="rId6" imgW="901700" imgH="457200" progId="Equation.3">
              <p:embed/>
            </p:oleObj>
          </a:graphicData>
        </a:graphic>
      </p:graphicFrame>
      <p:sp>
        <p:nvSpPr>
          <p:cNvPr id="43" name="Прямоугольник 42"/>
          <p:cNvSpPr/>
          <p:nvPr/>
        </p:nvSpPr>
        <p:spPr>
          <a:xfrm>
            <a:off x="3267784" y="2132856"/>
            <a:ext cx="4401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i="1" dirty="0" smtClean="0">
                <a:solidFill>
                  <a:srgbClr val="003399"/>
                </a:solidFill>
                <a:latin typeface="Arial" pitchFamily="34" charset="0"/>
              </a:rPr>
              <a:t>где</a:t>
            </a:r>
            <a:endParaRPr lang="ru-RU" sz="1200" dirty="0"/>
          </a:p>
        </p:txBody>
      </p:sp>
      <p:graphicFrame>
        <p:nvGraphicFramePr>
          <p:cNvPr id="250965" name="Object 85"/>
          <p:cNvGraphicFramePr>
            <a:graphicFrameLocks noChangeAspect="1"/>
          </p:cNvGraphicFramePr>
          <p:nvPr/>
        </p:nvGraphicFramePr>
        <p:xfrm>
          <a:off x="5775974" y="2780928"/>
          <a:ext cx="380202" cy="288032"/>
        </p:xfrm>
        <a:graphic>
          <a:graphicData uri="http://schemas.openxmlformats.org/presentationml/2006/ole">
            <p:oleObj spid="_x0000_s250965" name="Microsoft Equation 3.0" r:id="rId7" imgW="317087" imgH="215619" progId="Equation.3">
              <p:embed/>
            </p:oleObj>
          </a:graphicData>
        </a:graphic>
      </p:graphicFrame>
      <p:graphicFrame>
        <p:nvGraphicFramePr>
          <p:cNvPr id="250964" name="Object 84"/>
          <p:cNvGraphicFramePr>
            <a:graphicFrameLocks noChangeAspect="1"/>
          </p:cNvGraphicFramePr>
          <p:nvPr/>
        </p:nvGraphicFramePr>
        <p:xfrm>
          <a:off x="7415074" y="2708920"/>
          <a:ext cx="1117366" cy="360040"/>
        </p:xfrm>
        <a:graphic>
          <a:graphicData uri="http://schemas.openxmlformats.org/presentationml/2006/ole">
            <p:oleObj spid="_x0000_s250964" name="Microsoft Equation 3.0" r:id="rId8" imgW="838200" imgH="279400" progId="Equation.3">
              <p:embed/>
            </p:oleObj>
          </a:graphicData>
        </a:graphic>
      </p:graphicFrame>
      <p:sp>
        <p:nvSpPr>
          <p:cNvPr id="250970" name="Rectangle 90"/>
          <p:cNvSpPr>
            <a:spLocks noChangeArrowheads="1"/>
          </p:cNvSpPr>
          <p:nvPr/>
        </p:nvSpPr>
        <p:spPr bwMode="auto">
          <a:xfrm>
            <a:off x="0" y="676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ja-JP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ru-RU" altLang="ja-JP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altLang="ja-JP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0972" name="Rectangle 9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50971" name="Object 91"/>
          <p:cNvGraphicFramePr>
            <a:graphicFrameLocks noChangeAspect="1"/>
          </p:cNvGraphicFramePr>
          <p:nvPr/>
        </p:nvGraphicFramePr>
        <p:xfrm>
          <a:off x="1259632" y="3188809"/>
          <a:ext cx="1512168" cy="324436"/>
        </p:xfrm>
        <a:graphic>
          <a:graphicData uri="http://schemas.openxmlformats.org/presentationml/2006/ole">
            <p:oleObj spid="_x0000_s250971" name="Формула" r:id="rId9" imgW="863280" imgH="190440" progId="Equation.3">
              <p:embed/>
            </p:oleObj>
          </a:graphicData>
        </a:graphic>
      </p:graphicFrame>
      <p:sp>
        <p:nvSpPr>
          <p:cNvPr id="250974" name="Rectangle 9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50973" name="Object 93"/>
          <p:cNvGraphicFramePr>
            <a:graphicFrameLocks noChangeAspect="1"/>
          </p:cNvGraphicFramePr>
          <p:nvPr/>
        </p:nvGraphicFramePr>
        <p:xfrm>
          <a:off x="3491880" y="3227531"/>
          <a:ext cx="1224136" cy="273477"/>
        </p:xfrm>
        <a:graphic>
          <a:graphicData uri="http://schemas.openxmlformats.org/presentationml/2006/ole">
            <p:oleObj spid="_x0000_s250973" name="Microsoft Equation 3.0" r:id="rId10" imgW="888614" imgH="203112" progId="Equation.3">
              <p:embed/>
            </p:oleObj>
          </a:graphicData>
        </a:graphic>
      </p:graphicFrame>
      <p:sp>
        <p:nvSpPr>
          <p:cNvPr id="55" name="Прямоугольник 54"/>
          <p:cNvSpPr/>
          <p:nvPr/>
        </p:nvSpPr>
        <p:spPr>
          <a:xfrm>
            <a:off x="2979752" y="3224009"/>
            <a:ext cx="4401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i="1" dirty="0" smtClean="0">
                <a:solidFill>
                  <a:srgbClr val="003399"/>
                </a:solidFill>
                <a:latin typeface="Arial" pitchFamily="34" charset="0"/>
              </a:rPr>
              <a:t>где</a:t>
            </a:r>
            <a:endParaRPr lang="ru-RU" sz="1200" dirty="0"/>
          </a:p>
        </p:txBody>
      </p:sp>
      <p:sp>
        <p:nvSpPr>
          <p:cNvPr id="250980" name="Rectangle 10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50982" name="Rectangle 10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50984" name="Rectangle 10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50986" name="Rectangle 10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50988" name="Rectangle 10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50990" name="Rectangle 1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91" name="Группа 90"/>
          <p:cNvGrpSpPr/>
          <p:nvPr/>
        </p:nvGrpSpPr>
        <p:grpSpPr>
          <a:xfrm>
            <a:off x="611560" y="5214972"/>
            <a:ext cx="6697836" cy="446276"/>
            <a:chOff x="611560" y="5214972"/>
            <a:chExt cx="6697836" cy="446276"/>
          </a:xfrm>
        </p:grpSpPr>
        <p:graphicFrame>
          <p:nvGraphicFramePr>
            <p:cNvPr id="250985" name="Object 105"/>
            <p:cNvGraphicFramePr>
              <a:graphicFrameLocks noChangeAspect="1"/>
            </p:cNvGraphicFramePr>
            <p:nvPr/>
          </p:nvGraphicFramePr>
          <p:xfrm>
            <a:off x="4716016" y="5229200"/>
            <a:ext cx="948928" cy="383256"/>
          </p:xfrm>
          <a:graphic>
            <a:graphicData uri="http://schemas.openxmlformats.org/presentationml/2006/ole">
              <p:oleObj spid="_x0000_s250985" name="Формула" r:id="rId11" imgW="431640" imgH="177480" progId="Equation.3">
                <p:embed/>
              </p:oleObj>
            </a:graphicData>
          </a:graphic>
        </p:graphicFrame>
        <p:sp>
          <p:nvSpPr>
            <p:cNvPr id="71" name="Прямоугольник 70"/>
            <p:cNvSpPr/>
            <p:nvPr/>
          </p:nvSpPr>
          <p:spPr>
            <a:xfrm>
              <a:off x="611560" y="5214972"/>
              <a:ext cx="3995936" cy="4462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100" b="1" i="1" dirty="0" smtClean="0">
                  <a:solidFill>
                    <a:srgbClr val="C00000"/>
                  </a:solidFill>
                </a:rPr>
                <a:t>условие для передачи </a:t>
              </a:r>
              <a:r>
                <a:rPr lang="ru-RU" sz="1100" i="1" dirty="0" smtClean="0">
                  <a:solidFill>
                    <a:srgbClr val="000099"/>
                  </a:solidFill>
                </a:rPr>
                <a:t>посредством натяжений </a:t>
              </a:r>
            </a:p>
            <a:p>
              <a:r>
                <a:rPr lang="ru-RU" sz="1100" i="1" dirty="0" smtClean="0">
                  <a:solidFill>
                    <a:srgbClr val="000099"/>
                  </a:solidFill>
                </a:rPr>
                <a:t>магнитного поля</a:t>
              </a:r>
              <a:r>
                <a:rPr lang="ru-RU" sz="1100" b="1" i="1" dirty="0" smtClean="0">
                  <a:solidFill>
                    <a:srgbClr val="C00000"/>
                  </a:solidFill>
                </a:rPr>
                <a:t> тормозящего момента </a:t>
              </a:r>
              <a:r>
                <a:rPr lang="ru-RU" sz="1100" i="1" dirty="0" smtClean="0">
                  <a:solidFill>
                    <a:srgbClr val="000099"/>
                  </a:solidFill>
                </a:rPr>
                <a:t>к сфере </a:t>
              </a:r>
              <a:r>
                <a:rPr lang="en-US" sz="1200" b="1" i="1" dirty="0" smtClean="0">
                  <a:solidFill>
                    <a:schemeClr val="bg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S</a:t>
              </a:r>
              <a:endParaRPr lang="ru-RU" sz="1200" b="1" i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250989" name="Object 109"/>
            <p:cNvGraphicFramePr>
              <a:graphicFrameLocks noChangeAspect="1"/>
            </p:cNvGraphicFramePr>
            <p:nvPr/>
          </p:nvGraphicFramePr>
          <p:xfrm>
            <a:off x="6444208" y="5272088"/>
            <a:ext cx="865188" cy="330200"/>
          </p:xfrm>
          <a:graphic>
            <a:graphicData uri="http://schemas.openxmlformats.org/presentationml/2006/ole">
              <p:oleObj spid="_x0000_s250989" name="Формула" r:id="rId12" imgW="419040" imgH="177480" progId="Equation.3">
                <p:embed/>
              </p:oleObj>
            </a:graphicData>
          </a:graphic>
        </p:graphicFrame>
        <p:sp>
          <p:nvSpPr>
            <p:cNvPr id="76" name="Стрелка вправо 75"/>
            <p:cNvSpPr/>
            <p:nvPr/>
          </p:nvSpPr>
          <p:spPr>
            <a:xfrm>
              <a:off x="5868144" y="5373216"/>
              <a:ext cx="360040" cy="144016"/>
            </a:xfrm>
            <a:prstGeom prst="rightArrow">
              <a:avLst/>
            </a:prstGeom>
            <a:noFill/>
            <a:ln w="2222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 </a:t>
              </a:r>
              <a:endParaRPr lang="ru-RU" dirty="0"/>
            </a:p>
          </p:txBody>
        </p:sp>
      </p:grpSp>
      <p:cxnSp>
        <p:nvCxnSpPr>
          <p:cNvPr id="78" name="Прямая со стрелкой 77"/>
          <p:cNvCxnSpPr/>
          <p:nvPr/>
        </p:nvCxnSpPr>
        <p:spPr>
          <a:xfrm>
            <a:off x="4067944" y="4725144"/>
            <a:ext cx="1008112" cy="0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 стрелкой 80"/>
          <p:cNvCxnSpPr/>
          <p:nvPr/>
        </p:nvCxnSpPr>
        <p:spPr>
          <a:xfrm>
            <a:off x="5220072" y="4742710"/>
            <a:ext cx="0" cy="486490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9" name="Группа 88"/>
          <p:cNvGrpSpPr/>
          <p:nvPr/>
        </p:nvGrpSpPr>
        <p:grpSpPr>
          <a:xfrm>
            <a:off x="539552" y="3861048"/>
            <a:ext cx="3972691" cy="1224136"/>
            <a:chOff x="539552" y="3861048"/>
            <a:chExt cx="3972691" cy="1224136"/>
          </a:xfrm>
        </p:grpSpPr>
        <p:sp>
          <p:nvSpPr>
            <p:cNvPr id="250977" name="Rectangle 97"/>
            <p:cNvSpPr>
              <a:spLocks noChangeArrowheads="1"/>
            </p:cNvSpPr>
            <p:nvPr/>
          </p:nvSpPr>
          <p:spPr bwMode="auto">
            <a:xfrm>
              <a:off x="539552" y="3861048"/>
              <a:ext cx="3972691" cy="600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ja-JP" sz="1200" b="1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+mn-lt"/>
                  <a:ea typeface="MS Mincho" pitchFamily="49" charset="-128"/>
                  <a:cs typeface="Times New Roman" pitchFamily="18" charset="0"/>
                </a:rPr>
                <a:t>Значение магнитной индукции </a:t>
              </a:r>
              <a:r>
                <a:rPr kumimoji="0" lang="en-US" altLang="ja-JP" sz="1400" b="1" i="1" u="none" strike="noStrike" cap="none" normalizeH="0" baseline="0" dirty="0" smtClean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B</a:t>
              </a:r>
              <a:r>
                <a:rPr kumimoji="0" lang="ru-RU" altLang="ja-JP" sz="1400" b="1" i="1" u="none" strike="noStrike" cap="none" normalizeH="0" baseline="0" dirty="0" smtClean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’</a:t>
              </a:r>
              <a:r>
                <a:rPr kumimoji="0" lang="ru-RU" altLang="ja-JP" sz="1400" b="1" i="0" u="none" strike="noStrike" cap="none" normalizeH="0" baseline="0" dirty="0" smtClean="0">
                  <a:ln>
                    <a:noFill/>
                  </a:ln>
                  <a:solidFill>
                    <a:srgbClr val="000099"/>
                  </a:solidFill>
                  <a:effectLst/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,</a:t>
              </a:r>
              <a:r>
                <a:rPr kumimoji="0" lang="ru-RU" altLang="ja-JP" sz="1200" b="0" i="0" u="none" strike="noStrike" cap="none" normalizeH="0" baseline="0" dirty="0" smtClean="0">
                  <a:ln>
                    <a:noFill/>
                  </a:ln>
                  <a:solidFill>
                    <a:srgbClr val="000099"/>
                  </a:solidFill>
                  <a:effectLst/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 </a:t>
              </a:r>
              <a:r>
                <a:rPr kumimoji="0" lang="ru-RU" altLang="ja-JP" sz="1200" b="0" i="0" u="none" strike="noStrike" cap="none" normalizeH="0" baseline="0" dirty="0" smtClean="0">
                  <a:ln>
                    <a:noFill/>
                  </a:ln>
                  <a:solidFill>
                    <a:srgbClr val="000099"/>
                  </a:solidFill>
                  <a:effectLst/>
                  <a:latin typeface="+mn-lt"/>
                  <a:ea typeface="MS Mincho" pitchFamily="49" charset="-128"/>
                  <a:cs typeface="Times New Roman" pitchFamily="18" charset="0"/>
                </a:rPr>
                <a:t>необходимое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ja-JP" sz="1200" b="1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+mn-lt"/>
                  <a:ea typeface="MS Mincho" pitchFamily="49" charset="-128"/>
                  <a:cs typeface="Times New Roman" pitchFamily="18" charset="0"/>
                </a:rPr>
                <a:t>для передачи момента </a:t>
              </a:r>
              <a:endParaRPr kumimoji="0" lang="ru-RU" altLang="ja-JP" sz="1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+mn-lt"/>
                <a:cs typeface="Arial" pitchFamily="34" charset="0"/>
              </a:endParaRPr>
            </a:p>
          </p:txBody>
        </p:sp>
        <p:graphicFrame>
          <p:nvGraphicFramePr>
            <p:cNvPr id="250976" name="Object 96"/>
            <p:cNvGraphicFramePr>
              <a:graphicFrameLocks noChangeAspect="1"/>
            </p:cNvGraphicFramePr>
            <p:nvPr/>
          </p:nvGraphicFramePr>
          <p:xfrm>
            <a:off x="2408880" y="4166647"/>
            <a:ext cx="506936" cy="288032"/>
          </p:xfrm>
          <a:graphic>
            <a:graphicData uri="http://schemas.openxmlformats.org/presentationml/2006/ole">
              <p:oleObj spid="_x0000_s250976" name="Microsoft Equation 3.0" r:id="rId13" imgW="418918" imgH="215806" progId="Equation.3">
                <p:embed/>
              </p:oleObj>
            </a:graphicData>
          </a:graphic>
        </p:graphicFrame>
        <p:sp>
          <p:nvSpPr>
            <p:cNvPr id="250978" name="Rectangle 98"/>
            <p:cNvSpPr>
              <a:spLocks noChangeArrowheads="1"/>
            </p:cNvSpPr>
            <p:nvPr/>
          </p:nvSpPr>
          <p:spPr bwMode="auto">
            <a:xfrm>
              <a:off x="2915816" y="4166646"/>
              <a:ext cx="132254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ja-JP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MS Mincho" pitchFamily="49" charset="-128"/>
                  <a:cs typeface="Times New Roman" pitchFamily="18" charset="0"/>
                </a:rPr>
                <a:t> </a:t>
              </a:r>
              <a:r>
                <a:rPr kumimoji="0" lang="ru-RU" altLang="ja-JP" sz="1200" b="0" i="0" u="none" strike="noStrike" cap="none" normalizeH="0" baseline="0" dirty="0" smtClean="0">
                  <a:ln>
                    <a:noFill/>
                  </a:ln>
                  <a:solidFill>
                    <a:srgbClr val="000099"/>
                  </a:solidFill>
                  <a:effectLst/>
                  <a:latin typeface="+mn-lt"/>
                  <a:ea typeface="MS Mincho" pitchFamily="49" charset="-128"/>
                  <a:cs typeface="Times New Roman" pitchFamily="18" charset="0"/>
                </a:rPr>
                <a:t>к поверхности  </a:t>
              </a:r>
              <a:endParaRPr kumimoji="0" lang="ru-RU" altLang="ja-JP" sz="18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+mn-lt"/>
                <a:cs typeface="Arial" pitchFamily="34" charset="0"/>
              </a:endParaRPr>
            </a:p>
          </p:txBody>
        </p:sp>
        <p:graphicFrame>
          <p:nvGraphicFramePr>
            <p:cNvPr id="250979" name="Object 99"/>
            <p:cNvGraphicFramePr>
              <a:graphicFrameLocks noChangeAspect="1"/>
            </p:cNvGraphicFramePr>
            <p:nvPr/>
          </p:nvGraphicFramePr>
          <p:xfrm>
            <a:off x="1726917" y="4509120"/>
            <a:ext cx="2269019" cy="477688"/>
          </p:xfrm>
          <a:graphic>
            <a:graphicData uri="http://schemas.openxmlformats.org/presentationml/2006/ole">
              <p:oleObj spid="_x0000_s250979" name="Формула" r:id="rId14" imgW="1244520" imgH="279360" progId="Equation.3">
                <p:embed/>
              </p:oleObj>
            </a:graphicData>
          </a:graphic>
        </p:graphicFrame>
        <p:sp>
          <p:nvSpPr>
            <p:cNvPr id="66" name="Rectangle 98"/>
            <p:cNvSpPr>
              <a:spLocks noChangeArrowheads="1"/>
            </p:cNvSpPr>
            <p:nvPr/>
          </p:nvSpPr>
          <p:spPr bwMode="auto">
            <a:xfrm>
              <a:off x="539552" y="4382670"/>
              <a:ext cx="118814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ja-JP" sz="1200" b="0" i="0" u="none" strike="noStrike" cap="none" normalizeH="0" baseline="0" dirty="0" smtClean="0">
                  <a:ln>
                    <a:noFill/>
                  </a:ln>
                  <a:solidFill>
                    <a:srgbClr val="000099"/>
                  </a:solidFill>
                  <a:effectLst/>
                  <a:latin typeface="+mn-lt"/>
                  <a:ea typeface="MS Mincho" pitchFamily="49" charset="-128"/>
                  <a:cs typeface="Times New Roman" pitchFamily="18" charset="0"/>
                </a:rPr>
                <a:t>сферы           :</a:t>
              </a:r>
              <a:endParaRPr kumimoji="0" lang="ru-RU" altLang="ja-JP" sz="18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+mn-lt"/>
                <a:cs typeface="Arial" pitchFamily="34" charset="0"/>
              </a:endParaRPr>
            </a:p>
          </p:txBody>
        </p:sp>
        <p:graphicFrame>
          <p:nvGraphicFramePr>
            <p:cNvPr id="250983" name="Object 103"/>
            <p:cNvGraphicFramePr>
              <a:graphicFrameLocks noChangeAspect="1"/>
            </p:cNvGraphicFramePr>
            <p:nvPr/>
          </p:nvGraphicFramePr>
          <p:xfrm>
            <a:off x="1187624" y="4382670"/>
            <a:ext cx="386333" cy="292677"/>
          </p:xfrm>
          <a:graphic>
            <a:graphicData uri="http://schemas.openxmlformats.org/presentationml/2006/ole">
              <p:oleObj spid="_x0000_s250983" name="Microsoft Equation 3.0" r:id="rId15" imgW="317087" imgH="215619" progId="Equation.3">
                <p:embed/>
              </p:oleObj>
            </a:graphicData>
          </a:graphic>
        </p:graphicFrame>
        <p:sp>
          <p:nvSpPr>
            <p:cNvPr id="86" name="Прямоугольник 85"/>
            <p:cNvSpPr/>
            <p:nvPr/>
          </p:nvSpPr>
          <p:spPr>
            <a:xfrm>
              <a:off x="539552" y="3933056"/>
              <a:ext cx="3816424" cy="1152128"/>
            </a:xfrm>
            <a:prstGeom prst="rect">
              <a:avLst/>
            </a:prstGeom>
            <a:noFill/>
            <a:ln w="158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79" name="Прямая со стрелкой 78"/>
          <p:cNvCxnSpPr/>
          <p:nvPr/>
        </p:nvCxnSpPr>
        <p:spPr>
          <a:xfrm flipH="1">
            <a:off x="5292080" y="4725144"/>
            <a:ext cx="648072" cy="0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" name="Группа 91"/>
          <p:cNvGrpSpPr/>
          <p:nvPr/>
        </p:nvGrpSpPr>
        <p:grpSpPr>
          <a:xfrm>
            <a:off x="4788024" y="3933056"/>
            <a:ext cx="3816424" cy="1152128"/>
            <a:chOff x="4788024" y="3933056"/>
            <a:chExt cx="3816424" cy="1152128"/>
          </a:xfrm>
        </p:grpSpPr>
        <p:graphicFrame>
          <p:nvGraphicFramePr>
            <p:cNvPr id="250981" name="Object 101"/>
            <p:cNvGraphicFramePr>
              <a:graphicFrameLocks noChangeAspect="1"/>
            </p:cNvGraphicFramePr>
            <p:nvPr/>
          </p:nvGraphicFramePr>
          <p:xfrm>
            <a:off x="6084168" y="4509120"/>
            <a:ext cx="1359048" cy="368857"/>
          </p:xfrm>
          <a:graphic>
            <a:graphicData uri="http://schemas.openxmlformats.org/presentationml/2006/ole">
              <p:oleObj spid="_x0000_s250981" name="Формула" r:id="rId16" imgW="723600" imgH="215640" progId="Equation.3">
                <p:embed/>
              </p:oleObj>
            </a:graphicData>
          </a:graphic>
        </p:graphicFrame>
        <p:sp>
          <p:nvSpPr>
            <p:cNvPr id="65" name="Прямоугольник 64"/>
            <p:cNvSpPr/>
            <p:nvPr/>
          </p:nvSpPr>
          <p:spPr>
            <a:xfrm>
              <a:off x="4860032" y="3975447"/>
              <a:ext cx="36004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 smtClean="0">
                  <a:solidFill>
                    <a:srgbClr val="0000FF"/>
                  </a:solidFill>
                </a:rPr>
                <a:t>Собственное магнитное поле Земли </a:t>
              </a:r>
              <a:r>
                <a:rPr lang="ru-RU" sz="1200" dirty="0" smtClean="0">
                  <a:solidFill>
                    <a:srgbClr val="000099"/>
                  </a:solidFill>
                </a:rPr>
                <a:t>(диполя) </a:t>
              </a:r>
            </a:p>
            <a:p>
              <a:r>
                <a:rPr lang="ru-RU" sz="1200" dirty="0" smtClean="0">
                  <a:solidFill>
                    <a:srgbClr val="000099"/>
                  </a:solidFill>
                </a:rPr>
                <a:t>в экваториальной плоскости </a:t>
              </a:r>
              <a:endParaRPr lang="ru-RU" sz="1200" dirty="0">
                <a:solidFill>
                  <a:srgbClr val="000099"/>
                </a:solidFill>
              </a:endParaRPr>
            </a:p>
          </p:txBody>
        </p:sp>
        <p:sp>
          <p:nvSpPr>
            <p:cNvPr id="87" name="Прямоугольник 86"/>
            <p:cNvSpPr/>
            <p:nvPr/>
          </p:nvSpPr>
          <p:spPr>
            <a:xfrm>
              <a:off x="4788024" y="3933056"/>
              <a:ext cx="3816424" cy="1152128"/>
            </a:xfrm>
            <a:prstGeom prst="rect">
              <a:avLst/>
            </a:prstGeom>
            <a:noFill/>
            <a:ln w="158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Скругленный прямоугольник 71"/>
          <p:cNvSpPr/>
          <p:nvPr/>
        </p:nvSpPr>
        <p:spPr>
          <a:xfrm>
            <a:off x="142844" y="357166"/>
            <a:ext cx="8858312" cy="5429288"/>
          </a:xfrm>
          <a:prstGeom prst="roundRect">
            <a:avLst>
              <a:gd name="adj" fmla="val 2495"/>
            </a:avLst>
          </a:prstGeom>
          <a:solidFill>
            <a:srgbClr val="FFFFFF"/>
          </a:solidFill>
          <a:ln w="19050">
            <a:solidFill>
              <a:srgbClr val="003399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088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50883" name="Rectangle 3"/>
          <p:cNvSpPr>
            <a:spLocks noChangeArrowheads="1"/>
          </p:cNvSpPr>
          <p:nvPr/>
        </p:nvSpPr>
        <p:spPr bwMode="auto">
          <a:xfrm>
            <a:off x="0" y="4857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5088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50888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50890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50891" name="Rectangle 11"/>
          <p:cNvSpPr>
            <a:spLocks noChangeArrowheads="1"/>
          </p:cNvSpPr>
          <p:nvPr/>
        </p:nvSpPr>
        <p:spPr bwMode="auto">
          <a:xfrm>
            <a:off x="0" y="342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50894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50897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50898" name="Rectangle 18"/>
          <p:cNvSpPr>
            <a:spLocks noChangeArrowheads="1"/>
          </p:cNvSpPr>
          <p:nvPr/>
        </p:nvSpPr>
        <p:spPr bwMode="auto">
          <a:xfrm>
            <a:off x="0" y="4857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58410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58412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58413" name="Rectangle 13"/>
          <p:cNvSpPr>
            <a:spLocks noChangeArrowheads="1"/>
          </p:cNvSpPr>
          <p:nvPr/>
        </p:nvSpPr>
        <p:spPr bwMode="auto">
          <a:xfrm>
            <a:off x="0" y="523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58415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58416" name="Rectangle 16"/>
          <p:cNvSpPr>
            <a:spLocks noChangeArrowheads="1"/>
          </p:cNvSpPr>
          <p:nvPr/>
        </p:nvSpPr>
        <p:spPr bwMode="auto">
          <a:xfrm>
            <a:off x="0" y="4857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58419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58420" name="Rectangle 20"/>
          <p:cNvSpPr>
            <a:spLocks noChangeArrowheads="1"/>
          </p:cNvSpPr>
          <p:nvPr/>
        </p:nvSpPr>
        <p:spPr bwMode="auto">
          <a:xfrm>
            <a:off x="0" y="523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58422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58423" name="Rectangle 23"/>
          <p:cNvSpPr>
            <a:spLocks noChangeArrowheads="1"/>
          </p:cNvSpPr>
          <p:nvPr/>
        </p:nvSpPr>
        <p:spPr bwMode="auto">
          <a:xfrm>
            <a:off x="0" y="5810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58425" name="Rectangle 2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58426" name="Rectangle 26"/>
          <p:cNvSpPr>
            <a:spLocks noChangeArrowheads="1"/>
          </p:cNvSpPr>
          <p:nvPr/>
        </p:nvSpPr>
        <p:spPr bwMode="auto">
          <a:xfrm>
            <a:off x="0" y="5810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59" name="Группа 58"/>
          <p:cNvGrpSpPr/>
          <p:nvPr/>
        </p:nvGrpSpPr>
        <p:grpSpPr>
          <a:xfrm>
            <a:off x="217366" y="6020618"/>
            <a:ext cx="8819130" cy="623092"/>
            <a:chOff x="217366" y="6020618"/>
            <a:chExt cx="8819130" cy="623092"/>
          </a:xfrm>
        </p:grpSpPr>
        <p:grpSp>
          <p:nvGrpSpPr>
            <p:cNvPr id="60" name="Группа 11"/>
            <p:cNvGrpSpPr/>
            <p:nvPr/>
          </p:nvGrpSpPr>
          <p:grpSpPr>
            <a:xfrm>
              <a:off x="217366" y="6020618"/>
              <a:ext cx="8675114" cy="623092"/>
              <a:chOff x="467544" y="6020618"/>
              <a:chExt cx="8209731" cy="623092"/>
            </a:xfrm>
          </p:grpSpPr>
          <p:sp>
            <p:nvSpPr>
              <p:cNvPr id="65" name="Line 10"/>
              <p:cNvSpPr>
                <a:spLocks noChangeShapeType="1"/>
              </p:cNvSpPr>
              <p:nvPr/>
            </p:nvSpPr>
            <p:spPr bwMode="auto">
              <a:xfrm>
                <a:off x="467544" y="6020618"/>
                <a:ext cx="8209731" cy="670"/>
              </a:xfrm>
              <a:prstGeom prst="line">
                <a:avLst/>
              </a:prstGeom>
              <a:noFill/>
              <a:ln w="9525">
                <a:solidFill>
                  <a:srgbClr val="FFC000"/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ru-RU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66" name="Рисунок 65"/>
              <p:cNvPicPr/>
              <p:nvPr/>
            </p:nvPicPr>
            <p:blipFill>
              <a:blip r:embed="rId4" cstate="print">
                <a:lum bright="-5000" contrast="6000"/>
              </a:blip>
              <a:srcRect/>
              <a:stretch>
                <a:fillRect/>
              </a:stretch>
            </p:blipFill>
            <p:spPr bwMode="auto">
              <a:xfrm>
                <a:off x="499866" y="6215082"/>
                <a:ext cx="428400" cy="4286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64" name="Rectangle 1"/>
            <p:cNvSpPr>
              <a:spLocks noChangeArrowheads="1"/>
            </p:cNvSpPr>
            <p:nvPr/>
          </p:nvSpPr>
          <p:spPr bwMode="auto">
            <a:xfrm>
              <a:off x="755576" y="6319192"/>
              <a:ext cx="828092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r>
                <a:rPr kumimoji="0" lang="ru-RU" sz="1000" b="1" i="1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Times New Roman" pitchFamily="18" charset="0"/>
                  <a:cs typeface="Arial" pitchFamily="34" charset="0"/>
                </a:rPr>
                <a:t>Казанский федеральный университет</a:t>
              </a:r>
              <a:r>
                <a:rPr kumimoji="0" lang="en-US" sz="1000" b="1" i="1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Times New Roman" pitchFamily="18" charset="0"/>
                  <a:cs typeface="Arial" pitchFamily="34" charset="0"/>
                </a:rPr>
                <a:t> </a:t>
              </a:r>
              <a:r>
                <a:rPr kumimoji="0" lang="ru-RU" sz="1000" b="1" i="1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Times New Roman" pitchFamily="18" charset="0"/>
                  <a:cs typeface="Arial" pitchFamily="34" charset="0"/>
                </a:rPr>
                <a:t>   </a:t>
              </a:r>
              <a:r>
                <a:rPr lang="ru-RU" sz="10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Times New Roman" pitchFamily="18" charset="0"/>
                  <a:cs typeface="Arial" pitchFamily="34" charset="0"/>
                </a:rPr>
                <a:t>Межд. конф. «Триггерные эффекты в геосистемах»</a:t>
              </a:r>
              <a:r>
                <a:rPr kumimoji="0" lang="en-US" sz="1000" b="1" i="1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Times New Roman" pitchFamily="18" charset="0"/>
                  <a:cs typeface="Arial" pitchFamily="34" charset="0"/>
                </a:rPr>
                <a:t>   </a:t>
              </a:r>
              <a:r>
                <a:rPr lang="ru-RU" sz="1000" b="1" i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Times New Roman" pitchFamily="18" charset="0"/>
                  <a:cs typeface="Arial" pitchFamily="34" charset="0"/>
                  <a:sym typeface="Symbol" pitchFamily="18" charset="2"/>
                </a:rPr>
                <a:t>Москва, ИДГ РАН, 4-7 мая 2019 г.</a:t>
              </a:r>
              <a:endParaRPr lang="en-US" sz="10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endParaRPr>
            </a:p>
          </p:txBody>
        </p:sp>
      </p:grpSp>
      <p:sp>
        <p:nvSpPr>
          <p:cNvPr id="51" name="Прямоугольник 50"/>
          <p:cNvSpPr/>
          <p:nvPr/>
        </p:nvSpPr>
        <p:spPr>
          <a:xfrm>
            <a:off x="467544" y="620688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b="1" i="1" dirty="0" smtClean="0">
                <a:solidFill>
                  <a:srgbClr val="003399"/>
                </a:solidFill>
              </a:rPr>
              <a:t>Величина изменения продолжительности суток:</a:t>
            </a:r>
            <a:endParaRPr lang="ru-RU" sz="1200" b="1" i="1" dirty="0">
              <a:solidFill>
                <a:srgbClr val="003399"/>
              </a:solidFill>
            </a:endParaRPr>
          </a:p>
        </p:txBody>
      </p:sp>
      <p:sp>
        <p:nvSpPr>
          <p:cNvPr id="358468" name="Rectangle 6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58467" name="Object 67"/>
          <p:cNvGraphicFramePr>
            <a:graphicFrameLocks noChangeAspect="1"/>
          </p:cNvGraphicFramePr>
          <p:nvPr/>
        </p:nvGraphicFramePr>
        <p:xfrm>
          <a:off x="683568" y="1022350"/>
          <a:ext cx="1627365" cy="390426"/>
        </p:xfrm>
        <a:graphic>
          <a:graphicData uri="http://schemas.openxmlformats.org/presentationml/2006/ole">
            <p:oleObj spid="_x0000_s358467" name="Формула" r:id="rId5" imgW="825480" imgH="215640" progId="Equation.3">
              <p:embed/>
            </p:oleObj>
          </a:graphicData>
        </a:graphic>
      </p:graphicFrame>
      <p:sp>
        <p:nvSpPr>
          <p:cNvPr id="358470" name="Rectangle 7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58469" name="Object 69"/>
          <p:cNvGraphicFramePr>
            <a:graphicFrameLocks noChangeAspect="1"/>
          </p:cNvGraphicFramePr>
          <p:nvPr/>
        </p:nvGraphicFramePr>
        <p:xfrm>
          <a:off x="2555775" y="980728"/>
          <a:ext cx="1262925" cy="363091"/>
        </p:xfrm>
        <a:graphic>
          <a:graphicData uri="http://schemas.openxmlformats.org/presentationml/2006/ole">
            <p:oleObj spid="_x0000_s358469" name="Microsoft Equation 3.0" r:id="rId6" imgW="761669" imgH="241195" progId="Equation.3">
              <p:embed/>
            </p:oleObj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3923928" y="1052736"/>
            <a:ext cx="248324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i="1" dirty="0" smtClean="0">
                <a:solidFill>
                  <a:srgbClr val="003399"/>
                </a:solidFill>
                <a:latin typeface="Arial" pitchFamily="34" charset="0"/>
              </a:rPr>
              <a:t>- </a:t>
            </a:r>
            <a:r>
              <a:rPr lang="ru-RU" sz="1200" i="1" dirty="0" err="1" smtClean="0">
                <a:solidFill>
                  <a:srgbClr val="003399"/>
                </a:solidFill>
                <a:latin typeface="Arial" pitchFamily="34" charset="0"/>
              </a:rPr>
              <a:t>кин</a:t>
            </a:r>
            <a:r>
              <a:rPr lang="ru-RU" sz="1200" i="1" dirty="0" smtClean="0">
                <a:solidFill>
                  <a:srgbClr val="003399"/>
                </a:solidFill>
                <a:latin typeface="Arial" pitchFamily="34" charset="0"/>
              </a:rPr>
              <a:t>. энергия вращения Земли</a:t>
            </a:r>
            <a:r>
              <a:rPr lang="en-US" sz="1200" i="1" dirty="0" smtClean="0">
                <a:solidFill>
                  <a:srgbClr val="003399"/>
                </a:solidFill>
                <a:latin typeface="Arial" pitchFamily="34" charset="0"/>
              </a:rPr>
              <a:t> </a:t>
            </a:r>
            <a:endParaRPr lang="ru-RU" sz="1200" dirty="0"/>
          </a:p>
        </p:txBody>
      </p:sp>
      <p:sp>
        <p:nvSpPr>
          <p:cNvPr id="57" name="Прямоугольник 56"/>
          <p:cNvSpPr/>
          <p:nvPr/>
        </p:nvSpPr>
        <p:spPr>
          <a:xfrm>
            <a:off x="539552" y="1556792"/>
            <a:ext cx="14401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rgbClr val="003399"/>
                </a:solidFill>
              </a:rPr>
              <a:t>За время </a:t>
            </a:r>
            <a:r>
              <a:rPr lang="en-US" sz="1600" i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ru-RU" sz="1200" b="1" i="1" dirty="0" smtClean="0">
                <a:solidFill>
                  <a:srgbClr val="003399"/>
                </a:solidFill>
              </a:rPr>
              <a:t>:</a:t>
            </a:r>
            <a:endParaRPr lang="ru-RU" sz="1200" b="1" i="1" dirty="0">
              <a:solidFill>
                <a:srgbClr val="003399"/>
              </a:solidFill>
            </a:endParaRPr>
          </a:p>
        </p:txBody>
      </p:sp>
      <p:sp>
        <p:nvSpPr>
          <p:cNvPr id="358472" name="Rectangle 7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58471" name="Object 71"/>
          <p:cNvGraphicFramePr>
            <a:graphicFrameLocks noChangeAspect="1"/>
          </p:cNvGraphicFramePr>
          <p:nvPr/>
        </p:nvGraphicFramePr>
        <p:xfrm>
          <a:off x="2617664" y="1550700"/>
          <a:ext cx="3466504" cy="716250"/>
        </p:xfrm>
        <a:graphic>
          <a:graphicData uri="http://schemas.openxmlformats.org/presentationml/2006/ole">
            <p:oleObj spid="_x0000_s358471" name="Формула" r:id="rId7" imgW="1981080" imgH="406080" progId="Equation.3">
              <p:embed/>
            </p:oleObj>
          </a:graphicData>
        </a:graphic>
      </p:graphicFrame>
      <p:sp>
        <p:nvSpPr>
          <p:cNvPr id="67" name="Прямоугольник 66"/>
          <p:cNvSpPr/>
          <p:nvPr/>
        </p:nvSpPr>
        <p:spPr>
          <a:xfrm>
            <a:off x="539552" y="2492896"/>
            <a:ext cx="180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rgbClr val="003399"/>
                </a:solidFill>
              </a:rPr>
              <a:t>Полагая для 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</a:t>
            </a:r>
            <a:r>
              <a:rPr lang="ru-RU" sz="1200" b="1" i="1" dirty="0" smtClean="0">
                <a:solidFill>
                  <a:srgbClr val="003399"/>
                </a:solidFill>
                <a:sym typeface="Symbol"/>
              </a:rPr>
              <a:t> и </a:t>
            </a:r>
            <a:r>
              <a:rPr lang="ru-RU" sz="1600" i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В</a:t>
            </a:r>
            <a:r>
              <a:rPr lang="en-US" sz="1600" i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’</a:t>
            </a:r>
            <a:endParaRPr lang="ru-RU" sz="1600" i="1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8474" name="Rectangle 7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58473" name="Object 73"/>
          <p:cNvGraphicFramePr>
            <a:graphicFrameLocks noChangeAspect="1"/>
          </p:cNvGraphicFramePr>
          <p:nvPr/>
        </p:nvGraphicFramePr>
        <p:xfrm>
          <a:off x="2267744" y="2576199"/>
          <a:ext cx="1368152" cy="348745"/>
        </p:xfrm>
        <a:graphic>
          <a:graphicData uri="http://schemas.openxmlformats.org/presentationml/2006/ole">
            <p:oleObj spid="_x0000_s358473" name="Microsoft Equation 3.0" r:id="rId8" imgW="952087" imgH="253890" progId="Equation.3">
              <p:embed/>
            </p:oleObj>
          </a:graphicData>
        </a:graphic>
      </p:graphicFrame>
      <p:sp>
        <p:nvSpPr>
          <p:cNvPr id="68" name="Прямоугольник 67"/>
          <p:cNvSpPr/>
          <p:nvPr/>
        </p:nvSpPr>
        <p:spPr>
          <a:xfrm>
            <a:off x="3779912" y="2575937"/>
            <a:ext cx="51125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rgbClr val="003399"/>
                </a:solidFill>
              </a:rPr>
              <a:t>интегрируя по частям, найдем зависимость                      :</a:t>
            </a:r>
            <a:endParaRPr lang="ru-RU" sz="1600" i="1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8476" name="Rectangle 7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58475" name="Object 75"/>
          <p:cNvGraphicFramePr>
            <a:graphicFrameLocks noChangeAspect="1"/>
          </p:cNvGraphicFramePr>
          <p:nvPr/>
        </p:nvGraphicFramePr>
        <p:xfrm>
          <a:off x="7452320" y="2564904"/>
          <a:ext cx="864096" cy="283532"/>
        </p:xfrm>
        <a:graphic>
          <a:graphicData uri="http://schemas.openxmlformats.org/presentationml/2006/ole">
            <p:oleObj spid="_x0000_s358475" name="Microsoft Equation 3.0" r:id="rId9" imgW="596641" imgH="203112" progId="Equation.3">
              <p:embed/>
            </p:oleObj>
          </a:graphicData>
        </a:graphic>
      </p:graphicFrame>
      <p:sp>
        <p:nvSpPr>
          <p:cNvPr id="358478" name="Rectangle 7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58477" name="Object 77"/>
          <p:cNvGraphicFramePr>
            <a:graphicFrameLocks noChangeAspect="1"/>
          </p:cNvGraphicFramePr>
          <p:nvPr/>
        </p:nvGraphicFramePr>
        <p:xfrm>
          <a:off x="2411760" y="2996952"/>
          <a:ext cx="3924503" cy="748822"/>
        </p:xfrm>
        <a:graphic>
          <a:graphicData uri="http://schemas.openxmlformats.org/presentationml/2006/ole">
            <p:oleObj spid="_x0000_s358477" name="Формула" r:id="rId10" imgW="1879560" imgH="368280" progId="Equation.3">
              <p:embed/>
            </p:oleObj>
          </a:graphicData>
        </a:graphic>
      </p:graphicFrame>
      <p:sp>
        <p:nvSpPr>
          <p:cNvPr id="358480" name="Rectangle 8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58482" name="Rectangle 8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84" name="Группа 83"/>
          <p:cNvGrpSpPr/>
          <p:nvPr/>
        </p:nvGrpSpPr>
        <p:grpSpPr>
          <a:xfrm>
            <a:off x="539552" y="3717032"/>
            <a:ext cx="8496944" cy="914038"/>
            <a:chOff x="539552" y="3717032"/>
            <a:chExt cx="8496944" cy="914038"/>
          </a:xfrm>
        </p:grpSpPr>
        <p:sp>
          <p:nvSpPr>
            <p:cNvPr id="69" name="Прямоугольник 68"/>
            <p:cNvSpPr/>
            <p:nvPr/>
          </p:nvSpPr>
          <p:spPr>
            <a:xfrm>
              <a:off x="539552" y="3717032"/>
              <a:ext cx="1944216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i="1" dirty="0" smtClean="0">
                  <a:solidFill>
                    <a:srgbClr val="003399"/>
                  </a:solidFill>
                </a:rPr>
                <a:t>Простейшая модель:</a:t>
              </a:r>
              <a:endParaRPr lang="ru-RU" sz="1600" i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358479" name="Object 79"/>
            <p:cNvGraphicFramePr>
              <a:graphicFrameLocks noChangeAspect="1"/>
            </p:cNvGraphicFramePr>
            <p:nvPr/>
          </p:nvGraphicFramePr>
          <p:xfrm>
            <a:off x="611560" y="4077072"/>
            <a:ext cx="2304256" cy="349130"/>
          </p:xfrm>
          <a:graphic>
            <a:graphicData uri="http://schemas.openxmlformats.org/presentationml/2006/ole">
              <p:oleObj spid="_x0000_s358479" name="Microsoft Equation 3.0" r:id="rId11" imgW="1562100" imgH="215900" progId="Equation.3">
                <p:embed/>
              </p:oleObj>
            </a:graphicData>
          </a:graphic>
        </p:graphicFrame>
        <p:graphicFrame>
          <p:nvGraphicFramePr>
            <p:cNvPr id="358481" name="Object 81"/>
            <p:cNvGraphicFramePr>
              <a:graphicFrameLocks noChangeAspect="1"/>
            </p:cNvGraphicFramePr>
            <p:nvPr/>
          </p:nvGraphicFramePr>
          <p:xfrm>
            <a:off x="3203848" y="4005064"/>
            <a:ext cx="3232914" cy="432048"/>
          </p:xfrm>
          <a:graphic>
            <a:graphicData uri="http://schemas.openxmlformats.org/presentationml/2006/ole">
              <p:oleObj spid="_x0000_s358481" name="Microsoft Equation 3.0" r:id="rId12" imgW="2032000" imgH="304800" progId="Equation.3">
                <p:embed/>
              </p:oleObj>
            </a:graphicData>
          </a:graphic>
        </p:graphicFrame>
        <p:sp>
          <p:nvSpPr>
            <p:cNvPr id="73" name="Прямоугольник 72"/>
            <p:cNvSpPr/>
            <p:nvPr/>
          </p:nvSpPr>
          <p:spPr>
            <a:xfrm>
              <a:off x="6588224" y="4077072"/>
              <a:ext cx="2448272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i="1" dirty="0" smtClean="0">
                  <a:solidFill>
                    <a:schemeClr val="bg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r>
                <a:rPr lang="ru-RU" sz="1200" b="1" dirty="0" smtClean="0">
                  <a:solidFill>
                    <a:srgbClr val="003399"/>
                  </a:solidFill>
                </a:rPr>
                <a:t> – количество лет в цикле, </a:t>
              </a:r>
            </a:p>
            <a:p>
              <a:r>
                <a:rPr lang="en-US" sz="1600" b="1" i="1" dirty="0" smtClean="0">
                  <a:solidFill>
                    <a:schemeClr val="bg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</a:t>
              </a:r>
              <a:r>
                <a:rPr lang="en-US" sz="1200" b="1" i="1" dirty="0" smtClean="0">
                  <a:solidFill>
                    <a:srgbClr val="003399"/>
                  </a:solidFill>
                </a:rPr>
                <a:t> </a:t>
              </a:r>
              <a:r>
                <a:rPr lang="ru-RU" sz="1200" b="1" dirty="0" smtClean="0">
                  <a:solidFill>
                    <a:srgbClr val="003399"/>
                  </a:solidFill>
                </a:rPr>
                <a:t>– в сутках</a:t>
              </a:r>
              <a:endParaRPr lang="ru-RU" sz="1200" b="1" dirty="0">
                <a:solidFill>
                  <a:srgbClr val="003399"/>
                </a:solidFill>
              </a:endParaRPr>
            </a:p>
          </p:txBody>
        </p:sp>
      </p:grpSp>
      <p:sp>
        <p:nvSpPr>
          <p:cNvPr id="358484" name="Rectangle 8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85" name="Группа 84"/>
          <p:cNvGrpSpPr/>
          <p:nvPr/>
        </p:nvGrpSpPr>
        <p:grpSpPr>
          <a:xfrm>
            <a:off x="611560" y="4653136"/>
            <a:ext cx="7992888" cy="307777"/>
            <a:chOff x="611560" y="4653136"/>
            <a:chExt cx="7992888" cy="307777"/>
          </a:xfrm>
        </p:grpSpPr>
        <p:sp>
          <p:nvSpPr>
            <p:cNvPr id="81" name="Прямоугольник 80"/>
            <p:cNvSpPr/>
            <p:nvPr/>
          </p:nvSpPr>
          <p:spPr>
            <a:xfrm>
              <a:off x="611560" y="4653136"/>
              <a:ext cx="799288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 smtClean="0">
                  <a:solidFill>
                    <a:srgbClr val="003399"/>
                  </a:solidFill>
                </a:rPr>
                <a:t>Учитывая условие                 ,  для нижней границы плазмосферы </a:t>
              </a:r>
              <a:r>
                <a:rPr lang="en-US" sz="1400" b="1" i="1" dirty="0" smtClean="0">
                  <a:solidFill>
                    <a:schemeClr val="bg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L</a:t>
              </a:r>
              <a:r>
                <a:rPr lang="en-US" sz="1400" b="1" dirty="0" smtClean="0">
                  <a:solidFill>
                    <a:schemeClr val="bg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= 1.05 </a:t>
              </a:r>
              <a:r>
                <a:rPr lang="ru-RU" sz="1400" b="1" dirty="0" smtClean="0">
                  <a:solidFill>
                    <a:schemeClr val="bg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200" b="1" dirty="0" smtClean="0">
                  <a:solidFill>
                    <a:srgbClr val="003399"/>
                  </a:solidFill>
                </a:rPr>
                <a:t>и реально наблюдаемых</a:t>
              </a:r>
              <a:endParaRPr lang="ru-RU" sz="1200" b="1" dirty="0">
                <a:solidFill>
                  <a:srgbClr val="003399"/>
                </a:solidFill>
              </a:endParaRPr>
            </a:p>
          </p:txBody>
        </p:sp>
        <p:graphicFrame>
          <p:nvGraphicFramePr>
            <p:cNvPr id="358483" name="Object 83"/>
            <p:cNvGraphicFramePr>
              <a:graphicFrameLocks noChangeAspect="1"/>
            </p:cNvGraphicFramePr>
            <p:nvPr/>
          </p:nvGraphicFramePr>
          <p:xfrm>
            <a:off x="2195736" y="4653136"/>
            <a:ext cx="648072" cy="250391"/>
          </p:xfrm>
          <a:graphic>
            <a:graphicData uri="http://schemas.openxmlformats.org/presentationml/2006/ole">
              <p:oleObj spid="_x0000_s358483" name="Microsoft Equation 3.0" r:id="rId13" imgW="418918" imgH="165028" progId="Equation.3">
                <p:embed/>
              </p:oleObj>
            </a:graphicData>
          </a:graphic>
        </p:graphicFrame>
      </p:grpSp>
      <p:sp>
        <p:nvSpPr>
          <p:cNvPr id="358486" name="Rectangle 8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58485" name="Object 85"/>
          <p:cNvGraphicFramePr>
            <a:graphicFrameLocks noChangeAspect="1"/>
          </p:cNvGraphicFramePr>
          <p:nvPr/>
        </p:nvGraphicFramePr>
        <p:xfrm>
          <a:off x="2266950" y="5065869"/>
          <a:ext cx="1288186" cy="379355"/>
        </p:xfrm>
        <a:graphic>
          <a:graphicData uri="http://schemas.openxmlformats.org/presentationml/2006/ole">
            <p:oleObj spid="_x0000_s358485" name="Формула" r:id="rId14" imgW="711000" imgH="215640" progId="Equation.3">
              <p:embed/>
            </p:oleObj>
          </a:graphicData>
        </a:graphic>
      </p:graphicFrame>
      <p:sp>
        <p:nvSpPr>
          <p:cNvPr id="358488" name="Rectangle 8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58487" name="Object 87"/>
          <p:cNvGraphicFramePr>
            <a:graphicFrameLocks noChangeAspect="1"/>
          </p:cNvGraphicFramePr>
          <p:nvPr/>
        </p:nvGraphicFramePr>
        <p:xfrm>
          <a:off x="5305425" y="5092700"/>
          <a:ext cx="1273175" cy="352425"/>
        </p:xfrm>
        <a:graphic>
          <a:graphicData uri="http://schemas.openxmlformats.org/presentationml/2006/ole">
            <p:oleObj spid="_x0000_s358487" name="Формула" r:id="rId15" imgW="622080" imgH="177480" progId="Equation.3">
              <p:embed/>
            </p:oleObj>
          </a:graphicData>
        </a:graphic>
      </p:graphicFrame>
      <p:cxnSp>
        <p:nvCxnSpPr>
          <p:cNvPr id="83" name="Прямая со стрелкой 82"/>
          <p:cNvCxnSpPr/>
          <p:nvPr/>
        </p:nvCxnSpPr>
        <p:spPr>
          <a:xfrm>
            <a:off x="3851920" y="5229200"/>
            <a:ext cx="1296144" cy="0"/>
          </a:xfrm>
          <a:prstGeom prst="straightConnector1">
            <a:avLst/>
          </a:prstGeom>
          <a:ln w="15875">
            <a:solidFill>
              <a:srgbClr val="C0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58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58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Скругленный прямоугольник 67"/>
          <p:cNvSpPr/>
          <p:nvPr/>
        </p:nvSpPr>
        <p:spPr>
          <a:xfrm>
            <a:off x="179512" y="260648"/>
            <a:ext cx="8786874" cy="5643602"/>
          </a:xfrm>
          <a:prstGeom prst="roundRect">
            <a:avLst>
              <a:gd name="adj" fmla="val 2371"/>
            </a:avLst>
          </a:prstGeom>
          <a:solidFill>
            <a:srgbClr val="FFFFFF"/>
          </a:solidFill>
          <a:ln>
            <a:solidFill>
              <a:srgbClr val="0033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088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5088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50888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50890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50891" name="Rectangle 11"/>
          <p:cNvSpPr>
            <a:spLocks noChangeArrowheads="1"/>
          </p:cNvSpPr>
          <p:nvPr/>
        </p:nvSpPr>
        <p:spPr bwMode="auto">
          <a:xfrm>
            <a:off x="0" y="342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50894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50897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58410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58412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58415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58419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58422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77865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77867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77870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77872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77874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48" name="Группа 47"/>
          <p:cNvGrpSpPr/>
          <p:nvPr/>
        </p:nvGrpSpPr>
        <p:grpSpPr>
          <a:xfrm>
            <a:off x="217366" y="6020618"/>
            <a:ext cx="8819130" cy="623092"/>
            <a:chOff x="217366" y="6020618"/>
            <a:chExt cx="8819130" cy="623092"/>
          </a:xfrm>
        </p:grpSpPr>
        <p:grpSp>
          <p:nvGrpSpPr>
            <p:cNvPr id="55" name="Группа 11"/>
            <p:cNvGrpSpPr/>
            <p:nvPr/>
          </p:nvGrpSpPr>
          <p:grpSpPr>
            <a:xfrm>
              <a:off x="217366" y="6020618"/>
              <a:ext cx="8675114" cy="623092"/>
              <a:chOff x="467544" y="6020618"/>
              <a:chExt cx="8209731" cy="623092"/>
            </a:xfrm>
          </p:grpSpPr>
          <p:sp>
            <p:nvSpPr>
              <p:cNvPr id="60" name="Line 10"/>
              <p:cNvSpPr>
                <a:spLocks noChangeShapeType="1"/>
              </p:cNvSpPr>
              <p:nvPr/>
            </p:nvSpPr>
            <p:spPr bwMode="auto">
              <a:xfrm>
                <a:off x="467544" y="6020618"/>
                <a:ext cx="8209731" cy="670"/>
              </a:xfrm>
              <a:prstGeom prst="line">
                <a:avLst/>
              </a:prstGeom>
              <a:noFill/>
              <a:ln w="9525">
                <a:solidFill>
                  <a:srgbClr val="FFC000"/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ru-RU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61" name="Рисунок 60"/>
              <p:cNvPicPr/>
              <p:nvPr/>
            </p:nvPicPr>
            <p:blipFill>
              <a:blip r:embed="rId4" cstate="print">
                <a:lum bright="-5000" contrast="6000"/>
              </a:blip>
              <a:srcRect/>
              <a:stretch>
                <a:fillRect/>
              </a:stretch>
            </p:blipFill>
            <p:spPr bwMode="auto">
              <a:xfrm>
                <a:off x="499866" y="6215082"/>
                <a:ext cx="428400" cy="4286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58" name="Rectangle 1"/>
            <p:cNvSpPr>
              <a:spLocks noChangeArrowheads="1"/>
            </p:cNvSpPr>
            <p:nvPr/>
          </p:nvSpPr>
          <p:spPr bwMode="auto">
            <a:xfrm>
              <a:off x="755576" y="6319192"/>
              <a:ext cx="828092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r>
                <a:rPr kumimoji="0" lang="ru-RU" sz="1000" b="1" i="1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Times New Roman" pitchFamily="18" charset="0"/>
                  <a:cs typeface="Arial" pitchFamily="34" charset="0"/>
                </a:rPr>
                <a:t>Казанский федеральный университет</a:t>
              </a:r>
              <a:r>
                <a:rPr kumimoji="0" lang="en-US" sz="1000" b="1" i="1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Times New Roman" pitchFamily="18" charset="0"/>
                  <a:cs typeface="Arial" pitchFamily="34" charset="0"/>
                </a:rPr>
                <a:t> </a:t>
              </a:r>
              <a:r>
                <a:rPr kumimoji="0" lang="ru-RU" sz="1000" b="1" i="1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Times New Roman" pitchFamily="18" charset="0"/>
                  <a:cs typeface="Arial" pitchFamily="34" charset="0"/>
                </a:rPr>
                <a:t>   </a:t>
              </a:r>
              <a:r>
                <a:rPr lang="ru-RU" sz="10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Times New Roman" pitchFamily="18" charset="0"/>
                  <a:cs typeface="Arial" pitchFamily="34" charset="0"/>
                </a:rPr>
                <a:t>Межд. конф. «Триггерные эффекты в геосистемах»</a:t>
              </a:r>
              <a:r>
                <a:rPr kumimoji="0" lang="en-US" sz="1000" b="1" i="1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Times New Roman" pitchFamily="18" charset="0"/>
                  <a:cs typeface="Arial" pitchFamily="34" charset="0"/>
                </a:rPr>
                <a:t>   </a:t>
              </a:r>
              <a:r>
                <a:rPr lang="ru-RU" sz="1000" b="1" i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Times New Roman" pitchFamily="18" charset="0"/>
                  <a:cs typeface="Arial" pitchFamily="34" charset="0"/>
                  <a:sym typeface="Symbol" pitchFamily="18" charset="2"/>
                </a:rPr>
                <a:t>Москва, ИДГ РАН, 4-7 мая 2019 г.</a:t>
              </a:r>
              <a:endParaRPr lang="en-US" sz="10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endParaRPr>
            </a:p>
          </p:txBody>
        </p:sp>
      </p:grpSp>
      <p:grpSp>
        <p:nvGrpSpPr>
          <p:cNvPr id="78" name="Группа 77"/>
          <p:cNvGrpSpPr/>
          <p:nvPr/>
        </p:nvGrpSpPr>
        <p:grpSpPr>
          <a:xfrm>
            <a:off x="683568" y="908720"/>
            <a:ext cx="7992888" cy="707886"/>
            <a:chOff x="683568" y="992922"/>
            <a:chExt cx="7992888" cy="707886"/>
          </a:xfrm>
        </p:grpSpPr>
        <p:graphicFrame>
          <p:nvGraphicFramePr>
            <p:cNvPr id="377938" name="Object 82"/>
            <p:cNvGraphicFramePr>
              <a:graphicFrameLocks noChangeAspect="1"/>
            </p:cNvGraphicFramePr>
            <p:nvPr/>
          </p:nvGraphicFramePr>
          <p:xfrm>
            <a:off x="4551838" y="1052736"/>
            <a:ext cx="956266" cy="288032"/>
          </p:xfrm>
          <a:graphic>
            <a:graphicData uri="http://schemas.openxmlformats.org/presentationml/2006/ole">
              <p:oleObj spid="_x0000_s377938" name="Microsoft Equation 3.0" r:id="rId5" imgW="787400" imgH="228600" progId="Equation.3">
                <p:embed/>
              </p:oleObj>
            </a:graphicData>
          </a:graphic>
        </p:graphicFrame>
        <p:sp>
          <p:nvSpPr>
            <p:cNvPr id="377941" name="Rectangle 85"/>
            <p:cNvSpPr>
              <a:spLocks noChangeArrowheads="1"/>
            </p:cNvSpPr>
            <p:nvPr/>
          </p:nvSpPr>
          <p:spPr bwMode="auto">
            <a:xfrm>
              <a:off x="683568" y="992922"/>
              <a:ext cx="7992888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r>
                <a:rPr kumimoji="0" lang="ru-RU" altLang="ja-JP" sz="1200" b="0" i="1" u="none" strike="noStrike" cap="none" normalizeH="0" baseline="0" dirty="0" smtClean="0">
                  <a:ln>
                    <a:noFill/>
                  </a:ln>
                  <a:solidFill>
                    <a:srgbClr val="003399"/>
                  </a:solidFill>
                  <a:effectLst/>
                  <a:latin typeface="+mn-lt"/>
                  <a:ea typeface="MS Mincho" pitchFamily="49" charset="-128"/>
                  <a:cs typeface="Times New Roman" pitchFamily="18" charset="0"/>
                </a:rPr>
                <a:t>под действием </a:t>
              </a:r>
              <a:r>
                <a:rPr kumimoji="0" lang="ru-RU" altLang="ja-JP" sz="1200" b="1" i="1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+mn-lt"/>
                  <a:ea typeface="MS Mincho" pitchFamily="49" charset="-128"/>
                  <a:cs typeface="Times New Roman" pitchFamily="18" charset="0"/>
                </a:rPr>
                <a:t>механизма натяжений поля </a:t>
              </a:r>
              <a:r>
                <a:rPr kumimoji="0" lang="ru-RU" altLang="ja-JP" sz="1200" b="0" i="1" u="none" strike="noStrike" cap="none" normalizeH="0" baseline="0" dirty="0" smtClean="0">
                  <a:ln>
                    <a:noFill/>
                  </a:ln>
                  <a:solidFill>
                    <a:srgbClr val="003399"/>
                  </a:solidFill>
                  <a:effectLst/>
                  <a:latin typeface="+mn-lt"/>
                  <a:ea typeface="MS Mincho" pitchFamily="49" charset="-128"/>
                  <a:cs typeface="Times New Roman" pitchFamily="18" charset="0"/>
                </a:rPr>
                <a:t>при                               </a:t>
              </a:r>
              <a:r>
                <a:rPr kumimoji="0" lang="ru-RU" altLang="ja-JP" sz="1200" b="1" i="1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+mn-lt"/>
                  <a:ea typeface="MS Mincho" pitchFamily="49" charset="-128"/>
                  <a:cs typeface="Times New Roman" pitchFamily="18" charset="0"/>
                </a:rPr>
                <a:t>изменения  </a:t>
              </a:r>
              <a:r>
                <a:rPr kumimoji="0" lang="ru-RU" altLang="ja-JP" sz="1200" b="0" i="1" u="none" strike="noStrike" cap="none" normalizeH="0" baseline="0" dirty="0" smtClean="0">
                  <a:ln>
                    <a:noFill/>
                  </a:ln>
                  <a:solidFill>
                    <a:srgbClr val="003399"/>
                  </a:solidFill>
                  <a:effectLst/>
                  <a:latin typeface="+mn-lt"/>
                  <a:ea typeface="MS Mincho" pitchFamily="49" charset="-128"/>
                  <a:cs typeface="Times New Roman" pitchFamily="18" charset="0"/>
                </a:rPr>
                <a:t>  </a:t>
              </a:r>
              <a:r>
                <a:rPr kumimoji="0" lang="ru-RU" altLang="ja-JP" sz="1600" u="none" strike="noStrike" cap="none" normalizeH="0" baseline="0" dirty="0" smtClean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latin typeface="Times New Roman" pitchFamily="18" charset="0"/>
                  <a:ea typeface="MS Mincho" pitchFamily="49" charset="-128"/>
                  <a:cs typeface="Times New Roman" pitchFamily="18" charset="0"/>
                  <a:sym typeface="Symbol"/>
                </a:rPr>
                <a:t> </a:t>
              </a:r>
              <a:r>
                <a:rPr lang="ru-RU" altLang="ja-JP" sz="1200" i="1" dirty="0" smtClean="0">
                  <a:solidFill>
                    <a:srgbClr val="003399"/>
                  </a:solidFill>
                  <a:latin typeface="+mn-lt"/>
                  <a:ea typeface="MS Mincho" pitchFamily="49" charset="-128"/>
                  <a:cs typeface="Times New Roman" pitchFamily="18" charset="0"/>
                </a:rPr>
                <a:t> </a:t>
              </a:r>
              <a:r>
                <a:rPr lang="ru-RU" altLang="ja-JP" sz="1200" b="1" i="1" dirty="0" smtClean="0">
                  <a:solidFill>
                    <a:srgbClr val="0000FF"/>
                  </a:solidFill>
                  <a:latin typeface="+mn-lt"/>
                  <a:ea typeface="MS Mincho" pitchFamily="49" charset="-128"/>
                  <a:cs typeface="Times New Roman" pitchFamily="18" charset="0"/>
                </a:rPr>
                <a:t>могут достигать максимум </a:t>
              </a:r>
              <a:r>
                <a:rPr lang="ru-RU" altLang="ja-JP" sz="1200" b="1" i="1" dirty="0" smtClean="0">
                  <a:solidFill>
                    <a:srgbClr val="C00000"/>
                  </a:solidFill>
                  <a:latin typeface="+mn-lt"/>
                  <a:ea typeface="MS Mincho" pitchFamily="49" charset="-128"/>
                  <a:cs typeface="Times New Roman" pitchFamily="18" charset="0"/>
                </a:rPr>
                <a:t>12.4 %</a:t>
              </a:r>
              <a:r>
                <a:rPr lang="ru-RU" altLang="ja-JP" sz="1200" b="1" i="1" dirty="0" smtClean="0">
                  <a:solidFill>
                    <a:srgbClr val="0000FF"/>
                  </a:solidFill>
                  <a:latin typeface="+mn-lt"/>
                  <a:ea typeface="MS Mincho" pitchFamily="49" charset="-128"/>
                  <a:cs typeface="Times New Roman" pitchFamily="18" charset="0"/>
                </a:rPr>
                <a:t> от реально наблюдаемых.</a:t>
              </a:r>
              <a:r>
                <a:rPr lang="ru-RU" altLang="ja-JP" sz="1200" b="1" i="1" dirty="0" smtClean="0">
                  <a:solidFill>
                    <a:srgbClr val="0000FF"/>
                  </a:solidFill>
                  <a:latin typeface="+mn-lt"/>
                  <a:cs typeface="Arial" pitchFamily="34" charset="0"/>
                </a:rPr>
                <a:t>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ja-JP" sz="1200" b="0" i="0" u="none" strike="noStrike" cap="none" normalizeH="0" baseline="0" dirty="0" smtClean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latin typeface="Times New Roman" pitchFamily="18" charset="0"/>
                  <a:ea typeface="MS Mincho" pitchFamily="49" charset="-128"/>
                  <a:cs typeface="Times New Roman" pitchFamily="18" charset="0"/>
                  <a:sym typeface="Symbol"/>
                </a:rPr>
                <a:t>  </a:t>
              </a:r>
              <a:r>
                <a:rPr kumimoji="0" lang="ru-RU" altLang="ja-JP" sz="1200" b="0" i="0" u="none" strike="noStrike" cap="none" normalizeH="0" baseline="0" dirty="0" smtClean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 </a:t>
              </a:r>
              <a:endParaRPr kumimoji="0" lang="ru-RU" altLang="ja-JP" sz="18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9" name="Группа 68"/>
          <p:cNvGrpSpPr/>
          <p:nvPr/>
        </p:nvGrpSpPr>
        <p:grpSpPr>
          <a:xfrm>
            <a:off x="0" y="485775"/>
            <a:ext cx="9144000" cy="445046"/>
            <a:chOff x="0" y="485775"/>
            <a:chExt cx="9144000" cy="445046"/>
          </a:xfrm>
        </p:grpSpPr>
        <p:sp>
          <p:nvSpPr>
            <p:cNvPr id="250883" name="Rectangle 3"/>
            <p:cNvSpPr>
              <a:spLocks noChangeArrowheads="1"/>
            </p:cNvSpPr>
            <p:nvPr/>
          </p:nvSpPr>
          <p:spPr bwMode="auto">
            <a:xfrm>
              <a:off x="0" y="485775"/>
              <a:ext cx="914400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ru-RU"/>
            </a:p>
          </p:txBody>
        </p:sp>
        <p:sp>
          <p:nvSpPr>
            <p:cNvPr id="250898" name="Rectangle 18"/>
            <p:cNvSpPr>
              <a:spLocks noChangeArrowheads="1"/>
            </p:cNvSpPr>
            <p:nvPr/>
          </p:nvSpPr>
          <p:spPr bwMode="auto">
            <a:xfrm>
              <a:off x="0" y="485775"/>
              <a:ext cx="914400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ru-RU"/>
            </a:p>
          </p:txBody>
        </p:sp>
        <p:sp>
          <p:nvSpPr>
            <p:cNvPr id="358413" name="Rectangle 13"/>
            <p:cNvSpPr>
              <a:spLocks noChangeArrowheads="1"/>
            </p:cNvSpPr>
            <p:nvPr/>
          </p:nvSpPr>
          <p:spPr bwMode="auto">
            <a:xfrm>
              <a:off x="0" y="523875"/>
              <a:ext cx="914400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ru-RU"/>
            </a:p>
          </p:txBody>
        </p:sp>
        <p:sp>
          <p:nvSpPr>
            <p:cNvPr id="358416" name="Rectangle 16"/>
            <p:cNvSpPr>
              <a:spLocks noChangeArrowheads="1"/>
            </p:cNvSpPr>
            <p:nvPr/>
          </p:nvSpPr>
          <p:spPr bwMode="auto">
            <a:xfrm>
              <a:off x="0" y="485775"/>
              <a:ext cx="914400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ru-RU"/>
            </a:p>
          </p:txBody>
        </p:sp>
        <p:sp>
          <p:nvSpPr>
            <p:cNvPr id="358420" name="Rectangle 20"/>
            <p:cNvSpPr>
              <a:spLocks noChangeArrowheads="1"/>
            </p:cNvSpPr>
            <p:nvPr/>
          </p:nvSpPr>
          <p:spPr bwMode="auto">
            <a:xfrm>
              <a:off x="0" y="523875"/>
              <a:ext cx="914400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ru-RU"/>
            </a:p>
          </p:txBody>
        </p:sp>
        <p:sp>
          <p:nvSpPr>
            <p:cNvPr id="358423" name="Rectangle 23"/>
            <p:cNvSpPr>
              <a:spLocks noChangeArrowheads="1"/>
            </p:cNvSpPr>
            <p:nvPr/>
          </p:nvSpPr>
          <p:spPr bwMode="auto">
            <a:xfrm>
              <a:off x="0" y="581025"/>
              <a:ext cx="914400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ru-RU"/>
            </a:p>
          </p:txBody>
        </p:sp>
        <p:graphicFrame>
          <p:nvGraphicFramePr>
            <p:cNvPr id="377939" name="Object 83"/>
            <p:cNvGraphicFramePr>
              <a:graphicFrameLocks noChangeAspect="1"/>
            </p:cNvGraphicFramePr>
            <p:nvPr/>
          </p:nvGraphicFramePr>
          <p:xfrm>
            <a:off x="4088764" y="620688"/>
            <a:ext cx="1203316" cy="310133"/>
          </p:xfrm>
          <a:graphic>
            <a:graphicData uri="http://schemas.openxmlformats.org/presentationml/2006/ole">
              <p:oleObj spid="_x0000_s377939" name="Microsoft Equation 3.0" r:id="rId6" imgW="914400" imgH="228600" progId="Equation.3">
                <p:embed/>
              </p:oleObj>
            </a:graphicData>
          </a:graphic>
        </p:graphicFrame>
        <p:sp>
          <p:nvSpPr>
            <p:cNvPr id="377940" name="Rectangle 84"/>
            <p:cNvSpPr>
              <a:spLocks noChangeArrowheads="1"/>
            </p:cNvSpPr>
            <p:nvPr/>
          </p:nvSpPr>
          <p:spPr bwMode="auto">
            <a:xfrm>
              <a:off x="611560" y="605299"/>
              <a:ext cx="349409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ja-JP" sz="1200" b="1" i="1" u="none" strike="noStrike" cap="none" normalizeH="0" baseline="0" dirty="0" smtClean="0">
                  <a:ln>
                    <a:noFill/>
                  </a:ln>
                  <a:solidFill>
                    <a:srgbClr val="003399"/>
                  </a:solidFill>
                  <a:effectLst/>
                  <a:latin typeface="+mn-lt"/>
                  <a:ea typeface="MS Mincho" pitchFamily="49" charset="-128"/>
                  <a:cs typeface="Times New Roman" pitchFamily="18" charset="0"/>
                </a:rPr>
                <a:t>Таким образом</a:t>
              </a:r>
              <a:r>
                <a:rPr kumimoji="0" lang="ru-RU" altLang="ja-JP" sz="1200" b="0" i="1" u="none" strike="noStrike" cap="none" normalizeH="0" baseline="0" dirty="0" smtClean="0">
                  <a:ln>
                    <a:noFill/>
                  </a:ln>
                  <a:solidFill>
                    <a:srgbClr val="003399"/>
                  </a:solidFill>
                  <a:effectLst/>
                  <a:latin typeface="+mn-lt"/>
                  <a:ea typeface="MS Mincho" pitchFamily="49" charset="-128"/>
                  <a:cs typeface="Times New Roman" pitchFamily="18" charset="0"/>
                </a:rPr>
                <a:t>, учитывая, что для  </a:t>
              </a:r>
              <a:r>
                <a:rPr kumimoji="0" lang="en-US" altLang="ja-JP" sz="1400" b="1" i="1" u="none" strike="noStrike" cap="none" normalizeH="0" baseline="0" dirty="0" smtClean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L</a:t>
              </a:r>
              <a:r>
                <a:rPr kumimoji="0" lang="ru-RU" altLang="ja-JP" sz="1400" b="1" u="none" strike="noStrike" cap="none" normalizeH="0" baseline="0" dirty="0" smtClean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=1.05 </a:t>
              </a:r>
              <a:endParaRPr kumimoji="0" lang="ru-RU" altLang="ja-JP" sz="1400" b="1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3" name="Прямоугольник 62"/>
            <p:cNvSpPr/>
            <p:nvPr/>
          </p:nvSpPr>
          <p:spPr>
            <a:xfrm>
              <a:off x="5220072" y="600943"/>
              <a:ext cx="223234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altLang="ja-JP" sz="1400" b="1" dirty="0" smtClean="0">
                  <a:solidFill>
                    <a:schemeClr val="bg1">
                      <a:lumMod val="50000"/>
                    </a:schemeClr>
                  </a:solidFill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Гс</a:t>
              </a:r>
              <a:r>
                <a:rPr lang="ru-RU" altLang="ja-JP" sz="1200" i="1" dirty="0" smtClean="0">
                  <a:solidFill>
                    <a:srgbClr val="003399"/>
                  </a:solidFill>
                  <a:ea typeface="MS Mincho" pitchFamily="49" charset="-128"/>
                  <a:cs typeface="Times New Roman" pitchFamily="18" charset="0"/>
                </a:rPr>
                <a:t>,  можно заключить, что </a:t>
              </a:r>
              <a:endParaRPr lang="ru-RU" sz="1200" dirty="0"/>
            </a:p>
          </p:txBody>
        </p:sp>
      </p:grpSp>
      <p:sp>
        <p:nvSpPr>
          <p:cNvPr id="377949" name="Rectangle 93"/>
          <p:cNvSpPr>
            <a:spLocks noChangeArrowheads="1"/>
          </p:cNvSpPr>
          <p:nvPr/>
        </p:nvSpPr>
        <p:spPr bwMode="auto">
          <a:xfrm>
            <a:off x="0" y="247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ja-JP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ru-RU" altLang="ja-JP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altLang="ja-JP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7951" name="Rectangle 9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74" name="Группа 73"/>
          <p:cNvGrpSpPr/>
          <p:nvPr/>
        </p:nvGrpSpPr>
        <p:grpSpPr>
          <a:xfrm>
            <a:off x="755576" y="4653136"/>
            <a:ext cx="7920880" cy="958404"/>
            <a:chOff x="755576" y="4484032"/>
            <a:chExt cx="7920880" cy="958404"/>
          </a:xfrm>
        </p:grpSpPr>
        <p:sp>
          <p:nvSpPr>
            <p:cNvPr id="377953" name="Rectangle 97"/>
            <p:cNvSpPr>
              <a:spLocks noChangeArrowheads="1"/>
            </p:cNvSpPr>
            <p:nvPr/>
          </p:nvSpPr>
          <p:spPr bwMode="auto">
            <a:xfrm>
              <a:off x="755576" y="4484032"/>
              <a:ext cx="7920880" cy="958404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>
              <a:outerShdw blurRad="50800" dist="38100" dir="2700000" sx="101000" sy="101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kumimoji="0" lang="ru-RU" altLang="ja-JP" sz="1200" b="1" i="1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+mn-lt"/>
                  <a:ea typeface="MS Mincho" pitchFamily="49" charset="-128"/>
                  <a:cs typeface="Times New Roman" pitchFamily="18" charset="0"/>
                </a:rPr>
                <a:t>Вполне вероятно, что </a:t>
              </a:r>
              <a:r>
                <a:rPr kumimoji="0" lang="ru-RU" altLang="ja-JP" sz="1200" b="1" i="1" u="none" strike="noStrike" cap="none" normalizeH="0" baseline="0" dirty="0" smtClean="0">
                  <a:ln>
                    <a:noFill/>
                  </a:ln>
                  <a:solidFill>
                    <a:srgbClr val="C00000"/>
                  </a:solidFill>
                  <a:effectLst/>
                  <a:latin typeface="+mn-lt"/>
                  <a:ea typeface="MS Mincho" pitchFamily="49" charset="-128"/>
                  <a:cs typeface="Times New Roman" pitchFamily="18" charset="0"/>
                </a:rPr>
                <a:t>суммарный эффект освобождаемой спусковым механизмом энергии и энергии, получаемой магнитосферой непосредственно от солнечного ветра, достаточен </a:t>
              </a:r>
            </a:p>
            <a:p>
              <a:pPr algn="ctr">
                <a:lnSpc>
                  <a:spcPct val="120000"/>
                </a:lnSpc>
              </a:pPr>
              <a:r>
                <a:rPr kumimoji="0" lang="ru-RU" altLang="ja-JP" sz="1200" b="1" i="1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+mn-lt"/>
                  <a:ea typeface="MS Mincho" pitchFamily="49" charset="-128"/>
                  <a:cs typeface="Times New Roman" pitchFamily="18" charset="0"/>
                </a:rPr>
                <a:t>для создания таких амплитуд колебаний поля        </a:t>
              </a:r>
              <a:r>
                <a:rPr lang="ru-RU" altLang="ja-JP" sz="1200" b="1" i="1" dirty="0" smtClean="0">
                  <a:solidFill>
                    <a:srgbClr val="0000FF"/>
                  </a:solidFill>
                  <a:latin typeface="+mn-lt"/>
                  <a:ea typeface="MS Mincho" pitchFamily="49" charset="-128"/>
                  <a:cs typeface="Times New Roman" pitchFamily="18" charset="0"/>
                </a:rPr>
                <a:t>, которые могут </a:t>
              </a:r>
              <a:r>
                <a:rPr lang="ru-RU" altLang="ja-JP" sz="1200" b="1" i="1" dirty="0" smtClean="0">
                  <a:solidFill>
                    <a:srgbClr val="C00000"/>
                  </a:solidFill>
                  <a:latin typeface="+mn-lt"/>
                  <a:ea typeface="MS Mincho" pitchFamily="49" charset="-128"/>
                  <a:cs typeface="Times New Roman" pitchFamily="18" charset="0"/>
                </a:rPr>
                <a:t>значимо влиять на </a:t>
              </a:r>
            </a:p>
            <a:p>
              <a:pPr algn="ctr">
                <a:lnSpc>
                  <a:spcPct val="120000"/>
                </a:lnSpc>
              </a:pPr>
              <a:r>
                <a:rPr lang="ru-RU" altLang="ja-JP" sz="1200" b="1" i="1" dirty="0" smtClean="0">
                  <a:solidFill>
                    <a:srgbClr val="C00000"/>
                  </a:solidFill>
                  <a:latin typeface="+mn-lt"/>
                  <a:ea typeface="MS Mincho" pitchFamily="49" charset="-128"/>
                  <a:cs typeface="Times New Roman" pitchFamily="18" charset="0"/>
                </a:rPr>
                <a:t>скорость вращения Земли</a:t>
              </a:r>
              <a:r>
                <a:rPr lang="ru-RU" altLang="ja-JP" sz="1200" b="1" i="1" dirty="0" smtClean="0">
                  <a:solidFill>
                    <a:srgbClr val="0000FF"/>
                  </a:solidFill>
                  <a:latin typeface="+mn-lt"/>
                  <a:ea typeface="MS Mincho" pitchFamily="49" charset="-128"/>
                  <a:cs typeface="Times New Roman" pitchFamily="18" charset="0"/>
                </a:rPr>
                <a:t>.</a:t>
              </a:r>
              <a:r>
                <a:rPr lang="ru-RU" altLang="ja-JP" sz="1200" b="1" i="1" dirty="0" smtClean="0">
                  <a:solidFill>
                    <a:srgbClr val="0000FF"/>
                  </a:solidFill>
                  <a:latin typeface="+mn-lt"/>
                  <a:cs typeface="Arial" pitchFamily="34" charset="0"/>
                </a:rPr>
                <a:t> </a:t>
              </a:r>
            </a:p>
          </p:txBody>
        </p:sp>
        <p:graphicFrame>
          <p:nvGraphicFramePr>
            <p:cNvPr id="377952" name="Object 96"/>
            <p:cNvGraphicFramePr>
              <a:graphicFrameLocks noChangeAspect="1"/>
            </p:cNvGraphicFramePr>
            <p:nvPr/>
          </p:nvGraphicFramePr>
          <p:xfrm>
            <a:off x="5004048" y="4900920"/>
            <a:ext cx="288032" cy="257712"/>
          </p:xfrm>
          <a:graphic>
            <a:graphicData uri="http://schemas.openxmlformats.org/presentationml/2006/ole">
              <p:oleObj spid="_x0000_s377952" name="Microsoft Equation 3.0" r:id="rId7" imgW="177492" imgH="164814" progId="Equation.3">
                <p:embed/>
              </p:oleObj>
            </a:graphicData>
          </a:graphic>
        </p:graphicFrame>
      </p:grpSp>
      <p:grpSp>
        <p:nvGrpSpPr>
          <p:cNvPr id="59" name="Группа 58"/>
          <p:cNvGrpSpPr/>
          <p:nvPr/>
        </p:nvGrpSpPr>
        <p:grpSpPr>
          <a:xfrm>
            <a:off x="611560" y="1556792"/>
            <a:ext cx="8280920" cy="2880320"/>
            <a:chOff x="611560" y="1556792"/>
            <a:chExt cx="8280920" cy="2880320"/>
          </a:xfrm>
        </p:grpSpPr>
        <p:grpSp>
          <p:nvGrpSpPr>
            <p:cNvPr id="77" name="Группа 76"/>
            <p:cNvGrpSpPr/>
            <p:nvPr/>
          </p:nvGrpSpPr>
          <p:grpSpPr>
            <a:xfrm>
              <a:off x="611560" y="1556792"/>
              <a:ext cx="8280920" cy="2880320"/>
              <a:chOff x="611560" y="1628800"/>
              <a:chExt cx="8280920" cy="2880320"/>
            </a:xfrm>
          </p:grpSpPr>
          <p:grpSp>
            <p:nvGrpSpPr>
              <p:cNvPr id="75" name="Группа 74"/>
              <p:cNvGrpSpPr/>
              <p:nvPr/>
            </p:nvGrpSpPr>
            <p:grpSpPr>
              <a:xfrm>
                <a:off x="683569" y="1750469"/>
                <a:ext cx="8075647" cy="2507777"/>
                <a:chOff x="683569" y="1606453"/>
                <a:chExt cx="8075647" cy="2507777"/>
              </a:xfrm>
            </p:grpSpPr>
            <p:sp>
              <p:nvSpPr>
                <p:cNvPr id="377945" name="Rectangle 89"/>
                <p:cNvSpPr>
                  <a:spLocks noChangeArrowheads="1"/>
                </p:cNvSpPr>
                <p:nvPr/>
              </p:nvSpPr>
              <p:spPr bwMode="auto">
                <a:xfrm>
                  <a:off x="683569" y="1628800"/>
                  <a:ext cx="7488832" cy="5232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lvl="0"/>
                  <a:r>
                    <a:rPr kumimoji="0" lang="ru-RU" altLang="ja-JP" sz="1200" b="0" i="1" u="none" strike="noStrike" cap="none" normalizeH="0" baseline="0" dirty="0" smtClean="0">
                      <a:ln>
                        <a:noFill/>
                      </a:ln>
                      <a:solidFill>
                        <a:srgbClr val="003399"/>
                      </a:solidFill>
                      <a:effectLst/>
                      <a:latin typeface="+mn-lt"/>
                      <a:ea typeface="MS Mincho" pitchFamily="49" charset="-128"/>
                      <a:cs typeface="Times New Roman" pitchFamily="18" charset="0"/>
                    </a:rPr>
                    <a:t>Вопрос о </a:t>
                  </a:r>
                  <a:r>
                    <a:rPr kumimoji="0" lang="ru-RU" altLang="ja-JP" sz="1200" b="1" i="1" u="none" strike="noStrike" cap="none" normalizeH="0" baseline="0" dirty="0" smtClean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latin typeface="+mn-lt"/>
                      <a:ea typeface="MS Mincho" pitchFamily="49" charset="-128"/>
                      <a:cs typeface="Times New Roman" pitchFamily="18" charset="0"/>
                    </a:rPr>
                    <a:t>реальной амплитуде колебаний магнитной индукции               </a:t>
                  </a:r>
                  <a:r>
                    <a:rPr kumimoji="0" lang="ru-RU" altLang="ja-JP" sz="1200" b="0" i="1" u="none" strike="noStrike" cap="none" normalizeH="0" baseline="0" dirty="0" smtClean="0">
                      <a:ln>
                        <a:noFill/>
                      </a:ln>
                      <a:solidFill>
                        <a:srgbClr val="003399"/>
                      </a:solidFill>
                      <a:effectLst/>
                      <a:latin typeface="+mn-lt"/>
                      <a:ea typeface="MS Mincho" pitchFamily="49" charset="-128"/>
                      <a:cs typeface="Times New Roman" pitchFamily="18" charset="0"/>
                    </a:rPr>
                    <a:t>в магнитосфере </a:t>
                  </a:r>
                  <a:r>
                    <a:rPr lang="ru-RU" altLang="ja-JP" sz="1200" b="1" i="1" dirty="0" smtClean="0">
                      <a:solidFill>
                        <a:srgbClr val="003399"/>
                      </a:solidFill>
                      <a:latin typeface="+mn-lt"/>
                      <a:ea typeface="MS Mincho" pitchFamily="49" charset="-128"/>
                      <a:cs typeface="Times New Roman" pitchFamily="18" charset="0"/>
                    </a:rPr>
                    <a:t>за периоды, соответствующие наблюдаемым циклам в </a:t>
                  </a:r>
                  <a:r>
                    <a:rPr lang="ru-RU" altLang="ja-JP" sz="1200" b="1" i="1" dirty="0" smtClean="0">
                      <a:solidFill>
                        <a:srgbClr val="0000FF"/>
                      </a:solidFill>
                      <a:latin typeface="+mn-lt"/>
                      <a:ea typeface="MS Mincho" pitchFamily="49" charset="-128"/>
                      <a:cs typeface="Times New Roman" pitchFamily="18" charset="0"/>
                    </a:rPr>
                    <a:t>колебаниях</a:t>
                  </a:r>
                  <a:r>
                    <a:rPr lang="ru-RU" altLang="ja-JP" sz="1200" i="1" dirty="0" smtClean="0">
                      <a:solidFill>
                        <a:srgbClr val="003399"/>
                      </a:solidFill>
                      <a:latin typeface="+mn-lt"/>
                      <a:ea typeface="MS Mincho" pitchFamily="49" charset="-128"/>
                      <a:cs typeface="Times New Roman" pitchFamily="18" charset="0"/>
                    </a:rPr>
                    <a:t> </a:t>
                  </a:r>
                  <a:r>
                    <a:rPr lang="ru-RU" altLang="ja-JP" sz="1600" b="1" dirty="0" smtClean="0">
                      <a:solidFill>
                        <a:schemeClr val="bg1">
                          <a:lumMod val="50000"/>
                        </a:schemeClr>
                      </a:solidFill>
                      <a:latin typeface="Times New Roman" pitchFamily="18" charset="0"/>
                      <a:ea typeface="MS Mincho" pitchFamily="49" charset="-128"/>
                      <a:cs typeface="Times New Roman" pitchFamily="18" charset="0"/>
                      <a:sym typeface="Symbol" pitchFamily="18" charset="2"/>
                    </a:rPr>
                    <a:t></a:t>
                  </a:r>
                  <a:r>
                    <a:rPr kumimoji="0" lang="ru-RU" altLang="ja-JP" sz="1200" b="0" i="1" u="none" strike="noStrike" cap="none" normalizeH="0" baseline="0" dirty="0" smtClean="0">
                      <a:ln>
                        <a:noFill/>
                      </a:ln>
                      <a:solidFill>
                        <a:schemeClr val="bg1">
                          <a:lumMod val="50000"/>
                        </a:schemeClr>
                      </a:solidFill>
                      <a:effectLst/>
                      <a:latin typeface="+mn-lt"/>
                      <a:ea typeface="MS Mincho" pitchFamily="49" charset="-128"/>
                      <a:cs typeface="Times New Roman" pitchFamily="18" charset="0"/>
                    </a:rPr>
                    <a:t> </a:t>
                  </a:r>
                  <a:r>
                    <a:rPr kumimoji="0" lang="ru-RU" altLang="ja-JP" sz="1200" b="0" i="1" u="none" strike="noStrike" cap="none" normalizeH="0" baseline="0" dirty="0" smtClean="0">
                      <a:ln>
                        <a:noFill/>
                      </a:ln>
                      <a:solidFill>
                        <a:srgbClr val="003399"/>
                      </a:solidFill>
                      <a:effectLst/>
                      <a:latin typeface="+mn-lt"/>
                      <a:ea typeface="MS Mincho" pitchFamily="49" charset="-128"/>
                      <a:cs typeface="Times New Roman" pitchFamily="18" charset="0"/>
                    </a:rPr>
                    <a:t> </a:t>
                  </a:r>
                  <a:r>
                    <a:rPr kumimoji="0" lang="ru-RU" altLang="ja-JP" sz="1200" b="1" i="1" u="none" strike="noStrike" cap="none" normalizeH="0" baseline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latin typeface="+mn-lt"/>
                      <a:ea typeface="MS Mincho" pitchFamily="49" charset="-128"/>
                      <a:cs typeface="Times New Roman" pitchFamily="18" charset="0"/>
                    </a:rPr>
                    <a:t>до сих пор открыт:</a:t>
                  </a:r>
                  <a:endParaRPr kumimoji="0" lang="ru-RU" altLang="ja-JP" sz="1800" b="1" i="1" u="none" strike="noStrike" cap="none" normalizeH="0" baseline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latin typeface="+mn-lt"/>
                    <a:cs typeface="Arial" pitchFamily="34" charset="0"/>
                  </a:endParaRPr>
                </a:p>
              </p:txBody>
            </p:sp>
            <p:graphicFrame>
              <p:nvGraphicFramePr>
                <p:cNvPr id="377944" name="Object 88"/>
                <p:cNvGraphicFramePr>
                  <a:graphicFrameLocks noChangeAspect="1"/>
                </p:cNvGraphicFramePr>
                <p:nvPr/>
              </p:nvGraphicFramePr>
              <p:xfrm>
                <a:off x="5796136" y="1606453"/>
                <a:ext cx="360040" cy="310379"/>
              </p:xfrm>
              <a:graphic>
                <a:graphicData uri="http://schemas.openxmlformats.org/presentationml/2006/ole">
                  <p:oleObj spid="_x0000_s377944" name="Microsoft Equation 3.0" r:id="rId8" imgW="266353" imgH="215619" progId="Equation.3">
                    <p:embed/>
                  </p:oleObj>
                </a:graphicData>
              </a:graphic>
            </p:graphicFrame>
            <p:sp>
              <p:nvSpPr>
                <p:cNvPr id="377948" name="Rectangle 92"/>
                <p:cNvSpPr>
                  <a:spLocks noChangeArrowheads="1"/>
                </p:cNvSpPr>
                <p:nvPr/>
              </p:nvSpPr>
              <p:spPr bwMode="auto">
                <a:xfrm>
                  <a:off x="755577" y="2186280"/>
                  <a:ext cx="7632848" cy="83099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C00000"/>
                    </a:buClr>
                    <a:buSzPct val="110000"/>
                    <a:buFont typeface="Wingdings" pitchFamily="2" charset="2"/>
                    <a:buChar char="q"/>
                    <a:tabLst/>
                  </a:pPr>
                  <a:r>
                    <a:rPr kumimoji="0" lang="ru-RU" altLang="ja-JP" sz="1200" b="1" i="1" u="none" strike="noStrike" cap="none" normalizeH="0" baseline="0" dirty="0" smtClean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latin typeface="+mn-lt"/>
                      <a:ea typeface="MS Mincho" pitchFamily="49" charset="-128"/>
                      <a:cs typeface="Times New Roman" pitchFamily="18" charset="0"/>
                    </a:rPr>
                    <a:t>   солнечный ветер передает магнитосфере энергию</a:t>
                  </a:r>
                  <a:endParaRPr kumimoji="0" lang="en-US" altLang="ja-JP" sz="1200" b="1" i="1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+mn-lt"/>
                    <a:ea typeface="MS Mincho" pitchFamily="49" charset="-128"/>
                    <a:cs typeface="Times New Roman" pitchFamily="18" charset="0"/>
                  </a:endParaRPr>
                </a:p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C00000"/>
                    </a:buClr>
                    <a:buSzPct val="110000"/>
                    <a:tabLst/>
                  </a:pPr>
                  <a:endParaRPr kumimoji="0" lang="en-US" altLang="ja-JP" sz="1200" b="1" i="1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+mn-lt"/>
                    <a:ea typeface="MS Mincho" pitchFamily="49" charset="-128"/>
                    <a:cs typeface="Times New Roman" pitchFamily="18" charset="0"/>
                  </a:endParaRPr>
                </a:p>
                <a:p>
                  <a:pPr marL="263525" lvl="0" indent="-263525">
                    <a:buClr>
                      <a:srgbClr val="C00000"/>
                    </a:buClr>
                    <a:buSzPct val="110000"/>
                    <a:buFont typeface="Wingdings" pitchFamily="2" charset="2"/>
                    <a:buChar char="q"/>
                  </a:pPr>
                  <a:r>
                    <a:rPr kumimoji="0" lang="ru-RU" altLang="ja-JP" sz="1200" b="1" i="1" u="none" strike="noStrike" cap="none" normalizeH="0" baseline="0" dirty="0" smtClean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latin typeface="+mn-lt"/>
                      <a:ea typeface="MS Mincho" pitchFamily="49" charset="-128"/>
                      <a:cs typeface="Times New Roman" pitchFamily="18" charset="0"/>
                    </a:rPr>
                    <a:t> </a:t>
                  </a:r>
                  <a:r>
                    <a:rPr lang="ru-RU" sz="1200" b="1" i="1" dirty="0" smtClean="0">
                      <a:solidFill>
                        <a:srgbClr val="0000FF"/>
                      </a:solidFill>
                      <a:latin typeface="+mn-lt"/>
                    </a:rPr>
                    <a:t>энергия, индуцируемая вращением Земли и запасенная в хвосте магнитосферы</a:t>
                  </a:r>
                  <a:r>
                    <a:rPr lang="en-US" sz="1200" b="1" i="1" dirty="0" smtClean="0">
                      <a:solidFill>
                        <a:srgbClr val="0000FF"/>
                      </a:solidFill>
                      <a:latin typeface="+mn-lt"/>
                    </a:rPr>
                    <a:t>,</a:t>
                  </a:r>
                  <a:r>
                    <a:rPr lang="ru-RU" sz="1200" b="1" i="1" dirty="0" smtClean="0">
                      <a:solidFill>
                        <a:srgbClr val="0000FF"/>
                      </a:solidFill>
                      <a:latin typeface="+mn-lt"/>
                    </a:rPr>
                    <a:t> освобождаемая </a:t>
                  </a:r>
                  <a:r>
                    <a:rPr lang="ru-RU" sz="1200" b="1" i="1" dirty="0" smtClean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</a:rPr>
                    <a:t>спусковым механизмом</a:t>
                  </a:r>
                  <a:r>
                    <a:rPr lang="ru-RU" sz="1200" b="1" i="1" dirty="0" smtClean="0">
                      <a:solidFill>
                        <a:srgbClr val="0000FF"/>
                      </a:solidFill>
                      <a:latin typeface="+mn-lt"/>
                    </a:rPr>
                    <a:t>, может вносить существенный вклад</a:t>
                  </a:r>
                  <a:endParaRPr kumimoji="0" lang="ru-RU" altLang="ja-JP" sz="1200" b="1" i="1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+mn-lt"/>
                    <a:cs typeface="Arial" pitchFamily="34" charset="0"/>
                  </a:endParaRPr>
                </a:p>
              </p:txBody>
            </p:sp>
            <p:graphicFrame>
              <p:nvGraphicFramePr>
                <p:cNvPr id="377947" name="Object 91"/>
                <p:cNvGraphicFramePr>
                  <a:graphicFrameLocks noChangeAspect="1"/>
                </p:cNvGraphicFramePr>
                <p:nvPr/>
              </p:nvGraphicFramePr>
              <p:xfrm>
                <a:off x="5364088" y="2132856"/>
                <a:ext cx="1149359" cy="360040"/>
              </p:xfrm>
              <a:graphic>
                <a:graphicData uri="http://schemas.openxmlformats.org/presentationml/2006/ole">
                  <p:oleObj spid="_x0000_s377947" name="Формула" r:id="rId9" imgW="787058" imgH="266584" progId="Equation.3">
                    <p:embed/>
                  </p:oleObj>
                </a:graphicData>
              </a:graphic>
            </p:graphicFrame>
            <p:sp>
              <p:nvSpPr>
                <p:cNvPr id="70" name="Прямоугольник 69"/>
                <p:cNvSpPr/>
                <p:nvPr/>
              </p:nvSpPr>
              <p:spPr>
                <a:xfrm>
                  <a:off x="6660232" y="2204864"/>
                  <a:ext cx="1350050" cy="261610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100" b="1" dirty="0" smtClean="0">
                      <a:solidFill>
                        <a:srgbClr val="993300"/>
                      </a:solidFill>
                    </a:rPr>
                    <a:t>[Walbridge</a:t>
                  </a:r>
                  <a:r>
                    <a:rPr lang="ru-RU" sz="1100" b="1" dirty="0" smtClean="0">
                      <a:solidFill>
                        <a:srgbClr val="993300"/>
                      </a:solidFill>
                    </a:rPr>
                    <a:t>, 1967</a:t>
                  </a:r>
                  <a:r>
                    <a:rPr lang="en-US" sz="1100" b="1" dirty="0" smtClean="0">
                      <a:solidFill>
                        <a:srgbClr val="993300"/>
                      </a:solidFill>
                    </a:rPr>
                    <a:t>]</a:t>
                  </a:r>
                  <a:endParaRPr lang="ru-RU" sz="1100" b="1" dirty="0">
                    <a:solidFill>
                      <a:srgbClr val="993300"/>
                    </a:solidFill>
                  </a:endParaRPr>
                </a:p>
              </p:txBody>
            </p:sp>
            <p:sp>
              <p:nvSpPr>
                <p:cNvPr id="71" name="Прямоугольник 70"/>
                <p:cNvSpPr/>
                <p:nvPr/>
              </p:nvSpPr>
              <p:spPr>
                <a:xfrm>
                  <a:off x="7380312" y="2735342"/>
                  <a:ext cx="1378904" cy="261610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ru-RU" sz="1100" b="1" dirty="0" smtClean="0">
                      <a:solidFill>
                        <a:srgbClr val="993300"/>
                      </a:solidFill>
                    </a:rPr>
                    <a:t>[Ершкович, 1972]</a:t>
                  </a:r>
                  <a:endParaRPr lang="ru-RU" sz="1100" dirty="0">
                    <a:solidFill>
                      <a:srgbClr val="993300"/>
                    </a:solidFill>
                  </a:endParaRPr>
                </a:p>
              </p:txBody>
            </p:sp>
            <p:sp>
              <p:nvSpPr>
                <p:cNvPr id="72" name="Прямоугольник 71"/>
                <p:cNvSpPr/>
                <p:nvPr/>
              </p:nvSpPr>
              <p:spPr>
                <a:xfrm>
                  <a:off x="1547664" y="3140968"/>
                  <a:ext cx="2557047" cy="276999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>
                  <a:spAutoFit/>
                </a:bodyPr>
                <a:lstStyle/>
                <a:p>
                  <a:pPr marL="263525" indent="-263525">
                    <a:buClr>
                      <a:srgbClr val="C00000"/>
                    </a:buClr>
                    <a:buSzPct val="110000"/>
                    <a:buFont typeface="Wingdings" pitchFamily="2" charset="2"/>
                    <a:buChar char="Ø"/>
                  </a:pPr>
                  <a:r>
                    <a:rPr lang="ru-RU" sz="1200" b="1" i="1" dirty="0" smtClean="0">
                      <a:solidFill>
                        <a:srgbClr val="003399"/>
                      </a:solidFill>
                    </a:rPr>
                    <a:t>измерения отсутствуют </a:t>
                  </a:r>
                  <a:endParaRPr lang="ru-RU" sz="1200" dirty="0">
                    <a:solidFill>
                      <a:srgbClr val="003399"/>
                    </a:solidFill>
                  </a:endParaRPr>
                </a:p>
              </p:txBody>
            </p:sp>
            <p:sp>
              <p:nvSpPr>
                <p:cNvPr id="73" name="Прямоугольник 72"/>
                <p:cNvSpPr/>
                <p:nvPr/>
              </p:nvSpPr>
              <p:spPr>
                <a:xfrm>
                  <a:off x="1547664" y="3501008"/>
                  <a:ext cx="4572000" cy="461665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>
                  <a:spAutoFit/>
                </a:bodyPr>
                <a:lstStyle/>
                <a:p>
                  <a:pPr marL="263525" indent="-263525">
                    <a:buClr>
                      <a:srgbClr val="C00000"/>
                    </a:buClr>
                    <a:buSzPct val="110000"/>
                    <a:buFont typeface="Wingdings" pitchFamily="2" charset="2"/>
                    <a:buChar char="Ø"/>
                  </a:pPr>
                  <a:r>
                    <a:rPr lang="ru-RU" sz="1200" b="1" i="1" dirty="0" smtClean="0">
                      <a:solidFill>
                        <a:srgbClr val="003399"/>
                      </a:solidFill>
                    </a:rPr>
                    <a:t>можно оценить запас магнитной энергии в хвосте магнитосферы как</a:t>
                  </a:r>
                  <a:endParaRPr lang="ru-RU" sz="1200" b="1" i="1" dirty="0">
                    <a:solidFill>
                      <a:srgbClr val="003399"/>
                    </a:solidFill>
                  </a:endParaRPr>
                </a:p>
              </p:txBody>
            </p:sp>
            <p:graphicFrame>
              <p:nvGraphicFramePr>
                <p:cNvPr id="377950" name="Object 94"/>
                <p:cNvGraphicFramePr>
                  <a:graphicFrameLocks noChangeAspect="1"/>
                </p:cNvGraphicFramePr>
                <p:nvPr/>
              </p:nvGraphicFramePr>
              <p:xfrm>
                <a:off x="3635896" y="3789040"/>
                <a:ext cx="2218008" cy="325190"/>
              </p:xfrm>
              <a:graphic>
                <a:graphicData uri="http://schemas.openxmlformats.org/presentationml/2006/ole">
                  <p:oleObj spid="_x0000_s377950" name="Формула" r:id="rId10" imgW="1346040" imgH="215640" progId="Equation.3">
                    <p:embed/>
                  </p:oleObj>
                </a:graphicData>
              </a:graphic>
            </p:graphicFrame>
          </p:grpSp>
          <p:sp>
            <p:nvSpPr>
              <p:cNvPr id="76" name="Прямоугольник 75"/>
              <p:cNvSpPr/>
              <p:nvPr/>
            </p:nvSpPr>
            <p:spPr>
              <a:xfrm>
                <a:off x="611560" y="1628800"/>
                <a:ext cx="8280920" cy="2880320"/>
              </a:xfrm>
              <a:prstGeom prst="rect">
                <a:avLst/>
              </a:prstGeom>
              <a:noFill/>
              <a:ln w="15875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57" name="Прямоугольник 56"/>
            <p:cNvSpPr/>
            <p:nvPr/>
          </p:nvSpPr>
          <p:spPr>
            <a:xfrm>
              <a:off x="5724128" y="3861048"/>
              <a:ext cx="42511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dirty="0" smtClean="0">
                  <a:solidFill>
                    <a:schemeClr val="tx1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эрг</a:t>
              </a:r>
              <a:endParaRPr lang="ru-RU" sz="1400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539552" y="980728"/>
            <a:ext cx="7992888" cy="1944216"/>
          </a:xfrm>
          <a:prstGeom prst="roundRect">
            <a:avLst>
              <a:gd name="adj" fmla="val 3098"/>
            </a:avLst>
          </a:prstGeom>
          <a:solidFill>
            <a:srgbClr val="FFFFFF"/>
          </a:solidFill>
          <a:ln w="19050"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611560" y="1124744"/>
            <a:ext cx="7632848" cy="1728192"/>
          </a:xfrm>
        </p:spPr>
        <p:txBody>
          <a:bodyPr/>
          <a:lstStyle/>
          <a:p>
            <a:pPr marL="627063" indent="-263525">
              <a:spcAft>
                <a:spcPct val="40000"/>
              </a:spcAft>
              <a:buClr>
                <a:srgbClr val="FF0000"/>
              </a:buClr>
              <a:buSzPct val="75000"/>
              <a:buNone/>
              <a:tabLst>
                <a:tab pos="712788" algn="l"/>
              </a:tabLst>
            </a:pPr>
            <a:r>
              <a:rPr lang="ru-RU" sz="1600" b="1" dirty="0" smtClean="0">
                <a:solidFill>
                  <a:srgbClr val="002060"/>
                </a:solidFill>
                <a:effectLst/>
              </a:rPr>
              <a:t>Анализировались </a:t>
            </a:r>
            <a:r>
              <a:rPr lang="ru-RU" sz="1600" b="1" i="1" dirty="0" smtClean="0">
                <a:solidFill>
                  <a:srgbClr val="0000FF"/>
                </a:solidFill>
                <a:effectLst/>
              </a:rPr>
              <a:t>данные за период 1927 – 2017 гг.</a:t>
            </a:r>
            <a:r>
              <a:rPr lang="ru-RU" sz="1600" b="1" i="1" dirty="0" smtClean="0">
                <a:solidFill>
                  <a:srgbClr val="002060"/>
                </a:solidFill>
                <a:effectLst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effectLst/>
              </a:rPr>
              <a:t>(в дополнение к исследовавшемуся ранее интервалу </a:t>
            </a:r>
            <a:r>
              <a:rPr lang="ru-RU" sz="1600" b="1" i="1" dirty="0" smtClean="0">
                <a:solidFill>
                  <a:srgbClr val="0000FF"/>
                </a:solidFill>
                <a:effectLst/>
              </a:rPr>
              <a:t>1884 – 1968 гг</a:t>
            </a:r>
            <a:r>
              <a:rPr lang="ru-RU" sz="1600" b="1" dirty="0" smtClean="0">
                <a:solidFill>
                  <a:srgbClr val="0000FF"/>
                </a:solidFill>
                <a:effectLst/>
              </a:rPr>
              <a:t>.</a:t>
            </a:r>
            <a:r>
              <a:rPr lang="ru-RU" sz="1600" b="1" dirty="0" smtClean="0">
                <a:solidFill>
                  <a:srgbClr val="002060"/>
                </a:solidFill>
                <a:effectLst/>
              </a:rPr>
              <a:t>):</a:t>
            </a:r>
          </a:p>
          <a:p>
            <a:pPr marL="627063" indent="-263525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75000"/>
              <a:buFont typeface="Wingdings" pitchFamily="2" charset="2"/>
              <a:buChar char="q"/>
              <a:tabLst>
                <a:tab pos="712788" algn="l"/>
              </a:tabLst>
            </a:pPr>
            <a:r>
              <a:rPr lang="ru-RU" sz="1400" b="1" dirty="0" smtClean="0">
                <a:solidFill>
                  <a:srgbClr val="0000FF"/>
                </a:solidFill>
                <a:effectLst/>
              </a:rPr>
              <a:t>Числа Вольфа</a:t>
            </a:r>
            <a:r>
              <a:rPr lang="ru-RU" sz="1400" b="1" dirty="0" smtClean="0">
                <a:solidFill>
                  <a:srgbClr val="002060"/>
                </a:solidFill>
                <a:effectLst/>
              </a:rPr>
              <a:t>  </a:t>
            </a:r>
            <a:r>
              <a:rPr lang="en-US" sz="1900" i="1" dirty="0" smtClean="0">
                <a:solidFill>
                  <a:schemeClr val="bg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W</a:t>
            </a:r>
            <a:endParaRPr lang="en-US" sz="1900" i="1" dirty="0">
              <a:solidFill>
                <a:schemeClr val="bg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627063" indent="-263525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75000"/>
              <a:buFont typeface="Wingdings" pitchFamily="2" charset="2"/>
              <a:buChar char="q"/>
              <a:tabLst>
                <a:tab pos="712788" algn="l"/>
              </a:tabLst>
            </a:pPr>
            <a:r>
              <a:rPr lang="ru-RU" sz="1400" b="1" dirty="0" smtClean="0">
                <a:solidFill>
                  <a:srgbClr val="0000FF"/>
                </a:solidFill>
                <a:effectLst/>
              </a:rPr>
              <a:t>Индекс магнитной возмущенности </a:t>
            </a:r>
            <a:r>
              <a:rPr lang="ru-RU" sz="1400" b="1" i="1" dirty="0" smtClean="0">
                <a:solidFill>
                  <a:srgbClr val="0000FF"/>
                </a:solidFill>
                <a:effectLst/>
              </a:rPr>
              <a:t>А.И. Оля</a:t>
            </a:r>
          </a:p>
          <a:p>
            <a:pPr marL="627063" indent="-263525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75000"/>
              <a:buFont typeface="Wingdings" pitchFamily="2" charset="2"/>
              <a:buChar char="q"/>
              <a:tabLst>
                <a:tab pos="712788" algn="l"/>
              </a:tabLst>
            </a:pPr>
            <a:r>
              <a:rPr lang="ru-RU" sz="1400" b="1" dirty="0" smtClean="0">
                <a:solidFill>
                  <a:srgbClr val="0000FF"/>
                </a:solidFill>
                <a:effectLst/>
              </a:rPr>
              <a:t>Изменения продолжительности суток </a:t>
            </a:r>
            <a:endParaRPr lang="en-US" sz="1400" b="1" dirty="0">
              <a:solidFill>
                <a:srgbClr val="0000FF"/>
              </a:solidFill>
              <a:effectLst/>
            </a:endParaRP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title"/>
          </p:nvPr>
        </p:nvSpPr>
        <p:spPr>
          <a:xfrm>
            <a:off x="571473" y="404664"/>
            <a:ext cx="7960967" cy="432048"/>
          </a:xfrm>
          <a:solidFill>
            <a:srgbClr val="FFFFFF"/>
          </a:solidFill>
        </p:spPr>
        <p:txBody>
          <a:bodyPr/>
          <a:lstStyle/>
          <a:p>
            <a:pPr eaLnBrk="1" hangingPunct="1">
              <a:defRPr/>
            </a:pPr>
            <a:r>
              <a:rPr lang="ru-RU" sz="1800" b="1" dirty="0" smtClean="0">
                <a:solidFill>
                  <a:srgbClr val="FF0000"/>
                </a:solidFill>
                <a:effectLst/>
              </a:rPr>
              <a:t>Анализ гелиогеофизических данных</a:t>
            </a:r>
            <a:endParaRPr lang="ru-RU" sz="1800" b="1" dirty="0">
              <a:solidFill>
                <a:srgbClr val="FF0000"/>
              </a:solidFill>
              <a:effectLst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217366" y="6020618"/>
            <a:ext cx="8819130" cy="623092"/>
            <a:chOff x="217366" y="6020618"/>
            <a:chExt cx="8819130" cy="623092"/>
          </a:xfrm>
        </p:grpSpPr>
        <p:grpSp>
          <p:nvGrpSpPr>
            <p:cNvPr id="16" name="Группа 11"/>
            <p:cNvGrpSpPr/>
            <p:nvPr/>
          </p:nvGrpSpPr>
          <p:grpSpPr>
            <a:xfrm>
              <a:off x="217366" y="6020618"/>
              <a:ext cx="8675114" cy="623092"/>
              <a:chOff x="467544" y="6020618"/>
              <a:chExt cx="8209731" cy="623092"/>
            </a:xfrm>
          </p:grpSpPr>
          <p:sp>
            <p:nvSpPr>
              <p:cNvPr id="18" name="Line 10"/>
              <p:cNvSpPr>
                <a:spLocks noChangeShapeType="1"/>
              </p:cNvSpPr>
              <p:nvPr/>
            </p:nvSpPr>
            <p:spPr bwMode="auto">
              <a:xfrm>
                <a:off x="467544" y="6020618"/>
                <a:ext cx="8209731" cy="670"/>
              </a:xfrm>
              <a:prstGeom prst="line">
                <a:avLst/>
              </a:prstGeom>
              <a:noFill/>
              <a:ln w="9525">
                <a:solidFill>
                  <a:srgbClr val="FFC000"/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ru-RU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19" name="Рисунок 18"/>
              <p:cNvPicPr/>
              <p:nvPr/>
            </p:nvPicPr>
            <p:blipFill>
              <a:blip r:embed="rId4" cstate="print">
                <a:lum bright="-5000" contrast="6000"/>
              </a:blip>
              <a:srcRect/>
              <a:stretch>
                <a:fillRect/>
              </a:stretch>
            </p:blipFill>
            <p:spPr bwMode="auto">
              <a:xfrm>
                <a:off x="499866" y="6215082"/>
                <a:ext cx="428400" cy="4286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7" name="Rectangle 1"/>
            <p:cNvSpPr>
              <a:spLocks noChangeArrowheads="1"/>
            </p:cNvSpPr>
            <p:nvPr/>
          </p:nvSpPr>
          <p:spPr bwMode="auto">
            <a:xfrm>
              <a:off x="755576" y="6319192"/>
              <a:ext cx="828092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r>
                <a:rPr kumimoji="0" lang="ru-RU" sz="1000" b="1" i="1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Times New Roman" pitchFamily="18" charset="0"/>
                  <a:cs typeface="Arial" pitchFamily="34" charset="0"/>
                </a:rPr>
                <a:t>Казанский федеральный университет</a:t>
              </a:r>
              <a:r>
                <a:rPr kumimoji="0" lang="en-US" sz="1000" b="1" i="1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Times New Roman" pitchFamily="18" charset="0"/>
                  <a:cs typeface="Arial" pitchFamily="34" charset="0"/>
                </a:rPr>
                <a:t> </a:t>
              </a:r>
              <a:r>
                <a:rPr kumimoji="0" lang="ru-RU" sz="1000" b="1" i="1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Times New Roman" pitchFamily="18" charset="0"/>
                  <a:cs typeface="Arial" pitchFamily="34" charset="0"/>
                </a:rPr>
                <a:t>   </a:t>
              </a:r>
              <a:r>
                <a:rPr lang="ru-RU" sz="10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Times New Roman" pitchFamily="18" charset="0"/>
                  <a:cs typeface="Arial" pitchFamily="34" charset="0"/>
                </a:rPr>
                <a:t>Межд. конф. «Триггерные эффекты в геосистемах»</a:t>
              </a:r>
              <a:r>
                <a:rPr kumimoji="0" lang="en-US" sz="1000" b="1" i="1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Times New Roman" pitchFamily="18" charset="0"/>
                  <a:cs typeface="Arial" pitchFamily="34" charset="0"/>
                </a:rPr>
                <a:t>   </a:t>
              </a:r>
              <a:r>
                <a:rPr lang="ru-RU" sz="1000" b="1" i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Times New Roman" pitchFamily="18" charset="0"/>
                  <a:cs typeface="Arial" pitchFamily="34" charset="0"/>
                  <a:sym typeface="Symbol" pitchFamily="18" charset="2"/>
                </a:rPr>
                <a:t>Москва, ИДГ РАН, 4-7 мая 2019 г.</a:t>
              </a:r>
              <a:endParaRPr lang="en-US" sz="10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endParaRPr>
            </a:p>
          </p:txBody>
        </p:sp>
      </p:grpSp>
      <p:sp>
        <p:nvSpPr>
          <p:cNvPr id="4147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14721" name="Object 1"/>
          <p:cNvGraphicFramePr>
            <a:graphicFrameLocks noChangeAspect="1"/>
          </p:cNvGraphicFramePr>
          <p:nvPr/>
        </p:nvGraphicFramePr>
        <p:xfrm>
          <a:off x="5292080" y="2060848"/>
          <a:ext cx="2016224" cy="382641"/>
        </p:xfrm>
        <a:graphic>
          <a:graphicData uri="http://schemas.openxmlformats.org/presentationml/2006/ole">
            <p:oleObj spid="_x0000_s414721" name="Microsoft Equation 3.0" r:id="rId5" imgW="1295400" imgH="254000" progId="Equation.3">
              <p:embed/>
            </p:oleObj>
          </a:graphicData>
        </a:graphic>
      </p:graphicFrame>
      <p:sp>
        <p:nvSpPr>
          <p:cNvPr id="41472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14723" name="Object 3"/>
          <p:cNvGraphicFramePr>
            <a:graphicFrameLocks noChangeAspect="1"/>
          </p:cNvGraphicFramePr>
          <p:nvPr/>
        </p:nvGraphicFramePr>
        <p:xfrm>
          <a:off x="4788024" y="2311161"/>
          <a:ext cx="360040" cy="325751"/>
        </p:xfrm>
        <a:graphic>
          <a:graphicData uri="http://schemas.openxmlformats.org/presentationml/2006/ole">
            <p:oleObj spid="_x0000_s414723" name="Microsoft Equation 3.0" r:id="rId6" imgW="202936" imgH="177569" progId="Equation.3">
              <p:embed/>
            </p:oleObj>
          </a:graphicData>
        </a:graphic>
      </p:graphicFrame>
      <p:sp>
        <p:nvSpPr>
          <p:cNvPr id="41472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14729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14731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14733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25" name="Группа 24"/>
          <p:cNvGrpSpPr/>
          <p:nvPr/>
        </p:nvGrpSpPr>
        <p:grpSpPr>
          <a:xfrm>
            <a:off x="539552" y="3140968"/>
            <a:ext cx="7992888" cy="2808312"/>
            <a:chOff x="539552" y="3140968"/>
            <a:chExt cx="7992888" cy="2808312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539552" y="3140968"/>
              <a:ext cx="7992888" cy="2808312"/>
            </a:xfrm>
            <a:prstGeom prst="roundRect">
              <a:avLst>
                <a:gd name="adj" fmla="val 3098"/>
              </a:avLst>
            </a:prstGeom>
            <a:solidFill>
              <a:srgbClr val="FFFFFF"/>
            </a:solidFill>
            <a:ln w="19050">
              <a:noFill/>
            </a:ln>
            <a:effectLst>
              <a:outerShdw blurRad="50800" dist="38100" dir="2700000" sx="101000" sy="101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Rectangle 2"/>
            <p:cNvSpPr txBox="1">
              <a:spLocks noChangeArrowheads="1"/>
            </p:cNvSpPr>
            <p:nvPr/>
          </p:nvSpPr>
          <p:spPr bwMode="auto">
            <a:xfrm>
              <a:off x="611560" y="3140968"/>
              <a:ext cx="7848872" cy="1728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263525" lvl="0" indent="1588" eaLnBrk="0" hangingPunct="0">
                <a:lnSpc>
                  <a:spcPct val="150000"/>
                </a:lnSpc>
                <a:spcBef>
                  <a:spcPct val="20000"/>
                </a:spcBef>
                <a:spcAft>
                  <a:spcPct val="40000"/>
                </a:spcAft>
                <a:buClr>
                  <a:srgbClr val="FF0000"/>
                </a:buClr>
                <a:buSzPct val="75000"/>
                <a:tabLst>
                  <a:tab pos="712788" algn="l"/>
                </a:tabLst>
              </a:pPr>
              <a:r>
                <a:rPr kumimoji="0" lang="ru-R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Связь для </a:t>
              </a:r>
              <a:r>
                <a:rPr kumimoji="0" lang="ru-RU" sz="1200" b="1" i="1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циклов продолжительностью </a:t>
              </a:r>
              <a:r>
                <a:rPr lang="ru-RU" sz="1600" b="1" i="1" dirty="0" smtClean="0">
                  <a:solidFill>
                    <a:srgbClr val="0000FF"/>
                  </a:solidFill>
                </a:rPr>
                <a:t>~ 11 лет</a:t>
              </a:r>
              <a:r>
                <a:rPr kumimoji="0" lang="ru-R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:</a:t>
              </a:r>
            </a:p>
            <a:p>
              <a:pPr marL="539750" lvl="0" indent="-274638" eaLnBrk="0" hangingPunct="0">
                <a:lnSpc>
                  <a:spcPct val="15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FF0000"/>
                </a:buClr>
                <a:buSzPct val="75000"/>
                <a:buFont typeface="Wingdings" pitchFamily="2" charset="2"/>
                <a:buChar char="q"/>
                <a:tabLst>
                  <a:tab pos="712788" algn="l"/>
                </a:tabLst>
              </a:pPr>
              <a:r>
                <a:rPr kumimoji="0" lang="ru-RU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Ряды</a:t>
              </a:r>
              <a:r>
                <a:rPr kumimoji="0" lang="ru-RU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en-US" sz="1900" i="1" u="none" strike="noStrike" kern="0" cap="none" spc="0" normalizeH="0" baseline="0" noProof="0" dirty="0" smtClean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W</a:t>
              </a:r>
              <a:r>
                <a:rPr kumimoji="0" lang="ru-RU" sz="1800" b="0" i="1" u="none" strike="noStrike" kern="0" cap="none" spc="0" normalizeH="0" baseline="0" noProof="0" dirty="0" smtClean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lang="ru-RU" sz="1400" b="1" kern="0" dirty="0" smtClean="0">
                  <a:solidFill>
                    <a:srgbClr val="0000FF"/>
                  </a:solidFill>
                  <a:latin typeface="+mn-lt"/>
                </a:rPr>
                <a:t>и</a:t>
              </a:r>
              <a:r>
                <a:rPr lang="ru-RU" sz="1400" b="1" kern="0" dirty="0" smtClean="0">
                  <a:solidFill>
                    <a:srgbClr val="002060"/>
                  </a:solidFill>
                  <a:latin typeface="+mn-lt"/>
                </a:rPr>
                <a:t> </a:t>
              </a:r>
              <a:r>
                <a:rPr lang="ru-RU" sz="1900" i="1" kern="0" dirty="0" smtClean="0">
                  <a:solidFill>
                    <a:schemeClr val="bg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М</a:t>
              </a:r>
              <a:r>
                <a:rPr lang="ru-RU" sz="1400" b="1" kern="0" dirty="0" smtClean="0">
                  <a:solidFill>
                    <a:srgbClr val="002060"/>
                  </a:solidFill>
                  <a:latin typeface="+mn-lt"/>
                </a:rPr>
                <a:t> трижды сглаживались:                                                          (</a:t>
              </a:r>
              <a:r>
                <a:rPr lang="ru-RU" sz="1400" b="1" kern="0" dirty="0" smtClean="0">
                  <a:solidFill>
                    <a:srgbClr val="FF0000"/>
                  </a:solidFill>
                  <a:latin typeface="+mn-lt"/>
                  <a:sym typeface="Symbol"/>
                </a:rPr>
                <a:t></a:t>
              </a:r>
              <a:r>
                <a:rPr lang="ru-RU" sz="1400" b="1" kern="0" dirty="0" smtClean="0">
                  <a:solidFill>
                    <a:srgbClr val="002060"/>
                  </a:solidFill>
                  <a:latin typeface="+mn-lt"/>
                </a:rPr>
                <a:t>)</a:t>
              </a:r>
              <a:endParaRPr kumimoji="0" lang="en-US" sz="1400" b="0" i="1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  <a:p>
              <a:pPr marL="539750" lvl="0" indent="-274638" eaLnBrk="0" hangingPunct="0">
                <a:lnSpc>
                  <a:spcPct val="15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FF0000"/>
                </a:buClr>
                <a:buSzPct val="75000"/>
                <a:buFont typeface="Wingdings" pitchFamily="2" charset="2"/>
                <a:buChar char="q"/>
                <a:tabLst>
                  <a:tab pos="712788" algn="l"/>
                </a:tabLst>
              </a:pPr>
              <a:r>
                <a:rPr kumimoji="0" lang="ru-RU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Ряд</a:t>
              </a:r>
              <a:r>
                <a:rPr kumimoji="0" lang="ru-RU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         получался след. образом: разности                      (          </a:t>
              </a:r>
              <a:r>
                <a:rPr kumimoji="0" lang="ru-RU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Symbol"/>
                </a:rPr>
                <a:t></a:t>
              </a:r>
              <a:r>
                <a:rPr kumimoji="0" lang="ru-RU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ряд, сглаженный </a:t>
              </a:r>
              <a:r>
                <a:rPr kumimoji="0" lang="ru-RU" sz="1400" b="1" i="1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22-летним</a:t>
              </a:r>
              <a:r>
                <a:rPr kumimoji="0" lang="ru-RU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скользящим инт-лом) дважды сглаживались по ф-ле (</a:t>
              </a:r>
              <a:r>
                <a:rPr lang="ru-RU" b="1" kern="0" dirty="0" smtClean="0">
                  <a:solidFill>
                    <a:srgbClr val="FF0000"/>
                  </a:solidFill>
                  <a:latin typeface="+mn-lt"/>
                  <a:sym typeface="Symbol"/>
                </a:rPr>
                <a:t></a:t>
              </a:r>
              <a:r>
                <a:rPr kumimoji="0" lang="ru-RU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) и, для удаления </a:t>
              </a:r>
              <a:r>
                <a:rPr kumimoji="0" lang="ru-RU" sz="1400" b="1" i="1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7-летней</a:t>
              </a:r>
              <a:r>
                <a:rPr kumimoji="0" lang="ru-RU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составляющей, один раз:  </a:t>
              </a:r>
            </a:p>
          </p:txBody>
        </p:sp>
        <p:graphicFrame>
          <p:nvGraphicFramePr>
            <p:cNvPr id="414725" name="Object 5"/>
            <p:cNvGraphicFramePr>
              <a:graphicFrameLocks noChangeAspect="1"/>
            </p:cNvGraphicFramePr>
            <p:nvPr/>
          </p:nvGraphicFramePr>
          <p:xfrm>
            <a:off x="4749458" y="3719513"/>
            <a:ext cx="2270814" cy="367280"/>
          </p:xfrm>
          <a:graphic>
            <a:graphicData uri="http://schemas.openxmlformats.org/presentationml/2006/ole">
              <p:oleObj spid="_x0000_s414725" name="Формула" r:id="rId7" imgW="1307880" imgH="215640" progId="Equation.3">
                <p:embed/>
              </p:oleObj>
            </a:graphicData>
          </a:graphic>
        </p:graphicFrame>
        <p:graphicFrame>
          <p:nvGraphicFramePr>
            <p:cNvPr id="20" name="Object 3"/>
            <p:cNvGraphicFramePr>
              <a:graphicFrameLocks noChangeAspect="1"/>
            </p:cNvGraphicFramePr>
            <p:nvPr/>
          </p:nvGraphicFramePr>
          <p:xfrm>
            <a:off x="1619672" y="4149080"/>
            <a:ext cx="360040" cy="325751"/>
          </p:xfrm>
          <a:graphic>
            <a:graphicData uri="http://schemas.openxmlformats.org/presentationml/2006/ole">
              <p:oleObj spid="_x0000_s414727" name="Microsoft Equation 3.0" r:id="rId8" imgW="202936" imgH="177569" progId="Equation.3">
                <p:embed/>
              </p:oleObj>
            </a:graphicData>
          </a:graphic>
        </p:graphicFrame>
        <p:graphicFrame>
          <p:nvGraphicFramePr>
            <p:cNvPr id="414728" name="Object 8"/>
            <p:cNvGraphicFramePr>
              <a:graphicFrameLocks noChangeAspect="1"/>
            </p:cNvGraphicFramePr>
            <p:nvPr/>
          </p:nvGraphicFramePr>
          <p:xfrm>
            <a:off x="5436096" y="4200513"/>
            <a:ext cx="792088" cy="282889"/>
          </p:xfrm>
          <a:graphic>
            <a:graphicData uri="http://schemas.openxmlformats.org/presentationml/2006/ole">
              <p:oleObj spid="_x0000_s414728" name="Microsoft Equation 3.0" r:id="rId9" imgW="647419" imgH="215806" progId="Equation.3">
                <p:embed/>
              </p:oleObj>
            </a:graphicData>
          </a:graphic>
        </p:graphicFrame>
        <p:graphicFrame>
          <p:nvGraphicFramePr>
            <p:cNvPr id="414730" name="Object 10"/>
            <p:cNvGraphicFramePr>
              <a:graphicFrameLocks noChangeAspect="1"/>
            </p:cNvGraphicFramePr>
            <p:nvPr/>
          </p:nvGraphicFramePr>
          <p:xfrm>
            <a:off x="6449969" y="4221088"/>
            <a:ext cx="426287" cy="288032"/>
          </p:xfrm>
          <a:graphic>
            <a:graphicData uri="http://schemas.openxmlformats.org/presentationml/2006/ole">
              <p:oleObj spid="_x0000_s414730" name="Microsoft Equation 3.0" r:id="rId10" imgW="342603" imgH="215713" progId="Equation.3">
                <p:embed/>
              </p:oleObj>
            </a:graphicData>
          </a:graphic>
        </p:graphicFrame>
        <p:graphicFrame>
          <p:nvGraphicFramePr>
            <p:cNvPr id="414732" name="Object 12"/>
            <p:cNvGraphicFramePr>
              <a:graphicFrameLocks noChangeAspect="1"/>
            </p:cNvGraphicFramePr>
            <p:nvPr/>
          </p:nvGraphicFramePr>
          <p:xfrm>
            <a:off x="1763688" y="5301208"/>
            <a:ext cx="5770154" cy="432048"/>
          </p:xfrm>
          <a:graphic>
            <a:graphicData uri="http://schemas.openxmlformats.org/presentationml/2006/ole">
              <p:oleObj spid="_x0000_s414732" name="Формула" r:id="rId11" imgW="2755800" imgH="215640" progId="Equation.3">
                <p:embed/>
              </p:oleObj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Сетка с тенью">
  <a:themeElements>
    <a:clrScheme name="Сетка с тенью 4">
      <a:dk1>
        <a:srgbClr val="6B6B99"/>
      </a:dk1>
      <a:lt1>
        <a:srgbClr val="EAEAEA"/>
      </a:lt1>
      <a:dk2>
        <a:srgbClr val="666699"/>
      </a:dk2>
      <a:lt2>
        <a:srgbClr val="CCECFF"/>
      </a:lt2>
      <a:accent1>
        <a:srgbClr val="00CC66"/>
      </a:accent1>
      <a:accent2>
        <a:srgbClr val="54547A"/>
      </a:accent2>
      <a:accent3>
        <a:srgbClr val="B8B8CA"/>
      </a:accent3>
      <a:accent4>
        <a:srgbClr val="C8C8C8"/>
      </a:accent4>
      <a:accent5>
        <a:srgbClr val="AAE2B8"/>
      </a:accent5>
      <a:accent6>
        <a:srgbClr val="4B4B6E"/>
      </a:accent6>
      <a:hlink>
        <a:srgbClr val="65B2FF"/>
      </a:hlink>
      <a:folHlink>
        <a:srgbClr val="9900FF"/>
      </a:folHlink>
    </a:clrScheme>
    <a:fontScheme name="Сетка с тень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етка с тенью 1">
        <a:dk1>
          <a:srgbClr val="7E0000"/>
        </a:dk1>
        <a:lt1>
          <a:srgbClr val="FFFFFF"/>
        </a:lt1>
        <a:dk2>
          <a:srgbClr val="800000"/>
        </a:dk2>
        <a:lt2>
          <a:srgbClr val="FCF0B2"/>
        </a:lt2>
        <a:accent1>
          <a:srgbClr val="C5543D"/>
        </a:accent1>
        <a:accent2>
          <a:srgbClr val="660000"/>
        </a:accent2>
        <a:accent3>
          <a:srgbClr val="C0AAAA"/>
        </a:accent3>
        <a:accent4>
          <a:srgbClr val="DADADA"/>
        </a:accent4>
        <a:accent5>
          <a:srgbClr val="DFB3AF"/>
        </a:accent5>
        <a:accent6>
          <a:srgbClr val="5C0000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ка с тенью 2">
        <a:dk1>
          <a:srgbClr val="000066"/>
        </a:dk1>
        <a:lt1>
          <a:srgbClr val="FFFFFF"/>
        </a:lt1>
        <a:dk2>
          <a:srgbClr val="000066"/>
        </a:dk2>
        <a:lt2>
          <a:srgbClr val="B2B8C8"/>
        </a:lt2>
        <a:accent1>
          <a:srgbClr val="008080"/>
        </a:accent1>
        <a:accent2>
          <a:srgbClr val="00004E"/>
        </a:accent2>
        <a:accent3>
          <a:srgbClr val="AAAAB8"/>
        </a:accent3>
        <a:accent4>
          <a:srgbClr val="DADADA"/>
        </a:accent4>
        <a:accent5>
          <a:srgbClr val="AAC0C0"/>
        </a:accent5>
        <a:accent6>
          <a:srgbClr val="000046"/>
        </a:accent6>
        <a:hlink>
          <a:srgbClr val="00FFCC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ка с тенью 3">
        <a:dk1>
          <a:srgbClr val="010199"/>
        </a:dk1>
        <a:lt1>
          <a:srgbClr val="FFFFFF"/>
        </a:lt1>
        <a:dk2>
          <a:srgbClr val="000099"/>
        </a:dk2>
        <a:lt2>
          <a:srgbClr val="CCFFFF"/>
        </a:lt2>
        <a:accent1>
          <a:srgbClr val="00C600"/>
        </a:accent1>
        <a:accent2>
          <a:srgbClr val="01017D"/>
        </a:accent2>
        <a:accent3>
          <a:srgbClr val="AAAACA"/>
        </a:accent3>
        <a:accent4>
          <a:srgbClr val="DADADA"/>
        </a:accent4>
        <a:accent5>
          <a:srgbClr val="AADFAA"/>
        </a:accent5>
        <a:accent6>
          <a:srgbClr val="010171"/>
        </a:accent6>
        <a:hlink>
          <a:srgbClr val="FFE701"/>
        </a:hlink>
        <a:folHlink>
          <a:srgbClr val="33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ка с тенью 4">
        <a:dk1>
          <a:srgbClr val="6B6B99"/>
        </a:dk1>
        <a:lt1>
          <a:srgbClr val="EAEAEA"/>
        </a:lt1>
        <a:dk2>
          <a:srgbClr val="666699"/>
        </a:dk2>
        <a:lt2>
          <a:srgbClr val="CCECFF"/>
        </a:lt2>
        <a:accent1>
          <a:srgbClr val="00CC66"/>
        </a:accent1>
        <a:accent2>
          <a:srgbClr val="54547A"/>
        </a:accent2>
        <a:accent3>
          <a:srgbClr val="B8B8CA"/>
        </a:accent3>
        <a:accent4>
          <a:srgbClr val="C8C8C8"/>
        </a:accent4>
        <a:accent5>
          <a:srgbClr val="AAE2B8"/>
        </a:accent5>
        <a:accent6>
          <a:srgbClr val="4B4B6E"/>
        </a:accent6>
        <a:hlink>
          <a:srgbClr val="65B2FF"/>
        </a:hlink>
        <a:folHlink>
          <a:srgbClr val="99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ка с тенью 5">
        <a:dk1>
          <a:srgbClr val="00827F"/>
        </a:dk1>
        <a:lt1>
          <a:srgbClr val="FFFFFF"/>
        </a:lt1>
        <a:dk2>
          <a:srgbClr val="008080"/>
        </a:dk2>
        <a:lt2>
          <a:srgbClr val="FFFFCC"/>
        </a:lt2>
        <a:accent1>
          <a:srgbClr val="6D6FC7"/>
        </a:accent1>
        <a:accent2>
          <a:srgbClr val="006462"/>
        </a:accent2>
        <a:accent3>
          <a:srgbClr val="AAC0C0"/>
        </a:accent3>
        <a:accent4>
          <a:srgbClr val="DADADA"/>
        </a:accent4>
        <a:accent5>
          <a:srgbClr val="BABBE0"/>
        </a:accent5>
        <a:accent6>
          <a:srgbClr val="005A58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ка с тенью 6">
        <a:dk1>
          <a:srgbClr val="4D4D4D"/>
        </a:dk1>
        <a:lt1>
          <a:srgbClr val="FFFFFF"/>
        </a:lt1>
        <a:dk2>
          <a:srgbClr val="525252"/>
        </a:dk2>
        <a:lt2>
          <a:srgbClr val="C0C0C0"/>
        </a:lt2>
        <a:accent1>
          <a:srgbClr val="527C3A"/>
        </a:accent1>
        <a:accent2>
          <a:srgbClr val="444444"/>
        </a:accent2>
        <a:accent3>
          <a:srgbClr val="B3B3B3"/>
        </a:accent3>
        <a:accent4>
          <a:srgbClr val="DADADA"/>
        </a:accent4>
        <a:accent5>
          <a:srgbClr val="B3BFAE"/>
        </a:accent5>
        <a:accent6>
          <a:srgbClr val="3D3D3D"/>
        </a:accent6>
        <a:hlink>
          <a:srgbClr val="FAC458"/>
        </a:hlink>
        <a:folHlink>
          <a:srgbClr val="C7780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ка с тенью 7">
        <a:dk1>
          <a:srgbClr val="516032"/>
        </a:dk1>
        <a:lt1>
          <a:srgbClr val="FFFFFF"/>
        </a:lt1>
        <a:dk2>
          <a:srgbClr val="546434"/>
        </a:dk2>
        <a:lt2>
          <a:srgbClr val="B2B68A"/>
        </a:lt2>
        <a:accent1>
          <a:srgbClr val="7D8C70"/>
        </a:accent1>
        <a:accent2>
          <a:srgbClr val="414E28"/>
        </a:accent2>
        <a:accent3>
          <a:srgbClr val="B3B8AE"/>
        </a:accent3>
        <a:accent4>
          <a:srgbClr val="DADADA"/>
        </a:accent4>
        <a:accent5>
          <a:srgbClr val="BFC5BB"/>
        </a:accent5>
        <a:accent6>
          <a:srgbClr val="3A4623"/>
        </a:accent6>
        <a:hlink>
          <a:srgbClr val="80C579"/>
        </a:hlink>
        <a:folHlink>
          <a:srgbClr val="7FADA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ка с тенью 8">
        <a:dk1>
          <a:srgbClr val="D1CC00"/>
        </a:dk1>
        <a:lt1>
          <a:srgbClr val="FFFFFF"/>
        </a:lt1>
        <a:dk2>
          <a:srgbClr val="CCCC00"/>
        </a:dk2>
        <a:lt2>
          <a:srgbClr val="F3F5B1"/>
        </a:lt2>
        <a:accent1>
          <a:srgbClr val="808000"/>
        </a:accent1>
        <a:accent2>
          <a:srgbClr val="AEAA00"/>
        </a:accent2>
        <a:accent3>
          <a:srgbClr val="E2E2AA"/>
        </a:accent3>
        <a:accent4>
          <a:srgbClr val="DADADA"/>
        </a:accent4>
        <a:accent5>
          <a:srgbClr val="C0C0AA"/>
        </a:accent5>
        <a:accent6>
          <a:srgbClr val="9D9A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ка с тенью 9">
        <a:dk1>
          <a:srgbClr val="000000"/>
        </a:dk1>
        <a:lt1>
          <a:srgbClr val="F8F8F8"/>
        </a:lt1>
        <a:dk2>
          <a:srgbClr val="336600"/>
        </a:dk2>
        <a:lt2>
          <a:srgbClr val="FBFBFB"/>
        </a:lt2>
        <a:accent1>
          <a:srgbClr val="009900"/>
        </a:accent1>
        <a:accent2>
          <a:srgbClr val="C6C6C6"/>
        </a:accent2>
        <a:accent3>
          <a:srgbClr val="FBFBFB"/>
        </a:accent3>
        <a:accent4>
          <a:srgbClr val="000000"/>
        </a:accent4>
        <a:accent5>
          <a:srgbClr val="AACAAA"/>
        </a:accent5>
        <a:accent6>
          <a:srgbClr val="B3B3B3"/>
        </a:accent6>
        <a:hlink>
          <a:srgbClr val="0066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Fading Grid</Template>
  <TotalTime>21959</TotalTime>
  <Words>2619</Words>
  <Application>Microsoft Office PowerPoint</Application>
  <PresentationFormat>Экран (4:3)</PresentationFormat>
  <Paragraphs>373</Paragraphs>
  <Slides>17</Slides>
  <Notes>16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17</vt:i4>
      </vt:variant>
    </vt:vector>
  </HeadingPairs>
  <TitlesOfParts>
    <vt:vector size="27" baseType="lpstr">
      <vt:lpstr>Arial</vt:lpstr>
      <vt:lpstr>Times New Roman</vt:lpstr>
      <vt:lpstr>Symbol</vt:lpstr>
      <vt:lpstr>Calibri</vt:lpstr>
      <vt:lpstr>Monotype Sorts</vt:lpstr>
      <vt:lpstr>Wingdings</vt:lpstr>
      <vt:lpstr>MS Mincho</vt:lpstr>
      <vt:lpstr>Сетка с тенью</vt:lpstr>
      <vt:lpstr>Формула</vt:lpstr>
      <vt:lpstr>Microsoft Equation 3.0</vt:lpstr>
      <vt:lpstr>В.Ю. Белашов, И.А. Насыров     Казанский федеральный университет,  Институт физики, Казань, Россия vybelashov@yahoo.com </vt:lpstr>
      <vt:lpstr>Содержание  </vt:lpstr>
      <vt:lpstr>Вводные замечания. История вопроса</vt:lpstr>
      <vt:lpstr>Слайд 4</vt:lpstr>
      <vt:lpstr>Слайд 5</vt:lpstr>
      <vt:lpstr>Механизмы передачи энергии. Количественные оценки</vt:lpstr>
      <vt:lpstr>Слайд 7</vt:lpstr>
      <vt:lpstr>Слайд 8</vt:lpstr>
      <vt:lpstr>Анализ гелиогеофизических данных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слайда отсутствует</dc:title>
  <dc:creator>Belashov</dc:creator>
  <cp:lastModifiedBy>Елена</cp:lastModifiedBy>
  <cp:revision>808</cp:revision>
  <dcterms:created xsi:type="dcterms:W3CDTF">2003-08-18T20:13:46Z</dcterms:created>
  <dcterms:modified xsi:type="dcterms:W3CDTF">2019-06-01T09:25:33Z</dcterms:modified>
</cp:coreProperties>
</file>