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256" r:id="rId2"/>
    <p:sldId id="258" r:id="rId3"/>
    <p:sldId id="257" r:id="rId4"/>
    <p:sldId id="261" r:id="rId5"/>
    <p:sldId id="262" r:id="rId6"/>
    <p:sldId id="270" r:id="rId7"/>
    <p:sldId id="266" r:id="rId8"/>
    <p:sldId id="259" r:id="rId9"/>
    <p:sldId id="264" r:id="rId10"/>
    <p:sldId id="260" r:id="rId11"/>
    <p:sldId id="265" r:id="rId12"/>
    <p:sldId id="268" r:id="rId13"/>
    <p:sldId id="269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27"/>
    <p:restoredTop sz="94638"/>
  </p:normalViewPr>
  <p:slideViewPr>
    <p:cSldViewPr snapToGrid="0" snapToObjects="1">
      <p:cViewPr>
        <p:scale>
          <a:sx n="105" d="100"/>
          <a:sy n="105" d="100"/>
        </p:scale>
        <p:origin x="78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38559-CA1B-DD4F-80D6-7750A4C8A2C5}" type="datetimeFigureOut">
              <a:rPr lang="ru-RU" smtClean="0"/>
              <a:t>06.06.19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377C1-5340-4348-B4D6-FAF367B63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339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377C1-5340-4348-B4D6-FAF367B6343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55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377C1-5340-4348-B4D6-FAF367B6343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159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5EF0-4588-D245-B6BD-627457ADE5E0}" type="datetimeFigureOut">
              <a:rPr lang="ru-RU" smtClean="0"/>
              <a:t>06.06.19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1353-6A34-9B43-91DC-E2D989F0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909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5EF0-4588-D245-B6BD-627457ADE5E0}" type="datetimeFigureOut">
              <a:rPr lang="ru-RU" smtClean="0"/>
              <a:t>06.06.19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1353-6A34-9B43-91DC-E2D989F0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440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5EF0-4588-D245-B6BD-627457ADE5E0}" type="datetimeFigureOut">
              <a:rPr lang="ru-RU" smtClean="0"/>
              <a:t>06.06.19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1353-6A34-9B43-91DC-E2D989F0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115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5EF0-4588-D245-B6BD-627457ADE5E0}" type="datetimeFigureOut">
              <a:rPr lang="ru-RU" smtClean="0"/>
              <a:t>06.06.19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1353-6A34-9B43-91DC-E2D989F0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61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5EF0-4588-D245-B6BD-627457ADE5E0}" type="datetimeFigureOut">
              <a:rPr lang="ru-RU" smtClean="0"/>
              <a:t>06.06.19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1353-6A34-9B43-91DC-E2D989F0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4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5EF0-4588-D245-B6BD-627457ADE5E0}" type="datetimeFigureOut">
              <a:rPr lang="ru-RU" smtClean="0"/>
              <a:t>06.06.19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1353-6A34-9B43-91DC-E2D989F0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485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5EF0-4588-D245-B6BD-627457ADE5E0}" type="datetimeFigureOut">
              <a:rPr lang="ru-RU" smtClean="0"/>
              <a:t>06.06.19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1353-6A34-9B43-91DC-E2D989F0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955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5EF0-4588-D245-B6BD-627457ADE5E0}" type="datetimeFigureOut">
              <a:rPr lang="ru-RU" smtClean="0"/>
              <a:t>06.06.19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1353-6A34-9B43-91DC-E2D989F0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47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5EF0-4588-D245-B6BD-627457ADE5E0}" type="datetimeFigureOut">
              <a:rPr lang="ru-RU" smtClean="0"/>
              <a:t>06.06.19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1353-6A34-9B43-91DC-E2D989F0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28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5EF0-4588-D245-B6BD-627457ADE5E0}" type="datetimeFigureOut">
              <a:rPr lang="ru-RU" smtClean="0"/>
              <a:t>06.06.19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1353-6A34-9B43-91DC-E2D989F0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832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5EF0-4588-D245-B6BD-627457ADE5E0}" type="datetimeFigureOut">
              <a:rPr lang="ru-RU" smtClean="0"/>
              <a:t>06.06.19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1353-6A34-9B43-91DC-E2D989F0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630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65EF0-4588-D245-B6BD-627457ADE5E0}" type="datetimeFigureOut">
              <a:rPr lang="ru-RU" smtClean="0"/>
              <a:t>06.06.19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31353-6A34-9B43-91DC-E2D989F0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76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18313CD-B15A-A543-AE0C-8C0BC60B5066}"/>
              </a:ext>
            </a:extLst>
          </p:cNvPr>
          <p:cNvSpPr/>
          <p:nvPr/>
        </p:nvSpPr>
        <p:spPr>
          <a:xfrm>
            <a:off x="446049" y="240415"/>
            <a:ext cx="830765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Оценка магнитуды повторных толчков после землетрясения 2018.01.09, </a:t>
            </a: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ru-RU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3.4 в </a:t>
            </a:r>
            <a:r>
              <a:rPr lang="ru-RU" sz="2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Хибинском</a:t>
            </a:r>
            <a:r>
              <a:rPr lang="ru-RU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массиве</a:t>
            </a:r>
            <a:endParaRPr lang="ru-RU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E2973-0651-4247-AB22-D71A4887491E}"/>
              </a:ext>
            </a:extLst>
          </p:cNvPr>
          <p:cNvSpPr txBox="1"/>
          <p:nvPr/>
        </p:nvSpPr>
        <p:spPr>
          <a:xfrm>
            <a:off x="1248706" y="2107581"/>
            <a:ext cx="6702344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1" dirty="0"/>
              <a:t>С.В. Баранов</a:t>
            </a:r>
            <a:r>
              <a:rPr lang="ru-RU" sz="2000" b="1" i="1" baseline="30000" dirty="0"/>
              <a:t>1</a:t>
            </a:r>
            <a:r>
              <a:rPr lang="ru-RU" sz="2000" b="1" i="1" dirty="0"/>
              <a:t>, П.Н. Шебалин</a:t>
            </a:r>
            <a:r>
              <a:rPr lang="ru-RU" sz="2000" b="1" i="1" baseline="30000" dirty="0"/>
              <a:t>2</a:t>
            </a:r>
            <a:r>
              <a:rPr lang="ru-RU" sz="2000" b="1" i="1" dirty="0"/>
              <a:t>, А.Е. Ганнибал</a:t>
            </a:r>
            <a:r>
              <a:rPr lang="ru-RU" sz="2000" b="1" i="1" baseline="30000" dirty="0"/>
              <a:t>1</a:t>
            </a:r>
            <a:endParaRPr lang="ru-RU" sz="2000" dirty="0"/>
          </a:p>
          <a:p>
            <a:pPr algn="ctr">
              <a:lnSpc>
                <a:spcPct val="150000"/>
              </a:lnSpc>
            </a:pPr>
            <a:r>
              <a:rPr lang="ru-RU" sz="2000" i="1" baseline="30000" dirty="0"/>
              <a:t>1 </a:t>
            </a:r>
            <a:r>
              <a:rPr lang="ru-RU" sz="2000" dirty="0" err="1"/>
              <a:t>КоФ</a:t>
            </a:r>
            <a:r>
              <a:rPr lang="ru-RU" sz="2000" dirty="0"/>
              <a:t> ФИЦ ЕГС РАН</a:t>
            </a:r>
          </a:p>
          <a:p>
            <a:pPr algn="ctr">
              <a:lnSpc>
                <a:spcPct val="150000"/>
              </a:lnSpc>
            </a:pPr>
            <a:r>
              <a:rPr lang="ru-RU" sz="2000" i="1" baseline="30000" dirty="0"/>
              <a:t>2 </a:t>
            </a:r>
            <a:r>
              <a:rPr lang="ru-RU" sz="2000" dirty="0"/>
              <a:t>ИТПЗ РАН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587C5A-CE63-A14C-8DC5-F8A48084C5DE}"/>
              </a:ext>
            </a:extLst>
          </p:cNvPr>
          <p:cNvSpPr/>
          <p:nvPr/>
        </p:nvSpPr>
        <p:spPr>
          <a:xfrm>
            <a:off x="613317" y="6104342"/>
            <a:ext cx="79731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5-я Международная </a:t>
            </a:r>
            <a:r>
              <a:rPr lang="ru-RU" sz="13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конферен</a:t>
            </a:r>
            <a:r>
              <a:rPr lang="en-US" sz="13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r>
              <a:rPr lang="ru-RU" sz="13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ця</a:t>
            </a:r>
            <a:r>
              <a:rPr lang="ru-RU" sz="13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"Триггерные эффекты в </a:t>
            </a:r>
            <a:r>
              <a:rPr lang="ru-RU" sz="13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геосистемах</a:t>
            </a:r>
            <a:r>
              <a:rPr lang="ru-RU" sz="13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", 4-7 июня 2019 г.,</a:t>
            </a:r>
            <a:r>
              <a:rPr lang="en-US" sz="13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br>
              <a:rPr lang="ru-RU" sz="13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</a:br>
            <a:r>
              <a:rPr lang="ru-RU" sz="13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ИДГ РАН, г. Москва 	</a:t>
            </a:r>
            <a:endParaRPr lang="ru-RU" sz="13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A10992-852F-0545-A20F-959277DE823B}"/>
              </a:ext>
            </a:extLst>
          </p:cNvPr>
          <p:cNvSpPr txBox="1"/>
          <p:nvPr/>
        </p:nvSpPr>
        <p:spPr>
          <a:xfrm>
            <a:off x="1564675" y="4684625"/>
            <a:ext cx="543223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Исследование выполнено при частичной поддержке Российского фонда фундаментальных исследований (проекты № 7-05-00749 и № 19-05-00812)</a:t>
            </a:r>
            <a:endParaRPr lang="ru-RU" dirty="0"/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7" name="Picture 6" descr="http://www.krsc.ru/english/headEn.jpg">
            <a:extLst>
              <a:ext uri="{FF2B5EF4-FFF2-40B4-BE49-F238E27FC236}">
                <a16:creationId xmlns:a16="http://schemas.microsoft.com/office/drawing/2014/main" id="{F12701FD-50DD-D64E-9383-7DA6CC1E4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82880" y="3113932"/>
            <a:ext cx="3429014" cy="95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mitp.ru/ru/images/Logo_IEPT_RAS.png">
            <a:extLst>
              <a:ext uri="{FF2B5EF4-FFF2-40B4-BE49-F238E27FC236}">
                <a16:creationId xmlns:a16="http://schemas.microsoft.com/office/drawing/2014/main" id="{5705929B-12FF-0142-9AB8-A2E2994B8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519" y="2569027"/>
            <a:ext cx="1610188" cy="251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84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F362E9-C0D4-EE4A-A242-0FF563673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454341"/>
            <a:ext cx="7795370" cy="62383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C83FF2-DB75-4146-BEBE-86AF70CB178F}"/>
              </a:ext>
            </a:extLst>
          </p:cNvPr>
          <p:cNvSpPr txBox="1"/>
          <p:nvPr/>
        </p:nvSpPr>
        <p:spPr>
          <a:xfrm>
            <a:off x="3645785" y="36576"/>
            <a:ext cx="22269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/>
              <a:t>Параметр релаксации</a:t>
            </a:r>
            <a:r>
              <a:rPr lang="en-US" sz="1500" b="1" dirty="0"/>
              <a:t>, </a:t>
            </a:r>
            <a:r>
              <a:rPr lang="en-US" sz="1500" b="1" i="1" dirty="0"/>
              <a:t>p</a:t>
            </a:r>
            <a:endParaRPr lang="ru-RU" sz="1500" b="1" i="1" dirty="0"/>
          </a:p>
        </p:txBody>
      </p:sp>
    </p:spTree>
    <p:extLst>
      <p:ext uri="{BB962C8B-B14F-4D97-AF65-F5344CB8AC3E}">
        <p14:creationId xmlns:p14="http://schemas.microsoft.com/office/powerpoint/2010/main" val="4247008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D4DA74-8CC8-1D45-9D77-3BE1EA2A8960}"/>
              </a:ext>
            </a:extLst>
          </p:cNvPr>
          <p:cNvSpPr txBox="1"/>
          <p:nvPr/>
        </p:nvSpPr>
        <p:spPr>
          <a:xfrm>
            <a:off x="356649" y="178940"/>
            <a:ext cx="4216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Ожидаемое число афтершоков на (</a:t>
            </a:r>
            <a:r>
              <a:rPr lang="en-US" sz="1600" i="1" dirty="0"/>
              <a:t>t</a:t>
            </a:r>
            <a:r>
              <a:rPr lang="en-US" sz="1600" dirty="0"/>
              <a:t>, </a:t>
            </a:r>
            <a:r>
              <a:rPr lang="en-US" sz="1600" i="1" dirty="0"/>
              <a:t>t</a:t>
            </a:r>
            <a:r>
              <a:rPr lang="en-US" sz="1600" dirty="0"/>
              <a:t>+20) </a:t>
            </a:r>
            <a:r>
              <a:rPr lang="ru-RU" sz="1600" dirty="0" err="1"/>
              <a:t>сут</a:t>
            </a:r>
            <a:r>
              <a:rPr lang="ru-RU" sz="16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0360B-77E5-C340-A464-01342B12A074}"/>
              </a:ext>
            </a:extLst>
          </p:cNvPr>
          <p:cNvSpPr txBox="1"/>
          <p:nvPr/>
        </p:nvSpPr>
        <p:spPr>
          <a:xfrm>
            <a:off x="6111115" y="178940"/>
            <a:ext cx="1483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M</a:t>
            </a:r>
            <a:r>
              <a:rPr lang="ru-RU" sz="1600" baseline="-25000" dirty="0"/>
              <a:t>1</a:t>
            </a:r>
            <a:r>
              <a:rPr lang="ru-RU" sz="1600" dirty="0"/>
              <a:t>(</a:t>
            </a:r>
            <a:r>
              <a:rPr lang="en-US" sz="1600" i="1" dirty="0"/>
              <a:t>t</a:t>
            </a:r>
            <a:r>
              <a:rPr lang="en-US" sz="1600" dirty="0"/>
              <a:t>, </a:t>
            </a:r>
            <a:r>
              <a:rPr lang="en-US" sz="1600" i="1" dirty="0"/>
              <a:t>t</a:t>
            </a:r>
            <a:r>
              <a:rPr lang="en-US" sz="1600" dirty="0"/>
              <a:t>+20) </a:t>
            </a:r>
            <a:r>
              <a:rPr lang="ru-RU" sz="1600" dirty="0" err="1"/>
              <a:t>сут</a:t>
            </a:r>
            <a:r>
              <a:rPr lang="ru-RU" sz="1600" dirty="0"/>
              <a:t>.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2F03C89-CB52-174F-9C12-33848E55700E}"/>
              </a:ext>
            </a:extLst>
          </p:cNvPr>
          <p:cNvGrpSpPr/>
          <p:nvPr/>
        </p:nvGrpSpPr>
        <p:grpSpPr>
          <a:xfrm>
            <a:off x="33453" y="560200"/>
            <a:ext cx="9144000" cy="3151086"/>
            <a:chOff x="0" y="738616"/>
            <a:chExt cx="9144000" cy="3151086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0D0CF8D-233D-DA46-8FF5-3FBC24EFB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38616"/>
              <a:ext cx="9144000" cy="315108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7C6FD0-735B-6449-99C4-3426A8122902}"/>
                </a:ext>
              </a:extLst>
            </p:cNvPr>
            <p:cNvSpPr txBox="1"/>
            <p:nvPr/>
          </p:nvSpPr>
          <p:spPr>
            <a:xfrm>
              <a:off x="6852664" y="1086312"/>
              <a:ext cx="176984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E[</a:t>
              </a:r>
              <a:r>
                <a:rPr lang="en-US" sz="1500" i="1" dirty="0"/>
                <a:t>M</a:t>
              </a:r>
              <a:r>
                <a:rPr lang="en-US" sz="1500" baseline="-25000" dirty="0"/>
                <a:t>1</a:t>
              </a:r>
              <a:r>
                <a:rPr lang="en-US" sz="1500" dirty="0"/>
                <a:t>-</a:t>
              </a:r>
              <a:r>
                <a:rPr lang="en-US" sz="1500" i="1" dirty="0"/>
                <a:t>eM</a:t>
              </a:r>
              <a:r>
                <a:rPr lang="en-US" sz="1500" baseline="-25000" dirty="0"/>
                <a:t>1</a:t>
              </a:r>
              <a:r>
                <a:rPr lang="en-US" sz="1500" dirty="0"/>
                <a:t>] = 0, </a:t>
              </a:r>
              <a:endParaRPr lang="ru-RU" sz="1500" dirty="0"/>
            </a:p>
            <a:p>
              <a:r>
                <a:rPr lang="ru-RU" sz="1500" dirty="0">
                  <a:sym typeface="Symbol" pitchFamily="2" charset="2"/>
                </a:rPr>
                <a:t></a:t>
              </a:r>
              <a:r>
                <a:rPr lang="en-US" sz="1500" dirty="0">
                  <a:effectLst/>
                </a:rPr>
                <a:t>[</a:t>
              </a:r>
              <a:r>
                <a:rPr lang="en-US" sz="1500" i="1" dirty="0">
                  <a:effectLst/>
                </a:rPr>
                <a:t>M</a:t>
              </a:r>
              <a:r>
                <a:rPr lang="en-US" sz="1500" baseline="-25000" dirty="0">
                  <a:effectLst/>
                </a:rPr>
                <a:t>1</a:t>
              </a:r>
              <a:r>
                <a:rPr lang="en-US" sz="1500" dirty="0">
                  <a:effectLst/>
                </a:rPr>
                <a:t>-</a:t>
              </a:r>
              <a:r>
                <a:rPr lang="en-US" sz="1500" i="1" dirty="0">
                  <a:effectLst/>
                </a:rPr>
                <a:t>eM</a:t>
              </a:r>
              <a:r>
                <a:rPr lang="en-US" sz="1500" baseline="-25000" dirty="0">
                  <a:effectLst/>
                </a:rPr>
                <a:t>1</a:t>
              </a:r>
              <a:r>
                <a:rPr lang="en-US" sz="1500" dirty="0">
                  <a:effectLst/>
                </a:rPr>
                <a:t>] = 0.14</a:t>
              </a:r>
            </a:p>
            <a:p>
              <a:r>
                <a:rPr lang="en-US" sz="1500" dirty="0">
                  <a:effectLst/>
                </a:rPr>
                <a:t> max</a:t>
              </a:r>
              <a:r>
                <a:rPr lang="en-US" sz="1500" dirty="0"/>
                <a:t>|</a:t>
              </a:r>
              <a:r>
                <a:rPr lang="en-US" sz="1500" i="1" dirty="0"/>
                <a:t>M</a:t>
              </a:r>
              <a:r>
                <a:rPr lang="en-US" sz="1500" baseline="-25000" dirty="0"/>
                <a:t>1</a:t>
              </a:r>
              <a:r>
                <a:rPr lang="en-US" sz="1500" dirty="0"/>
                <a:t>-</a:t>
              </a:r>
              <a:r>
                <a:rPr lang="en-US" sz="1500" i="1" dirty="0"/>
                <a:t>eM</a:t>
              </a:r>
              <a:r>
                <a:rPr lang="en-US" sz="1500" baseline="-25000" dirty="0"/>
                <a:t>1</a:t>
              </a:r>
              <a:r>
                <a:rPr lang="en-US" sz="1500" dirty="0"/>
                <a:t>|= 0.4 </a:t>
              </a:r>
              <a:endParaRPr lang="ru-RU" sz="15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74D3D7-C594-A34E-99B7-56D94B3BAC2D}"/>
                </a:ext>
              </a:extLst>
            </p:cNvPr>
            <p:cNvSpPr txBox="1"/>
            <p:nvPr/>
          </p:nvSpPr>
          <p:spPr>
            <a:xfrm>
              <a:off x="947853" y="970896"/>
              <a:ext cx="138050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2.6 </a:t>
              </a:r>
              <a:r>
                <a:rPr lang="ru-RU" dirty="0" err="1"/>
                <a:t>сут</a:t>
              </a:r>
              <a:r>
                <a:rPr lang="ru-RU" dirty="0"/>
                <a:t>.</a:t>
              </a:r>
            </a:p>
            <a:p>
              <a:r>
                <a:rPr lang="ru-RU" dirty="0"/>
                <a:t>Начало взрывов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3B0FB50E-C212-6D45-AADF-1033FC8B042E}"/>
              </a:ext>
            </a:extLst>
          </p:cNvPr>
          <p:cNvGrpSpPr/>
          <p:nvPr/>
        </p:nvGrpSpPr>
        <p:grpSpPr>
          <a:xfrm>
            <a:off x="981306" y="3998022"/>
            <a:ext cx="7193813" cy="2336925"/>
            <a:chOff x="322938" y="4144326"/>
            <a:chExt cx="7193813" cy="233692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1D65ECF-19FC-5746-A359-F1FD4A853991}"/>
                </a:ext>
              </a:extLst>
            </p:cNvPr>
            <p:cNvSpPr txBox="1"/>
            <p:nvPr/>
          </p:nvSpPr>
          <p:spPr>
            <a:xfrm>
              <a:off x="1978884" y="4144326"/>
              <a:ext cx="4302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/>
                <a:t>Оценка вклада вариации параметров модели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7FDF27-57E2-C847-8269-BBE4C0DB51A4}"/>
                </a:ext>
              </a:extLst>
            </p:cNvPr>
            <p:cNvSpPr txBox="1"/>
            <p:nvPr/>
          </p:nvSpPr>
          <p:spPr>
            <a:xfrm>
              <a:off x="356649" y="4662004"/>
              <a:ext cx="716010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/>
                <a:t>Апостериорная оценка -  параметры оцениваются по всей серии</a:t>
              </a:r>
              <a:r>
                <a:rPr lang="en-US" sz="1500" dirty="0"/>
                <a:t>: </a:t>
              </a:r>
              <a:r>
                <a:rPr lang="en-US" sz="1500" i="1" dirty="0"/>
                <a:t>b</a:t>
              </a:r>
              <a:r>
                <a:rPr lang="en-US" sz="1500" dirty="0"/>
                <a:t> = 1.3, </a:t>
              </a:r>
              <a:r>
                <a:rPr lang="en-US" sz="1500" i="1" dirty="0"/>
                <a:t>p</a:t>
              </a:r>
              <a:r>
                <a:rPr lang="en-US" sz="1500" dirty="0"/>
                <a:t> = 1, </a:t>
              </a:r>
              <a:r>
                <a:rPr lang="en-US" sz="1500" i="1" dirty="0"/>
                <a:t>c</a:t>
              </a:r>
              <a:r>
                <a:rPr lang="en-US" sz="1500" dirty="0"/>
                <a:t> = 0 </a:t>
              </a:r>
              <a:endParaRPr lang="ru-RU" sz="15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Прямоугольник 30">
                  <a:extLst>
                    <a:ext uri="{FF2B5EF4-FFF2-40B4-BE49-F238E27FC236}">
                      <a16:creationId xmlns:a16="http://schemas.microsoft.com/office/drawing/2014/main" id="{DAF3F50C-EB31-9A48-81E1-75E4E9B7077D}"/>
                    </a:ext>
                  </a:extLst>
                </p:cNvPr>
                <p:cNvSpPr/>
                <p:nvPr/>
              </p:nvSpPr>
              <p:spPr>
                <a:xfrm>
                  <a:off x="429073" y="5827931"/>
                  <a:ext cx="3705823" cy="6533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500" i="1" smtClean="0">
                            <a:latin typeface="Cambria Math" panose="02040503050406030204" pitchFamily="18" charset="0"/>
                          </a:rPr>
                          <m:t>𝐿𝐺</m:t>
                        </m:r>
                        <m:d>
                          <m:dPr>
                            <m:ctrlPr>
                              <a:rPr lang="ru-RU" sz="1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5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r>
                          <a:rPr lang="ru-RU" sz="15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ru-RU" sz="15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ru-RU" sz="15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skw"/>
                                    <m:ctrlPr>
                                      <a:rPr lang="ru-RU" sz="15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∏"/>
                                        <m:limLoc m:val="undOvr"/>
                                        <m:ctrlPr>
                                          <a:rPr lang="ru-RU" sz="15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ru-RU" sz="15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ru-RU" sz="1500" i="0"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ru-RU" sz="1500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p>
                                      <m:e>
                                        <m:d>
                                          <m:dPr>
                                            <m:begChr m:val=""/>
                                            <m:ctrlPr>
                                              <a:rPr lang="ru-RU" sz="15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ru-RU" sz="1500" i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sz="15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  <m:r>
                                              <a:rPr lang="ru-RU" sz="1500" i="0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15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𝑀</m:t>
                                            </m:r>
                                            <m:r>
                                              <a:rPr lang="en-US" sz="1500" b="0" i="1" baseline="-25000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d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∏"/>
                                        <m:limLoc m:val="undOvr"/>
                                        <m:ctrlPr>
                                          <a:rPr lang="ru-RU" sz="15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ru-RU" sz="15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ru-RU" sz="1500" i="0"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ru-RU" sz="1500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p>
                                      <m:e>
                                        <m:d>
                                          <m:dPr>
                                            <m:begChr m:val=""/>
                                            <m:ctrlPr>
                                              <a:rPr lang="ru-RU" sz="15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5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  <m:r>
                                              <a:rPr lang="en-US" sz="1500" b="0" i="1" baseline="-25000" smtClean="0">
                                                <a:latin typeface="Cambria Math" panose="02040503050406030204" pitchFamily="18" charset="0"/>
                                              </a:rPr>
                                              <m:t>𝑎𝑝𝑜𝑠𝑡</m:t>
                                            </m:r>
                                            <m:r>
                                              <a:rPr lang="ru-RU" sz="150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ru-RU" sz="1500" i="0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5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5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𝑀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5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nary>
                                  </m:den>
                                </m:f>
                              </m:e>
                            </m:d>
                          </m:e>
                          <m:sup>
                            <m:f>
                              <m:fPr>
                                <m:type m:val="skw"/>
                                <m:ctrlPr>
                                  <a:rPr lang="ru-RU" sz="15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150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ru-RU" sz="15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ru-RU" sz="1500" dirty="0"/>
                </a:p>
              </p:txBody>
            </p:sp>
          </mc:Choice>
          <mc:Fallback>
            <p:sp>
              <p:nvSpPr>
                <p:cNvPr id="31" name="Прямоугольник 30">
                  <a:extLst>
                    <a:ext uri="{FF2B5EF4-FFF2-40B4-BE49-F238E27FC236}">
                      <a16:creationId xmlns:a16="http://schemas.microsoft.com/office/drawing/2014/main" id="{DAF3F50C-EB31-9A48-81E1-75E4E9B707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073" y="5827931"/>
                  <a:ext cx="3705823" cy="653320"/>
                </a:xfrm>
                <a:prstGeom prst="rect">
                  <a:avLst/>
                </a:prstGeom>
                <a:blipFill>
                  <a:blip r:embed="rId3"/>
                  <a:stretch>
                    <a:fillRect t="-105660" b="-17924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B22322-4F25-204F-BF99-55AEF510F329}"/>
                </a:ext>
              </a:extLst>
            </p:cNvPr>
            <p:cNvSpPr txBox="1"/>
            <p:nvPr/>
          </p:nvSpPr>
          <p:spPr>
            <a:xfrm>
              <a:off x="322938" y="5349415"/>
              <a:ext cx="467204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/>
                <a:t>Информационный выигрыш </a:t>
              </a:r>
              <a:r>
                <a:rPr lang="en-US" sz="1500" dirty="0"/>
                <a:t>[S</a:t>
              </a:r>
              <a:r>
                <a:rPr lang="ru-RU" sz="1500" dirty="0" err="1"/>
                <a:t>chorlemmer</a:t>
              </a:r>
              <a:r>
                <a:rPr lang="ru-RU" sz="1500" dirty="0"/>
                <a:t> </a:t>
              </a:r>
              <a:r>
                <a:rPr lang="ru-RU" sz="1500" dirty="0" err="1"/>
                <a:t>et</a:t>
              </a:r>
              <a:r>
                <a:rPr lang="ru-RU" sz="1500" dirty="0"/>
                <a:t> </a:t>
              </a:r>
              <a:r>
                <a:rPr lang="ru-RU" sz="1500" dirty="0" err="1"/>
                <a:t>al</a:t>
              </a:r>
              <a:r>
                <a:rPr lang="ru-RU" sz="1500" dirty="0"/>
                <a:t>., 2007 </a:t>
              </a:r>
              <a:r>
                <a:rPr lang="en-US" sz="1500" dirty="0"/>
                <a:t>]</a:t>
              </a:r>
              <a:endParaRPr lang="ru-RU" sz="1500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839E384-EC4A-0445-BC9A-022089639311}"/>
              </a:ext>
            </a:extLst>
          </p:cNvPr>
          <p:cNvSpPr txBox="1"/>
          <p:nvPr/>
        </p:nvSpPr>
        <p:spPr>
          <a:xfrm>
            <a:off x="6656832" y="531571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A53741DD-DB8C-5B40-8787-9C636451AC44}"/>
              </a:ext>
            </a:extLst>
          </p:cNvPr>
          <p:cNvCxnSpPr/>
          <p:nvPr/>
        </p:nvCxnSpPr>
        <p:spPr>
          <a:xfrm>
            <a:off x="-12192" y="382828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28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FCC4842-4954-0344-8B46-5B80A86DE6BC}"/>
              </a:ext>
            </a:extLst>
          </p:cNvPr>
          <p:cNvGrpSpPr>
            <a:grpSpLocks noChangeAspect="1"/>
          </p:cNvGrpSpPr>
          <p:nvPr/>
        </p:nvGrpSpPr>
        <p:grpSpPr>
          <a:xfrm>
            <a:off x="347472" y="704781"/>
            <a:ext cx="8229600" cy="2835977"/>
            <a:chOff x="348910" y="899261"/>
            <a:chExt cx="9144000" cy="315108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F759B3A-2BC9-7446-A373-3BF748D81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910" y="899261"/>
              <a:ext cx="9144000" cy="315108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886226-E999-BC42-8D14-E77C049A05BF}"/>
                </a:ext>
              </a:extLst>
            </p:cNvPr>
            <p:cNvSpPr txBox="1"/>
            <p:nvPr/>
          </p:nvSpPr>
          <p:spPr>
            <a:xfrm>
              <a:off x="7323494" y="1233409"/>
              <a:ext cx="1966492" cy="872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E[</a:t>
              </a:r>
              <a:r>
                <a:rPr lang="en-US" sz="1500" i="1" dirty="0"/>
                <a:t>M</a:t>
              </a:r>
              <a:r>
                <a:rPr lang="en-US" sz="1500" baseline="-25000" dirty="0"/>
                <a:t>1</a:t>
              </a:r>
              <a:r>
                <a:rPr lang="en-US" sz="1500" dirty="0"/>
                <a:t>-</a:t>
              </a:r>
              <a:r>
                <a:rPr lang="en-US" sz="1500" i="1" dirty="0"/>
                <a:t>eM</a:t>
              </a:r>
              <a:r>
                <a:rPr lang="en-US" sz="1500" baseline="-25000" dirty="0"/>
                <a:t>1</a:t>
              </a:r>
              <a:r>
                <a:rPr lang="en-US" sz="1500" dirty="0"/>
                <a:t>] = 0</a:t>
              </a:r>
              <a:endParaRPr lang="ru-RU" sz="1500" dirty="0"/>
            </a:p>
            <a:p>
              <a:r>
                <a:rPr lang="ru-RU" sz="1500" dirty="0">
                  <a:sym typeface="Symbol" pitchFamily="2" charset="2"/>
                </a:rPr>
                <a:t></a:t>
              </a:r>
              <a:r>
                <a:rPr lang="en-US" sz="1500" dirty="0">
                  <a:effectLst/>
                </a:rPr>
                <a:t>[</a:t>
              </a:r>
              <a:r>
                <a:rPr lang="en-US" sz="1500" i="1" dirty="0">
                  <a:effectLst/>
                </a:rPr>
                <a:t>M</a:t>
              </a:r>
              <a:r>
                <a:rPr lang="en-US" sz="1500" baseline="-25000" dirty="0">
                  <a:effectLst/>
                </a:rPr>
                <a:t>1</a:t>
              </a:r>
              <a:r>
                <a:rPr lang="en-US" sz="1500" dirty="0">
                  <a:effectLst/>
                </a:rPr>
                <a:t>-</a:t>
              </a:r>
              <a:r>
                <a:rPr lang="en-US" sz="1500" i="1" dirty="0">
                  <a:effectLst/>
                </a:rPr>
                <a:t>eM</a:t>
              </a:r>
              <a:r>
                <a:rPr lang="en-US" sz="1500" baseline="-25000" dirty="0">
                  <a:effectLst/>
                </a:rPr>
                <a:t>1</a:t>
              </a:r>
              <a:r>
                <a:rPr lang="en-US" sz="1500" dirty="0">
                  <a:effectLst/>
                </a:rPr>
                <a:t>] = 0.14</a:t>
              </a:r>
            </a:p>
            <a:p>
              <a:r>
                <a:rPr lang="en-US" sz="1500" dirty="0">
                  <a:effectLst/>
                </a:rPr>
                <a:t> max</a:t>
              </a:r>
              <a:r>
                <a:rPr lang="en-US" sz="1500" dirty="0"/>
                <a:t>|</a:t>
              </a:r>
              <a:r>
                <a:rPr lang="en-US" sz="1500" i="1" dirty="0"/>
                <a:t>M</a:t>
              </a:r>
              <a:r>
                <a:rPr lang="en-US" sz="1500" baseline="-25000" dirty="0"/>
                <a:t>1</a:t>
              </a:r>
              <a:r>
                <a:rPr lang="en-US" sz="1500" dirty="0"/>
                <a:t>-</a:t>
              </a:r>
              <a:r>
                <a:rPr lang="en-US" sz="1500" i="1" dirty="0"/>
                <a:t>eM</a:t>
              </a:r>
              <a:r>
                <a:rPr lang="en-US" sz="1500" baseline="-25000" dirty="0"/>
                <a:t>1</a:t>
              </a:r>
              <a:r>
                <a:rPr lang="en-US" sz="1500" dirty="0"/>
                <a:t>|= 0.4 </a:t>
              </a:r>
              <a:endParaRPr lang="ru-RU" sz="15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947859-D248-CF4B-8324-9BC9C967F3FB}"/>
                </a:ext>
              </a:extLst>
            </p:cNvPr>
            <p:cNvSpPr txBox="1"/>
            <p:nvPr/>
          </p:nvSpPr>
          <p:spPr>
            <a:xfrm>
              <a:off x="1296763" y="1131541"/>
              <a:ext cx="138050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2.6 </a:t>
              </a:r>
              <a:r>
                <a:rPr lang="ru-RU" dirty="0" err="1"/>
                <a:t>сут</a:t>
              </a:r>
              <a:r>
                <a:rPr lang="ru-RU" dirty="0"/>
                <a:t>.</a:t>
              </a:r>
            </a:p>
            <a:p>
              <a:r>
                <a:rPr lang="ru-RU" dirty="0"/>
                <a:t>Начало взрывов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8198FC1-BD49-D24F-9382-41F86651AEF0}"/>
              </a:ext>
            </a:extLst>
          </p:cNvPr>
          <p:cNvSpPr txBox="1"/>
          <p:nvPr/>
        </p:nvSpPr>
        <p:spPr>
          <a:xfrm>
            <a:off x="2442995" y="24050"/>
            <a:ext cx="4469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Информационный выигрыш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>
                <a:solidFill>
                  <a:srgbClr val="002060"/>
                </a:solidFill>
              </a:rPr>
              <a:t>LG</a:t>
            </a:r>
            <a:r>
              <a:rPr lang="en-US" sz="2000" b="1" dirty="0">
                <a:solidFill>
                  <a:srgbClr val="002060"/>
                </a:solidFill>
              </a:rPr>
              <a:t> = 10%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C535F15-4BB2-B049-BA51-FE374120312A}"/>
              </a:ext>
            </a:extLst>
          </p:cNvPr>
          <p:cNvGrpSpPr/>
          <p:nvPr/>
        </p:nvGrpSpPr>
        <p:grpSpPr>
          <a:xfrm>
            <a:off x="310896" y="3613910"/>
            <a:ext cx="8273034" cy="3024444"/>
            <a:chOff x="323088" y="3552950"/>
            <a:chExt cx="8273034" cy="302444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D804B24-CD29-0343-8821-AFA732F60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088" y="3745040"/>
              <a:ext cx="8273034" cy="283235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81A20C-4A9D-984D-B380-01D3604CFBCC}"/>
                </a:ext>
              </a:extLst>
            </p:cNvPr>
            <p:cNvSpPr txBox="1"/>
            <p:nvPr/>
          </p:nvSpPr>
          <p:spPr>
            <a:xfrm>
              <a:off x="6525091" y="3995366"/>
              <a:ext cx="176984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E[</a:t>
              </a:r>
              <a:r>
                <a:rPr lang="en-US" sz="1500" i="1" dirty="0"/>
                <a:t>M</a:t>
              </a:r>
              <a:r>
                <a:rPr lang="en-US" sz="1500" baseline="-25000" dirty="0"/>
                <a:t>1</a:t>
              </a:r>
              <a:r>
                <a:rPr lang="en-US" sz="1500" dirty="0"/>
                <a:t>-</a:t>
              </a:r>
              <a:r>
                <a:rPr lang="en-US" sz="1500" i="1" dirty="0"/>
                <a:t>eM</a:t>
              </a:r>
              <a:r>
                <a:rPr lang="en-US" sz="1500" baseline="-25000" dirty="0"/>
                <a:t>1</a:t>
              </a:r>
              <a:r>
                <a:rPr lang="en-US" sz="1500" dirty="0"/>
                <a:t>] = 0 </a:t>
              </a:r>
              <a:endParaRPr lang="ru-RU" sz="1500" dirty="0"/>
            </a:p>
            <a:p>
              <a:r>
                <a:rPr lang="ru-RU" sz="1500" dirty="0">
                  <a:sym typeface="Symbol" pitchFamily="2" charset="2"/>
                </a:rPr>
                <a:t></a:t>
              </a:r>
              <a:r>
                <a:rPr lang="en-US" sz="1500" dirty="0">
                  <a:effectLst/>
                </a:rPr>
                <a:t>[</a:t>
              </a:r>
              <a:r>
                <a:rPr lang="en-US" sz="1500" i="1" dirty="0">
                  <a:effectLst/>
                </a:rPr>
                <a:t>M</a:t>
              </a:r>
              <a:r>
                <a:rPr lang="en-US" sz="1500" baseline="-25000" dirty="0">
                  <a:effectLst/>
                </a:rPr>
                <a:t>1</a:t>
              </a:r>
              <a:r>
                <a:rPr lang="en-US" sz="1500" dirty="0">
                  <a:effectLst/>
                </a:rPr>
                <a:t>-</a:t>
              </a:r>
              <a:r>
                <a:rPr lang="en-US" sz="1500" i="1" dirty="0">
                  <a:effectLst/>
                </a:rPr>
                <a:t>eM</a:t>
              </a:r>
              <a:r>
                <a:rPr lang="en-US" sz="1500" baseline="-25000" dirty="0">
                  <a:effectLst/>
                </a:rPr>
                <a:t>1</a:t>
              </a:r>
              <a:r>
                <a:rPr lang="en-US" sz="1500" dirty="0">
                  <a:effectLst/>
                </a:rPr>
                <a:t>] = 0.10</a:t>
              </a:r>
            </a:p>
            <a:p>
              <a:r>
                <a:rPr lang="en-US" sz="1500" dirty="0">
                  <a:effectLst/>
                </a:rPr>
                <a:t> max</a:t>
              </a:r>
              <a:r>
                <a:rPr lang="en-US" sz="1500" dirty="0"/>
                <a:t>|</a:t>
              </a:r>
              <a:r>
                <a:rPr lang="en-US" sz="1500" i="1" dirty="0"/>
                <a:t>M</a:t>
              </a:r>
              <a:r>
                <a:rPr lang="en-US" sz="1500" baseline="-25000" dirty="0"/>
                <a:t>1</a:t>
              </a:r>
              <a:r>
                <a:rPr lang="en-US" sz="1500" dirty="0"/>
                <a:t>-</a:t>
              </a:r>
              <a:r>
                <a:rPr lang="en-US" sz="1500" i="1" dirty="0"/>
                <a:t>eM</a:t>
              </a:r>
              <a:r>
                <a:rPr lang="en-US" sz="1500" baseline="-25000" dirty="0"/>
                <a:t>1</a:t>
              </a:r>
              <a:r>
                <a:rPr lang="en-US" sz="1500" dirty="0"/>
                <a:t>|= 0.2 </a:t>
              </a:r>
              <a:endParaRPr lang="ru-RU" sz="15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AB01B7-0016-5845-8826-6C8FA595A77A}"/>
                </a:ext>
              </a:extLst>
            </p:cNvPr>
            <p:cNvSpPr txBox="1"/>
            <p:nvPr/>
          </p:nvSpPr>
          <p:spPr>
            <a:xfrm>
              <a:off x="1219050" y="3953102"/>
              <a:ext cx="138050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2.6 </a:t>
              </a:r>
              <a:r>
                <a:rPr lang="ru-RU" dirty="0" err="1"/>
                <a:t>сут</a:t>
              </a:r>
              <a:r>
                <a:rPr lang="ru-RU" dirty="0"/>
                <a:t>.</a:t>
              </a:r>
            </a:p>
            <a:p>
              <a:r>
                <a:rPr lang="ru-RU" dirty="0"/>
                <a:t>Начало взрывов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E8F745-0FE4-B843-9FC4-D6720EAA8403}"/>
                </a:ext>
              </a:extLst>
            </p:cNvPr>
            <p:cNvSpPr txBox="1"/>
            <p:nvPr/>
          </p:nvSpPr>
          <p:spPr>
            <a:xfrm>
              <a:off x="5402949" y="3552950"/>
              <a:ext cx="295536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Апостериорная оценка</a:t>
              </a:r>
              <a:r>
                <a:rPr lang="en-US" dirty="0"/>
                <a:t> </a:t>
              </a:r>
              <a:r>
                <a:rPr lang="ru-RU" dirty="0"/>
                <a:t>на (</a:t>
              </a:r>
              <a:r>
                <a:rPr lang="en-US" i="1" dirty="0"/>
                <a:t>t</a:t>
              </a:r>
              <a:r>
                <a:rPr lang="en-US" dirty="0"/>
                <a:t>, </a:t>
              </a:r>
              <a:r>
                <a:rPr lang="en-US" i="1" dirty="0"/>
                <a:t>t</a:t>
              </a:r>
              <a:r>
                <a:rPr lang="en-US" dirty="0"/>
                <a:t>+20) </a:t>
              </a:r>
              <a:r>
                <a:rPr lang="ru-RU" dirty="0" err="1"/>
                <a:t>сут</a:t>
              </a:r>
              <a:endParaRPr lang="ru-RU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68DFFED-5BD1-2B4D-ACD8-20AC912C9258}"/>
              </a:ext>
            </a:extLst>
          </p:cNvPr>
          <p:cNvSpPr txBox="1"/>
          <p:nvPr/>
        </p:nvSpPr>
        <p:spPr>
          <a:xfrm>
            <a:off x="4730735" y="507467"/>
            <a:ext cx="42185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Оценка на (</a:t>
            </a:r>
            <a:r>
              <a:rPr lang="en-US" i="1" dirty="0"/>
              <a:t>t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dirty="0"/>
              <a:t>+20)</a:t>
            </a:r>
            <a:r>
              <a:rPr lang="ru-RU" dirty="0"/>
              <a:t> </a:t>
            </a:r>
            <a:r>
              <a:rPr lang="ru-RU" dirty="0" err="1"/>
              <a:t>сут</a:t>
            </a:r>
            <a:r>
              <a:rPr lang="ru-RU" dirty="0"/>
              <a:t> по предшествующим событиям </a:t>
            </a:r>
          </a:p>
        </p:txBody>
      </p:sp>
    </p:spTree>
    <p:extLst>
      <p:ext uri="{BB962C8B-B14F-4D97-AF65-F5344CB8AC3E}">
        <p14:creationId xmlns:p14="http://schemas.microsoft.com/office/powerpoint/2010/main" val="2896855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0A5984-CC50-754F-859F-273083677181}"/>
              </a:ext>
            </a:extLst>
          </p:cNvPr>
          <p:cNvSpPr txBox="1"/>
          <p:nvPr/>
        </p:nvSpPr>
        <p:spPr>
          <a:xfrm>
            <a:off x="1804416" y="365760"/>
            <a:ext cx="618092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/>
              <a:t>Вероятности возникновения афтершока с </a:t>
            </a:r>
            <a:r>
              <a:rPr lang="en-US" sz="1700" b="1" dirty="0"/>
              <a:t>M &gt; 1</a:t>
            </a:r>
            <a:r>
              <a:rPr lang="ru-RU" sz="1700" b="1" dirty="0"/>
              <a:t> на (</a:t>
            </a:r>
            <a:r>
              <a:rPr lang="en-US" sz="1700" b="1" i="1" dirty="0"/>
              <a:t>t</a:t>
            </a:r>
            <a:r>
              <a:rPr lang="en-US" sz="1700" b="1" dirty="0"/>
              <a:t>, </a:t>
            </a:r>
            <a:r>
              <a:rPr lang="en-US" sz="1700" b="1" i="1" dirty="0"/>
              <a:t>t</a:t>
            </a:r>
            <a:r>
              <a:rPr lang="en-US" sz="1700" b="1" dirty="0"/>
              <a:t>+20) </a:t>
            </a:r>
            <a:r>
              <a:rPr lang="ru-RU" sz="1700" b="1" dirty="0" err="1"/>
              <a:t>сут</a:t>
            </a:r>
            <a:r>
              <a:rPr lang="ru-RU" sz="1700" b="1" dirty="0"/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473306-1969-EB42-BFEC-890C4656D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925" y="768471"/>
            <a:ext cx="7181979" cy="569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79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572DEC-CA3D-E342-B12C-C430DCEC97F6}"/>
              </a:ext>
            </a:extLst>
          </p:cNvPr>
          <p:cNvSpPr txBox="1"/>
          <p:nvPr/>
        </p:nvSpPr>
        <p:spPr>
          <a:xfrm>
            <a:off x="405563" y="456841"/>
            <a:ext cx="821418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Выводы</a:t>
            </a:r>
          </a:p>
          <a:p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Проведен численный эксперимент по прогнозированию магнитуды сильнейшего афтершока с использованием информации об афтершоках, которые уже произошли к данному моменту времени (на примере землетрясения 09.01.2018,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3.4 в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Хибинскои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массиве). 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700" dirty="0"/>
              <a:t>До момента возобновления взрывных работ получаются несмещенные оценки, дающие точность, приемлемую для практического использования. 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700" dirty="0"/>
              <a:t>Взрывная активность изменяет характер гиперболического спадания афтершоков, увеличивая их число.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700" dirty="0"/>
              <a:t>Для улучшения оценок перспективным направлением является учет воздействия взрывов в виде априорной информацию о вероятных значениях параметров.</a:t>
            </a:r>
          </a:p>
          <a:p>
            <a:pPr marL="342900" indent="-342900">
              <a:buFontTx/>
              <a:buAutoNum type="arabicPeriod"/>
            </a:pPr>
            <a:endParaRPr lang="ru-RU" sz="1700" dirty="0"/>
          </a:p>
          <a:p>
            <a:pPr marL="342900" indent="-342900">
              <a:buAutoNum type="arabicPeriod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090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1A5978-03B2-AD46-BFE5-34A4B26BF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94" y="583465"/>
            <a:ext cx="7393260" cy="49441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D6F087-9A3D-1842-AD17-50D0F079F3BB}"/>
              </a:ext>
            </a:extLst>
          </p:cNvPr>
          <p:cNvSpPr txBox="1"/>
          <p:nvPr/>
        </p:nvSpPr>
        <p:spPr>
          <a:xfrm>
            <a:off x="2732049" y="133814"/>
            <a:ext cx="42049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/>
              <a:t>Сеть сейсмического мониторинга АОА «Апатит»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25D2F9-4FCE-8742-8D67-C0F2643375E5}"/>
              </a:ext>
            </a:extLst>
          </p:cNvPr>
          <p:cNvSpPr/>
          <p:nvPr/>
        </p:nvSpPr>
        <p:spPr>
          <a:xfrm>
            <a:off x="501804" y="5709867"/>
            <a:ext cx="67353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 – станции Объединенного Кировского Рудника; </a:t>
            </a:r>
            <a:br>
              <a:rPr lang="en-US" sz="1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</a:br>
            <a:r>
              <a:rPr lang="ru-RU" sz="1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 – станции Расвумчоррского рудника; </a:t>
            </a:r>
            <a:br>
              <a:rPr lang="en-US" sz="1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</a:br>
            <a:r>
              <a:rPr lang="ru-RU" sz="1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3 – эпицентр</a:t>
            </a:r>
            <a:r>
              <a:rPr lang="ru-R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1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1BC184-7E11-FD43-9AAE-63C6B1D83508}"/>
              </a:ext>
            </a:extLst>
          </p:cNvPr>
          <p:cNvSpPr txBox="1"/>
          <p:nvPr/>
        </p:nvSpPr>
        <p:spPr>
          <a:xfrm>
            <a:off x="334537" y="179569"/>
            <a:ext cx="79063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 </a:t>
            </a:r>
            <a:r>
              <a:rPr lang="ru-RU" sz="1500" b="1" dirty="0"/>
              <a:t>Определение координат гипоцентра землетрясения </a:t>
            </a:r>
            <a:r>
              <a:rPr lang="ru-RU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2018.01.09, 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ru-RU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3.4 в </a:t>
            </a:r>
            <a:r>
              <a:rPr lang="ru-RU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Хибинском</a:t>
            </a:r>
            <a:r>
              <a:rPr lang="ru-RU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массиве</a:t>
            </a:r>
            <a:endParaRPr lang="en-US" sz="1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67.63455</a:t>
            </a:r>
            <a:r>
              <a:rPr lang="ru-RU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N, 33.84740</a:t>
            </a:r>
            <a:r>
              <a:rPr lang="ru-RU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E, H = </a:t>
            </a:r>
            <a:r>
              <a:rPr lang="ru-RU" sz="1500" b="1" dirty="0">
                <a:latin typeface="Calibri" panose="020F0502020204030204" pitchFamily="34" charset="0"/>
                <a:cs typeface="Calibri" panose="020F0502020204030204" pitchFamily="34" charset="0"/>
              </a:rPr>
              <a:t>0.5 км</a:t>
            </a:r>
            <a:endParaRPr lang="ru-RU" sz="15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DF2729-A1F8-C046-8481-B35D042EB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42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8BA1AC-42D1-194E-B53E-A764DA5B3136}"/>
              </a:ext>
            </a:extLst>
          </p:cNvPr>
          <p:cNvSpPr txBox="1"/>
          <p:nvPr/>
        </p:nvSpPr>
        <p:spPr>
          <a:xfrm>
            <a:off x="1002997" y="199216"/>
            <a:ext cx="7088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Афтершоковый процесс землетрясения </a:t>
            </a:r>
            <a:r>
              <a:rPr lang="ru-RU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2018.01.09,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ru-RU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3.4 в </a:t>
            </a:r>
            <a:r>
              <a:rPr lang="ru-RU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Хибинском</a:t>
            </a:r>
            <a:r>
              <a:rPr lang="ru-RU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массиве (данные АО «Апатит»)</a:t>
            </a:r>
            <a:endParaRPr lang="ru-RU" sz="1600" b="1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EEFB5EF-C98F-614D-93D7-1707AA7C1CA6}"/>
              </a:ext>
            </a:extLst>
          </p:cNvPr>
          <p:cNvGrpSpPr/>
          <p:nvPr/>
        </p:nvGrpSpPr>
        <p:grpSpPr>
          <a:xfrm>
            <a:off x="1003848" y="3968143"/>
            <a:ext cx="3624229" cy="2736574"/>
            <a:chOff x="592482" y="2461315"/>
            <a:chExt cx="4089400" cy="33401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E4340B2-2229-4D4E-A076-938033557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482" y="2461315"/>
              <a:ext cx="4089400" cy="33401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73C3DC-6805-7446-9E18-FE61D9EF437E}"/>
                </a:ext>
              </a:extLst>
            </p:cNvPr>
            <p:cNvSpPr txBox="1"/>
            <p:nvPr/>
          </p:nvSpPr>
          <p:spPr>
            <a:xfrm>
              <a:off x="2637182" y="3021496"/>
              <a:ext cx="139814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lgN</a:t>
              </a:r>
              <a:r>
                <a:rPr lang="en-US" dirty="0"/>
                <a:t> = 1.19-1.04M</a:t>
              </a:r>
              <a:endParaRPr lang="ru-RU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441CF5-B635-294D-B75C-2AC72DBD2795}"/>
                </a:ext>
              </a:extLst>
            </p:cNvPr>
            <p:cNvSpPr txBox="1"/>
            <p:nvPr/>
          </p:nvSpPr>
          <p:spPr>
            <a:xfrm>
              <a:off x="2637182" y="4848249"/>
              <a:ext cx="139814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lgN</a:t>
              </a:r>
              <a:r>
                <a:rPr lang="en-US" dirty="0"/>
                <a:t> = 1.53-2.09M</a:t>
              </a:r>
              <a:endParaRPr lang="ru-RU" dirty="0"/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D1661B8-AB9E-1449-9CE9-CECB51524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42" y="955291"/>
            <a:ext cx="7421770" cy="29563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D42FEA-2618-E245-A734-FF5EC6B982CB}"/>
              </a:ext>
            </a:extLst>
          </p:cNvPr>
          <p:cNvSpPr txBox="1"/>
          <p:nvPr/>
        </p:nvSpPr>
        <p:spPr>
          <a:xfrm>
            <a:off x="5459896" y="1209658"/>
            <a:ext cx="115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</a:t>
            </a:r>
            <a:r>
              <a:rPr lang="en-US" dirty="0"/>
              <a:t> = 0, </a:t>
            </a:r>
            <a:r>
              <a:rPr lang="en-US" sz="1400" i="1" dirty="0"/>
              <a:t>p</a:t>
            </a:r>
            <a:r>
              <a:rPr lang="en-US" dirty="0"/>
              <a:t> = 0.91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260916-3C62-5549-9D78-09ABFC9414B1}"/>
              </a:ext>
            </a:extLst>
          </p:cNvPr>
          <p:cNvSpPr txBox="1"/>
          <p:nvPr/>
        </p:nvSpPr>
        <p:spPr>
          <a:xfrm>
            <a:off x="2080253" y="1221850"/>
            <a:ext cx="13097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t</a:t>
            </a:r>
            <a:r>
              <a:rPr lang="en-US" i="1" baseline="-25000" dirty="0" err="1"/>
              <a:t>start</a:t>
            </a:r>
            <a:r>
              <a:rPr lang="en-US" dirty="0"/>
              <a:t> = 0.001 </a:t>
            </a:r>
            <a:r>
              <a:rPr lang="ru-RU" dirty="0" err="1"/>
              <a:t>сут</a:t>
            </a:r>
            <a:r>
              <a:rPr lang="ru-RU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E65A6B-C124-0C40-A375-D8ED936E2506}"/>
              </a:ext>
            </a:extLst>
          </p:cNvPr>
          <p:cNvSpPr txBox="1"/>
          <p:nvPr/>
        </p:nvSpPr>
        <p:spPr>
          <a:xfrm>
            <a:off x="5059681" y="4382323"/>
            <a:ext cx="33040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При афтершоках в наведенной сейсмичности </a:t>
            </a:r>
            <a:r>
              <a:rPr lang="en-US" sz="1400" i="1" dirty="0"/>
              <a:t>b</a:t>
            </a:r>
            <a:r>
              <a:rPr lang="en-US" sz="1400" dirty="0"/>
              <a:t> </a:t>
            </a:r>
            <a:r>
              <a:rPr lang="ru-RU" sz="1400" dirty="0"/>
              <a:t>выше,  </a:t>
            </a:r>
            <a:r>
              <a:rPr lang="en-US" sz="1400" i="1" dirty="0"/>
              <a:t>p</a:t>
            </a:r>
            <a:r>
              <a:rPr lang="ru-RU" sz="1400" dirty="0"/>
              <a:t> ниже, чем  при природной сейсмичности</a:t>
            </a:r>
            <a:r>
              <a:rPr lang="en-US" sz="1400" dirty="0"/>
              <a:t> </a:t>
            </a:r>
            <a:r>
              <a:rPr lang="en" sz="1400" dirty="0"/>
              <a:t>[Gupta, 1992, 2002; Rastogi et al., 1997; </a:t>
            </a:r>
            <a:r>
              <a:rPr lang="en" sz="1400" dirty="0" err="1"/>
              <a:t>Mekkawi</a:t>
            </a:r>
            <a:r>
              <a:rPr lang="en" sz="1400" dirty="0"/>
              <a:t> et al., 2004]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49AFC-D845-9644-BE1C-9BAE0152648F}"/>
              </a:ext>
            </a:extLst>
          </p:cNvPr>
          <p:cNvSpPr txBox="1"/>
          <p:nvPr/>
        </p:nvSpPr>
        <p:spPr>
          <a:xfrm>
            <a:off x="6037137" y="909576"/>
            <a:ext cx="10529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Омори-Утсу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6F551-52ED-0A49-8289-2C17D59894F4}"/>
              </a:ext>
            </a:extLst>
          </p:cNvPr>
          <p:cNvSpPr txBox="1"/>
          <p:nvPr/>
        </p:nvSpPr>
        <p:spPr>
          <a:xfrm>
            <a:off x="2296200" y="3897542"/>
            <a:ext cx="14514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Гутенберг</a:t>
            </a:r>
            <a:r>
              <a:rPr lang="ru-RU" dirty="0"/>
              <a:t>-Рихтер</a:t>
            </a:r>
          </a:p>
        </p:txBody>
      </p:sp>
    </p:spTree>
    <p:extLst>
      <p:ext uri="{BB962C8B-B14F-4D97-AF65-F5344CB8AC3E}">
        <p14:creationId xmlns:p14="http://schemas.microsoft.com/office/powerpoint/2010/main" val="40888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53E070-7BFE-F341-A8E8-47D7F78FC73B}"/>
              </a:ext>
            </a:extLst>
          </p:cNvPr>
          <p:cNvSpPr txBox="1"/>
          <p:nvPr/>
        </p:nvSpPr>
        <p:spPr>
          <a:xfrm>
            <a:off x="0" y="130628"/>
            <a:ext cx="90133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Оценка магнитуды сильнейшего афтершока </a:t>
            </a:r>
            <a:r>
              <a:rPr lang="en-US" sz="1500" b="1" dirty="0"/>
              <a:t>[</a:t>
            </a:r>
            <a:r>
              <a:rPr lang="ru-RU" sz="1500" b="1" dirty="0"/>
              <a:t>Баранов, Павленко, Шебалин, ФЗ, № 4, 2019</a:t>
            </a:r>
            <a:r>
              <a:rPr lang="en-US" sz="1500" b="1" dirty="0"/>
              <a:t>]</a:t>
            </a:r>
            <a:endParaRPr lang="ru-RU" sz="1500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DD4265-69BB-274C-AC33-FD1763EB30FD}"/>
              </a:ext>
            </a:extLst>
          </p:cNvPr>
          <p:cNvSpPr/>
          <p:nvPr/>
        </p:nvSpPr>
        <p:spPr>
          <a:xfrm>
            <a:off x="0" y="537588"/>
            <a:ext cx="92055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SFRM1200"/>
              </a:rPr>
              <a:t>З</a:t>
            </a:r>
            <a:r>
              <a:rPr lang="ru-RU" sz="1400" dirty="0">
                <a:effectLst/>
                <a:latin typeface="SFRM1200"/>
              </a:rPr>
              <a:t>адача</a:t>
            </a:r>
            <a:r>
              <a:rPr lang="en-US" sz="1400" dirty="0">
                <a:effectLst/>
                <a:latin typeface="SFRM1200"/>
              </a:rPr>
              <a:t> -</a:t>
            </a:r>
            <a:r>
              <a:rPr lang="ru-RU" sz="1400" dirty="0">
                <a:effectLst/>
                <a:latin typeface="SFRM1200"/>
              </a:rPr>
              <a:t> оцени</a:t>
            </a:r>
            <a:r>
              <a:rPr lang="ru-RU" sz="1400" dirty="0">
                <a:latin typeface="SFRM1200"/>
              </a:rPr>
              <a:t>ть</a:t>
            </a:r>
            <a:r>
              <a:rPr lang="ru-RU" sz="1400" dirty="0">
                <a:effectLst/>
                <a:latin typeface="SFRM1200"/>
              </a:rPr>
              <a:t> магнитуду будущего, начиная с некоторого момента, сильнейшего афтершока </a:t>
            </a:r>
            <a:r>
              <a:rPr lang="en-US" sz="1400" i="1" dirty="0">
                <a:effectLst/>
                <a:latin typeface="SFRM1200"/>
              </a:rPr>
              <a:t>M</a:t>
            </a:r>
            <a:r>
              <a:rPr lang="en-US" sz="1400" baseline="-25000" dirty="0">
                <a:effectLst/>
                <a:latin typeface="SFRM1200"/>
              </a:rPr>
              <a:t>1</a:t>
            </a:r>
            <a:r>
              <a:rPr lang="en-US" sz="1400" dirty="0">
                <a:effectLst/>
                <a:latin typeface="SFRM1200"/>
              </a:rPr>
              <a:t>(</a:t>
            </a:r>
            <a:r>
              <a:rPr lang="en-US" sz="1400" i="1" dirty="0" err="1">
                <a:effectLst/>
                <a:latin typeface="SFRM1200"/>
              </a:rPr>
              <a:t>t</a:t>
            </a:r>
            <a:r>
              <a:rPr lang="en-US" sz="1400" dirty="0" err="1">
                <a:effectLst/>
                <a:latin typeface="SFRM1200"/>
              </a:rPr>
              <a:t>,</a:t>
            </a:r>
            <a:r>
              <a:rPr lang="en-US" sz="1400" i="1" dirty="0" err="1">
                <a:effectLst/>
                <a:latin typeface="SFRM1200"/>
              </a:rPr>
              <a:t>T</a:t>
            </a:r>
            <a:r>
              <a:rPr lang="en-US" sz="1400" dirty="0">
                <a:effectLst/>
                <a:latin typeface="SFRM1200"/>
              </a:rPr>
              <a:t>)</a:t>
            </a:r>
            <a:r>
              <a:rPr lang="ru-RU" sz="1400" dirty="0">
                <a:effectLst/>
                <a:latin typeface="SFRM1200"/>
              </a:rPr>
              <a:t>. 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961253-9B2E-A544-AB06-C81030E1FA12}"/>
              </a:ext>
            </a:extLst>
          </p:cNvPr>
          <p:cNvSpPr/>
          <p:nvPr/>
        </p:nvSpPr>
        <p:spPr>
          <a:xfrm>
            <a:off x="5192630" y="2826480"/>
            <a:ext cx="29722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dirty="0">
                <a:latin typeface="SFRM1200"/>
              </a:rPr>
              <a:t>[Vere-Jones, 2008; Zoller et al., 2013] </a:t>
            </a:r>
            <a:endParaRPr lang="e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60A8A866-D1A9-0C48-80F1-9A2EC6AEF35D}"/>
                  </a:ext>
                </a:extLst>
              </p:cNvPr>
              <p:cNvSpPr/>
              <p:nvPr/>
            </p:nvSpPr>
            <p:spPr>
              <a:xfrm>
                <a:off x="457537" y="3929351"/>
                <a:ext cx="3263145" cy="581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z="1500" smtClean="0"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ru-RU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5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ru-RU" sz="15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15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ru-RU" sz="15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ru-RU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5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ru-RU" sz="15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ru-RU" sz="15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sz="15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15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ru-RU" sz="1500" i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ru-RU" sz="15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ru-RU" sz="15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15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"/>
                              <m:ctrlPr>
                                <a:rPr lang="ru-RU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5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ru-RU" sz="15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ru-RU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5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ru-RU" sz="1500" i="1">
                                      <a:latin typeface="Cambria Math" panose="02040503050406030204" pitchFamily="18" charset="0"/>
                                    </a:rPr>
                                    <m:t>𝑠𝑡𝑎𝑟𝑡</m:t>
                                  </m:r>
                                </m:sub>
                              </m:sSub>
                              <m:r>
                                <a:rPr lang="ru-RU" sz="15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15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sz="1500" i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ru-RU" sz="15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ru-RU" sz="15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15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den>
                      </m:f>
                      <m:r>
                        <m:rPr>
                          <m:sty m:val="p"/>
                        </m:rPr>
                        <a:rPr lang="ru-RU" sz="1500" i="0"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ru-RU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5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ru-RU" sz="1500" i="1">
                                  <a:latin typeface="Cambria Math" panose="02040503050406030204" pitchFamily="18" charset="0"/>
                                </a:rPr>
                                <m:t>𝑠𝑡𝑎𝑟𝑡</m:t>
                              </m:r>
                            </m:sub>
                          </m:sSub>
                          <m:r>
                            <a:rPr lang="ru-RU" sz="15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15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ru-RU" sz="1500" dirty="0"/>
              </a:p>
            </p:txBody>
          </p:sp>
        </mc:Choice>
        <mc:Fallback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60A8A866-D1A9-0C48-80F1-9A2EC6AEF3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37" y="3929351"/>
                <a:ext cx="3263145" cy="581249"/>
              </a:xfrm>
              <a:prstGeom prst="rect">
                <a:avLst/>
              </a:prstGeom>
              <a:blipFill>
                <a:blip r:embed="rId2"/>
                <a:stretch>
                  <a:fillRect t="-61702" b="-936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61E669B-ADF1-E240-AC74-86E99D281AA6}"/>
                  </a:ext>
                </a:extLst>
              </p:cNvPr>
              <p:cNvSpPr txBox="1"/>
              <p:nvPr/>
            </p:nvSpPr>
            <p:spPr>
              <a:xfrm>
                <a:off x="3720682" y="3925818"/>
                <a:ext cx="3792961" cy="629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400" smtClean="0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400" b="0" i="1" baseline="-25000" smtClean="0">
                            <a:latin typeface="Cambria Math" panose="02040503050406030204" pitchFamily="18" charset="0"/>
                          </a:rPr>
                          <m:t>𝑠𝑡𝑎𝑟𝑡</m:t>
                        </m:r>
                        <m:r>
                          <a:rPr lang="ru-RU" sz="1400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400" dirty="0"/>
                  <a:t> - </a:t>
                </a:r>
                <a:r>
                  <a:rPr lang="ru-RU" sz="1400" dirty="0"/>
                  <a:t>фактическое число афтершоков</a:t>
                </a:r>
                <a:endParaRPr lang="en-US" sz="1400" dirty="0"/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400" smtClean="0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ru-RU" sz="1400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ru-RU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- </a:t>
                </a:r>
                <a:r>
                  <a:rPr lang="ru-RU" sz="1400" dirty="0"/>
                  <a:t>ожидаемое число афтершоков на (</a:t>
                </a:r>
                <a:r>
                  <a:rPr lang="en-US" sz="1400" i="1" dirty="0"/>
                  <a:t>t</a:t>
                </a:r>
                <a:r>
                  <a:rPr lang="en-US" sz="1400" dirty="0"/>
                  <a:t>, </a:t>
                </a:r>
                <a:r>
                  <a:rPr lang="en-US" sz="1400" i="1" dirty="0"/>
                  <a:t>T</a:t>
                </a:r>
                <a:r>
                  <a:rPr lang="en-US" sz="1400" dirty="0"/>
                  <a:t>)</a:t>
                </a:r>
                <a:endParaRPr lang="ru-RU" sz="1400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61E669B-ADF1-E240-AC74-86E99D281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682" y="3925818"/>
                <a:ext cx="3792961" cy="629275"/>
              </a:xfrm>
              <a:prstGeom prst="rect">
                <a:avLst/>
              </a:prstGeom>
              <a:blipFill>
                <a:blip r:embed="rId3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B08B723B-1410-4948-A3E4-22FE7AA51E20}"/>
                  </a:ext>
                </a:extLst>
              </p:cNvPr>
              <p:cNvSpPr/>
              <p:nvPr/>
            </p:nvSpPr>
            <p:spPr>
              <a:xfrm>
                <a:off x="634146" y="4833531"/>
                <a:ext cx="2810769" cy="635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500" i="1" smtClean="0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ru-RU" sz="1500" i="1" smtClean="0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ru-RU" sz="15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500" i="1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u-RU" sz="1500" i="1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sz="1500" i="1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ru-RU" sz="15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500" i="1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u-RU" sz="1500" i="1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500" i="1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ru-RU" sz="1500" i="1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ru-RU" sz="1500" i="1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ru-RU" sz="1500" i="1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ru-RU" sz="1500" i="1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)=</m:t>
                      </m:r>
                      <m:nary>
                        <m:naryPr>
                          <m:limLoc m:val="subSup"/>
                          <m:ctrlPr>
                            <a:rPr lang="ru-RU" sz="15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ru-RU" sz="15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500" i="1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ru-RU" sz="1500" i="1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ru-RU" sz="15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ru-RU" sz="1500" i="1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ru-RU" sz="15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sz="15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1500" i="1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ru-RU" sz="1500" i="1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ru-RU" sz="1500" i="1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ru-RU" sz="1500" i="1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ru-RU" sz="1500" i="1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p>
                          </m:sSup>
                        </m:e>
                      </m:nary>
                      <m:r>
                        <a:rPr lang="ru-RU" sz="1500" i="1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𝑑𝑡</m:t>
                      </m:r>
                    </m:oMath>
                  </m:oMathPara>
                </a14:m>
                <a:endParaRPr lang="ru-RU" sz="1500" dirty="0"/>
              </a:p>
            </p:txBody>
          </p:sp>
        </mc:Choice>
        <mc:Fallback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B08B723B-1410-4948-A3E4-22FE7AA51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146" y="4833531"/>
                <a:ext cx="2810769" cy="635751"/>
              </a:xfrm>
              <a:prstGeom prst="rect">
                <a:avLst/>
              </a:prstGeom>
              <a:blipFill>
                <a:blip r:embed="rId4"/>
                <a:stretch>
                  <a:fillRect t="-137255" b="-20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094B7A13-1BEE-C542-B44B-7B94B2C57D5F}"/>
                  </a:ext>
                </a:extLst>
              </p:cNvPr>
              <p:cNvSpPr/>
              <p:nvPr/>
            </p:nvSpPr>
            <p:spPr>
              <a:xfrm>
                <a:off x="576942" y="2794903"/>
                <a:ext cx="4463964" cy="3665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500" i="1"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ru-RU" sz="15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5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5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ru-RU" sz="15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ru-RU" sz="15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5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ru-RU" sz="15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ru-RU" sz="15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ru-RU" sz="15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ru-RU" sz="15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d>
                    <m:r>
                      <a:rPr lang="ru-RU" sz="1500" i="1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= </m:t>
                    </m:r>
                    <m:r>
                      <a:rPr lang="ru-RU" sz="1500" i="1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𝐺</m:t>
                    </m:r>
                    <m:d>
                      <m:dPr>
                        <m:ctrlPr>
                          <a:rPr lang="ru-RU" sz="15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15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ru-RU" sz="15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ru-RU" sz="15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ru-RU" sz="15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ru-RU" sz="15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</m:d>
                    <m:r>
                      <a:rPr lang="ru-RU" sz="1500" i="1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ru-RU" sz="15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5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ru-RU" sz="15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ru-RU" sz="150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Λ</m:t>
                        </m:r>
                        <m:r>
                          <a:rPr lang="ru-RU" sz="15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ru-RU" sz="15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ru-RU" sz="15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ru-RU" sz="15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ru-RU" sz="15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ru-RU" sz="15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15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ru-RU" sz="15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15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ru-RU" sz="15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ru-RU" sz="15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  <m:r>
                              <a:rPr lang="ru-RU" sz="15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15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5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ru-RU" sz="15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ru-RU" sz="15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)</m:t>
                            </m:r>
                          </m:sup>
                        </m:sSup>
                      </m:sup>
                    </m:sSup>
                  </m:oMath>
                </a14:m>
                <a:r>
                  <a:rPr lang="ru-RU" sz="15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</a:t>
                </a:r>
                <a:endParaRPr lang="ru-RU" sz="1500" dirty="0"/>
              </a:p>
            </p:txBody>
          </p:sp>
        </mc:Choice>
        <mc:Fallback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094B7A13-1BEE-C542-B44B-7B94B2C57D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42" y="2794903"/>
                <a:ext cx="4463964" cy="366575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A35DCF4-9393-7F4F-AFE6-8B2A1F63B7A2}"/>
              </a:ext>
            </a:extLst>
          </p:cNvPr>
          <p:cNvGrpSpPr/>
          <p:nvPr/>
        </p:nvGrpSpPr>
        <p:grpSpPr>
          <a:xfrm>
            <a:off x="256032" y="1011936"/>
            <a:ext cx="8607552" cy="1109472"/>
            <a:chOff x="121920" y="1011936"/>
            <a:chExt cx="8607552" cy="1109472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7E311789-F062-1F49-B913-B4D9E5F2CB0B}"/>
                </a:ext>
              </a:extLst>
            </p:cNvPr>
            <p:cNvGrpSpPr/>
            <p:nvPr/>
          </p:nvGrpSpPr>
          <p:grpSpPr>
            <a:xfrm>
              <a:off x="349932" y="1233979"/>
              <a:ext cx="8239117" cy="779895"/>
              <a:chOff x="251520" y="2668850"/>
              <a:chExt cx="8239117" cy="779895"/>
            </a:xfrm>
          </p:grpSpPr>
          <p:cxnSp>
            <p:nvCxnSpPr>
              <p:cNvPr id="7" name="Прямая со стрелкой 6">
                <a:extLst>
                  <a:ext uri="{FF2B5EF4-FFF2-40B4-BE49-F238E27FC236}">
                    <a16:creationId xmlns:a16="http://schemas.microsoft.com/office/drawing/2014/main" id="{EB6E160E-E6F5-5741-B5EC-3BDF4117F01D}"/>
                  </a:ext>
                </a:extLst>
              </p:cNvPr>
              <p:cNvCxnSpPr/>
              <p:nvPr/>
            </p:nvCxnSpPr>
            <p:spPr>
              <a:xfrm>
                <a:off x="558264" y="3068960"/>
                <a:ext cx="7281233" cy="0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48D966-6E1E-B949-A26C-ACEC60BDE669}"/>
                  </a:ext>
                </a:extLst>
              </p:cNvPr>
              <p:cNvSpPr txBox="1"/>
              <p:nvPr/>
            </p:nvSpPr>
            <p:spPr>
              <a:xfrm>
                <a:off x="251520" y="3140968"/>
                <a:ext cx="12234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</a:t>
                </a:r>
                <a:r>
                  <a:rPr lang="ru-RU" sz="1400" dirty="0"/>
                  <a:t>,</a:t>
                </a:r>
                <a:r>
                  <a:rPr lang="en-US" sz="1400" dirty="0"/>
                  <a:t> </a:t>
                </a:r>
                <a:r>
                  <a:rPr lang="ru-RU" sz="1400" dirty="0" err="1"/>
                  <a:t>осн</a:t>
                </a:r>
                <a:r>
                  <a:rPr lang="ru-RU" sz="1400" dirty="0"/>
                  <a:t>. толчок</a:t>
                </a:r>
              </a:p>
            </p:txBody>
          </p:sp>
          <p:cxnSp>
            <p:nvCxnSpPr>
              <p:cNvPr id="9" name="Прямая соединительная линия 8">
                <a:extLst>
                  <a:ext uri="{FF2B5EF4-FFF2-40B4-BE49-F238E27FC236}">
                    <a16:creationId xmlns:a16="http://schemas.microsoft.com/office/drawing/2014/main" id="{036F13E7-C641-2E4A-8C91-0F2B78871AE8}"/>
                  </a:ext>
                </a:extLst>
              </p:cNvPr>
              <p:cNvCxnSpPr/>
              <p:nvPr/>
            </p:nvCxnSpPr>
            <p:spPr>
              <a:xfrm>
                <a:off x="611560" y="2996952"/>
                <a:ext cx="0" cy="144016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5FD5E3-0201-C241-894A-504E2611E75C}"/>
                  </a:ext>
                </a:extLst>
              </p:cNvPr>
              <p:cNvSpPr txBox="1"/>
              <p:nvPr/>
            </p:nvSpPr>
            <p:spPr>
              <a:xfrm>
                <a:off x="1475656" y="3131676"/>
                <a:ext cx="9058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err="1"/>
                  <a:t>t</a:t>
                </a:r>
                <a:r>
                  <a:rPr lang="en-US" sz="1400" i="1" baseline="-25000" dirty="0" err="1"/>
                  <a:t>start</a:t>
                </a:r>
                <a:r>
                  <a:rPr lang="en-US" sz="1400" i="1" dirty="0"/>
                  <a:t>  - </a:t>
                </a:r>
                <a:r>
                  <a:rPr lang="en-US" sz="1400" dirty="0"/>
                  <a:t>est</a:t>
                </a:r>
                <a:r>
                  <a:rPr lang="en-US" sz="1400" i="1" dirty="0"/>
                  <a:t>.</a:t>
                </a:r>
                <a:endParaRPr lang="ru-RU" sz="1400" i="1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6D89DF-DA3B-554F-A4F8-A0E87A204B6E}"/>
                  </a:ext>
                </a:extLst>
              </p:cNvPr>
              <p:cNvSpPr txBox="1"/>
              <p:nvPr/>
            </p:nvSpPr>
            <p:spPr>
              <a:xfrm>
                <a:off x="6588223" y="3121223"/>
                <a:ext cx="10797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/>
                  <a:t>T = t+</a:t>
                </a:r>
                <a:r>
                  <a:rPr lang="en-US" sz="1400" dirty="0"/>
                  <a:t>20 </a:t>
                </a:r>
                <a:r>
                  <a:rPr lang="ru-RU" sz="1400" dirty="0" err="1"/>
                  <a:t>сут</a:t>
                </a:r>
                <a:r>
                  <a:rPr lang="ru-RU" sz="1400" dirty="0"/>
                  <a:t>.</a:t>
                </a:r>
                <a:endParaRPr lang="ru-RU" sz="1400" baseline="-250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E04B6C-F494-034E-9696-8568CB1D3EF1}"/>
                  </a:ext>
                </a:extLst>
              </p:cNvPr>
              <p:cNvSpPr txBox="1"/>
              <p:nvPr/>
            </p:nvSpPr>
            <p:spPr>
              <a:xfrm>
                <a:off x="7839497" y="3068960"/>
                <a:ext cx="65114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i="1" dirty="0"/>
                  <a:t>Время</a:t>
                </a:r>
                <a:endParaRPr lang="ru-RU" i="1" baseline="-25000" dirty="0"/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A6A7E953-4CEC-3347-ABCF-A950A1EC4935}"/>
                  </a:ext>
                </a:extLst>
              </p:cNvPr>
              <p:cNvCxnSpPr/>
              <p:nvPr/>
            </p:nvCxnSpPr>
            <p:spPr>
              <a:xfrm>
                <a:off x="1763688" y="2996952"/>
                <a:ext cx="0" cy="144016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>
                <a:extLst>
                  <a:ext uri="{FF2B5EF4-FFF2-40B4-BE49-F238E27FC236}">
                    <a16:creationId xmlns:a16="http://schemas.microsoft.com/office/drawing/2014/main" id="{C7B691F2-1C7F-8842-839A-B5EB51A641D4}"/>
                  </a:ext>
                </a:extLst>
              </p:cNvPr>
              <p:cNvCxnSpPr/>
              <p:nvPr/>
            </p:nvCxnSpPr>
            <p:spPr>
              <a:xfrm>
                <a:off x="6732240" y="2996952"/>
                <a:ext cx="0" cy="144016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2D30D18C-EB41-BE4D-B1BB-8684A594EC67}"/>
                  </a:ext>
                </a:extLst>
              </p:cNvPr>
              <p:cNvCxnSpPr/>
              <p:nvPr/>
            </p:nvCxnSpPr>
            <p:spPr>
              <a:xfrm>
                <a:off x="3635896" y="2996952"/>
                <a:ext cx="0" cy="144016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F5E166-BDC5-334E-81EB-13A205F08541}"/>
                  </a:ext>
                </a:extLst>
              </p:cNvPr>
              <p:cNvSpPr txBox="1"/>
              <p:nvPr/>
            </p:nvSpPr>
            <p:spPr>
              <a:xfrm>
                <a:off x="3499480" y="3121223"/>
                <a:ext cx="16177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/>
                  <a:t>t =0.15k, k=0,..,153 </a:t>
                </a:r>
                <a:endParaRPr lang="ru-RU" sz="1400" i="1" baseline="-250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7EDC26B-0280-0F4C-902B-40A5693A6D89}"/>
                  </a:ext>
                </a:extLst>
              </p:cNvPr>
              <p:cNvSpPr txBox="1"/>
              <p:nvPr/>
            </p:nvSpPr>
            <p:spPr>
              <a:xfrm>
                <a:off x="2051720" y="2699628"/>
                <a:ext cx="12073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est. </a:t>
                </a:r>
                <a:r>
                  <a:rPr lang="en-US" sz="1400" i="1" dirty="0"/>
                  <a:t>M</a:t>
                </a:r>
                <a:r>
                  <a:rPr lang="en-US" sz="1400" i="1" baseline="-25000" dirty="0"/>
                  <a:t>c</a:t>
                </a:r>
                <a:r>
                  <a:rPr lang="en-US" sz="1400" dirty="0"/>
                  <a:t>, </a:t>
                </a:r>
                <a:r>
                  <a:rPr lang="en-US" sz="1400" i="1" dirty="0"/>
                  <a:t>b</a:t>
                </a:r>
                <a:r>
                  <a:rPr lang="en-US" sz="1400" dirty="0"/>
                  <a:t>, </a:t>
                </a:r>
                <a:r>
                  <a:rPr lang="en-US" sz="1400" i="1" dirty="0"/>
                  <a:t>c</a:t>
                </a:r>
                <a:r>
                  <a:rPr lang="en-US" sz="1400" dirty="0"/>
                  <a:t>, </a:t>
                </a:r>
                <a:r>
                  <a:rPr lang="en-US" sz="1400" i="1" dirty="0"/>
                  <a:t>p</a:t>
                </a:r>
                <a:endParaRPr lang="ru-RU" sz="1400" i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Прямоугольник 17">
                    <a:extLst>
                      <a:ext uri="{FF2B5EF4-FFF2-40B4-BE49-F238E27FC236}">
                        <a16:creationId xmlns:a16="http://schemas.microsoft.com/office/drawing/2014/main" id="{AB737025-9D30-3144-8986-0F3F6AD7430A}"/>
                      </a:ext>
                    </a:extLst>
                  </p:cNvPr>
                  <p:cNvSpPr/>
                  <p:nvPr/>
                </p:nvSpPr>
                <p:spPr>
                  <a:xfrm>
                    <a:off x="4522536" y="2668850"/>
                    <a:ext cx="2945293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ru-RU" sz="1400" i="1" smtClean="0">
                            <a:latin typeface="Cambria Math"/>
                          </a:rPr>
                          <m:t>𝐺</m:t>
                        </m:r>
                        <m:d>
                          <m:dPr>
                            <m:ctrlPr>
                              <a:rPr lang="ru-RU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400" i="1">
                                <a:latin typeface="Cambria Math"/>
                              </a:rPr>
                              <m:t>𝑀</m:t>
                            </m:r>
                            <m:r>
                              <a:rPr lang="ru-RU" sz="1400" i="1">
                                <a:latin typeface="Cambria Math"/>
                              </a:rPr>
                              <m:t>;</m:t>
                            </m:r>
                            <m:r>
                              <a:rPr lang="ru-RU" sz="1400" i="1">
                                <a:latin typeface="Cambria Math"/>
                              </a:rPr>
                              <m:t>𝑡</m:t>
                            </m:r>
                            <m:r>
                              <a:rPr lang="ru-RU" sz="1400" i="1">
                                <a:latin typeface="Cambria Math"/>
                              </a:rPr>
                              <m:t>,</m:t>
                            </m:r>
                            <m:r>
                              <a:rPr lang="ru-RU" sz="1400" i="1">
                                <a:latin typeface="Cambria Math"/>
                              </a:rPr>
                              <m:t>𝑇</m:t>
                            </m:r>
                          </m:e>
                        </m:d>
                      </m:oMath>
                    </a14:m>
                    <a:r>
                      <a:rPr lang="ru-RU" sz="1400" dirty="0"/>
                      <a:t> - функция распределения</a:t>
                    </a:r>
                  </a:p>
                </p:txBody>
              </p:sp>
            </mc:Choice>
            <mc:Fallback xmlns="">
              <p:sp>
                <p:nvSpPr>
                  <p:cNvPr id="18" name="Прямоугольник 17">
                    <a:extLst>
                      <a:ext uri="{FF2B5EF4-FFF2-40B4-BE49-F238E27FC236}">
                        <a16:creationId xmlns:a16="http://schemas.microsoft.com/office/drawing/2014/main" id="{D3100D53-559C-1B48-9ECB-2387ED6F9FA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22536" y="2668850"/>
                    <a:ext cx="2945293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4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3ACD16D1-73D4-BE41-BC08-5259B59C37D4}"/>
                </a:ext>
              </a:extLst>
            </p:cNvPr>
            <p:cNvSpPr/>
            <p:nvPr/>
          </p:nvSpPr>
          <p:spPr>
            <a:xfrm>
              <a:off x="121920" y="1011936"/>
              <a:ext cx="8607552" cy="11094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A36737B-7DE9-E449-BB8B-88D70FE2A166}"/>
              </a:ext>
            </a:extLst>
          </p:cNvPr>
          <p:cNvSpPr txBox="1"/>
          <p:nvPr/>
        </p:nvSpPr>
        <p:spPr>
          <a:xfrm>
            <a:off x="3444915" y="4897490"/>
            <a:ext cx="4537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</a:t>
            </a:r>
            <a:r>
              <a:rPr lang="ru-RU" sz="1400" dirty="0"/>
              <a:t> – задержка гиперболического спадания </a:t>
            </a:r>
            <a:r>
              <a:rPr lang="en-US" sz="1400" dirty="0"/>
              <a:t>[Dietrich, 1994]</a:t>
            </a:r>
            <a:endParaRPr lang="ru-RU" sz="1400" dirty="0"/>
          </a:p>
          <a:p>
            <a:r>
              <a:rPr lang="en-US" sz="1400" i="1" dirty="0"/>
              <a:t>p</a:t>
            </a:r>
            <a:r>
              <a:rPr lang="en-US" sz="1400" dirty="0"/>
              <a:t> – </a:t>
            </a:r>
            <a:r>
              <a:rPr lang="ru-RU" sz="1400" dirty="0"/>
              <a:t>параметр релаксации</a:t>
            </a:r>
          </a:p>
        </p:txBody>
      </p:sp>
    </p:spTree>
    <p:extLst>
      <p:ext uri="{BB962C8B-B14F-4D97-AF65-F5344CB8AC3E}">
        <p14:creationId xmlns:p14="http://schemas.microsoft.com/office/powerpoint/2010/main" val="1636568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4921CF-E370-254A-9562-5D749E439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97" y="808186"/>
            <a:ext cx="4389121" cy="5104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6CD6DA-585B-7D42-80EA-F76767DD4806}"/>
              </a:ext>
            </a:extLst>
          </p:cNvPr>
          <p:cNvSpPr txBox="1"/>
          <p:nvPr/>
        </p:nvSpPr>
        <p:spPr>
          <a:xfrm>
            <a:off x="192032" y="5984122"/>
            <a:ext cx="4096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Shebalin</a:t>
            </a:r>
            <a:r>
              <a:rPr lang="ru-RU" sz="1400" dirty="0"/>
              <a:t> </a:t>
            </a:r>
            <a:r>
              <a:rPr lang="en-US" sz="1400" dirty="0"/>
              <a:t>P., </a:t>
            </a:r>
            <a:r>
              <a:rPr lang="en-US" sz="1400" dirty="0" err="1"/>
              <a:t>Narteau</a:t>
            </a:r>
            <a:r>
              <a:rPr lang="en-US" sz="1400" dirty="0"/>
              <a:t> C. Nature Communication. 2017.</a:t>
            </a:r>
            <a:endParaRPr lang="ru-RU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57EAB0-7537-A042-A90C-B17634CF5E51}"/>
              </a:ext>
            </a:extLst>
          </p:cNvPr>
          <p:cNvSpPr txBox="1"/>
          <p:nvPr/>
        </p:nvSpPr>
        <p:spPr>
          <a:xfrm>
            <a:off x="192032" y="158496"/>
            <a:ext cx="45592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/>
              <a:t>Зависимость параметров от</a:t>
            </a:r>
            <a:r>
              <a:rPr lang="en-US" sz="1500" b="1" dirty="0"/>
              <a:t> </a:t>
            </a:r>
            <a:r>
              <a:rPr lang="ru-RU" sz="1500" b="1" dirty="0"/>
              <a:t>напряжений и глубины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40ED01-F397-394E-BB41-85D1FBC72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046" y="0"/>
            <a:ext cx="2813315" cy="59841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314FED-672D-EF41-8E85-95AFBEDEED13}"/>
              </a:ext>
            </a:extLst>
          </p:cNvPr>
          <p:cNvSpPr txBox="1"/>
          <p:nvPr/>
        </p:nvSpPr>
        <p:spPr>
          <a:xfrm>
            <a:off x="5315711" y="5984122"/>
            <a:ext cx="3681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Смирнов В.Б. и др. Физика Земли, 2019, №</a:t>
            </a:r>
            <a:r>
              <a:rPr lang="en" sz="1400" dirty="0"/>
              <a:t>1,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41342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B58E0D-9C94-E443-B3DF-25E33FA21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583444"/>
            <a:ext cx="8246745" cy="2080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F659D2-E196-A84D-AD73-B911DFE34DC1}"/>
              </a:ext>
            </a:extLst>
          </p:cNvPr>
          <p:cNvSpPr txBox="1"/>
          <p:nvPr/>
        </p:nvSpPr>
        <p:spPr>
          <a:xfrm>
            <a:off x="3962400" y="279999"/>
            <a:ext cx="35429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ru-RU" dirty="0"/>
              <a:t>Баранов, Павленко, Шебалин, ФЗ. 2019. № 4</a:t>
            </a:r>
            <a:r>
              <a:rPr lang="en-US" dirty="0"/>
              <a:t>]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F990F0-12E2-B245-BF61-8BAAA452E9FA}"/>
              </a:ext>
            </a:extLst>
          </p:cNvPr>
          <p:cNvSpPr txBox="1"/>
          <p:nvPr/>
        </p:nvSpPr>
        <p:spPr>
          <a:xfrm>
            <a:off x="0" y="268941"/>
            <a:ext cx="4115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Тектонические </a:t>
            </a:r>
            <a:r>
              <a:rPr lang="ru-RU" sz="1400" b="1" dirty="0"/>
              <a:t>землетрясения</a:t>
            </a:r>
            <a:r>
              <a:rPr lang="ru-RU" b="1" dirty="0"/>
              <a:t>, глобальные данные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B272EF8-8B84-9542-AAB9-90C00168EF43}"/>
              </a:ext>
            </a:extLst>
          </p:cNvPr>
          <p:cNvGrpSpPr/>
          <p:nvPr/>
        </p:nvGrpSpPr>
        <p:grpSpPr>
          <a:xfrm>
            <a:off x="1109382" y="2804489"/>
            <a:ext cx="6925236" cy="3725361"/>
            <a:chOff x="1109382" y="2792297"/>
            <a:chExt cx="6925236" cy="372536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B89BD49-0E0D-584F-B853-0AF4EA9B5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9382" y="3123437"/>
              <a:ext cx="6925236" cy="339422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046AC6C-7FED-DB4A-9869-A851166AD713}"/>
                </a:ext>
              </a:extLst>
            </p:cNvPr>
            <p:cNvSpPr txBox="1"/>
            <p:nvPr/>
          </p:nvSpPr>
          <p:spPr>
            <a:xfrm>
              <a:off x="3407588" y="2792297"/>
              <a:ext cx="230031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Оценка по (0.0001, 0.15)</a:t>
              </a:r>
              <a:r>
                <a:rPr lang="en-US" b="1" dirty="0"/>
                <a:t> </a:t>
              </a:r>
              <a:r>
                <a:rPr lang="ru-RU" b="1" dirty="0" err="1"/>
                <a:t>сут</a:t>
              </a:r>
              <a:r>
                <a:rPr lang="ru-RU" b="1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1280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016776-D8B0-674E-B996-B727668B3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8" t="4416" r="7000" b="4416"/>
          <a:stretch/>
        </p:blipFill>
        <p:spPr>
          <a:xfrm>
            <a:off x="528320" y="680721"/>
            <a:ext cx="7975600" cy="5760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760B9C-76CE-9649-8537-928529D4C376}"/>
              </a:ext>
            </a:extLst>
          </p:cNvPr>
          <p:cNvSpPr txBox="1"/>
          <p:nvPr/>
        </p:nvSpPr>
        <p:spPr>
          <a:xfrm>
            <a:off x="929987" y="117897"/>
            <a:ext cx="7658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Оценка параметров (</a:t>
            </a:r>
            <a:r>
              <a:rPr lang="en-US" sz="1600" i="1" dirty="0" err="1"/>
              <a:t>t</a:t>
            </a:r>
            <a:r>
              <a:rPr lang="en-US" sz="1600" i="1" baseline="-25000" dirty="0" err="1"/>
              <a:t>start</a:t>
            </a:r>
            <a:r>
              <a:rPr lang="en-US" sz="1600" i="1" baseline="-25000" dirty="0"/>
              <a:t>  </a:t>
            </a:r>
            <a:r>
              <a:rPr lang="en-US" sz="1600" dirty="0"/>
              <a:t>= </a:t>
            </a:r>
            <a:r>
              <a:rPr lang="ru-RU" sz="1600" dirty="0"/>
              <a:t>0.001</a:t>
            </a:r>
            <a:r>
              <a:rPr lang="en-US" sz="1600" dirty="0"/>
              <a:t>, 0.15) </a:t>
            </a:r>
            <a:r>
              <a:rPr lang="ru-RU" sz="1600" dirty="0" err="1"/>
              <a:t>сут</a:t>
            </a:r>
            <a:r>
              <a:rPr lang="ru-RU" sz="1600" dirty="0"/>
              <a:t>.</a:t>
            </a:r>
            <a:r>
              <a:rPr lang="en-US" sz="1600" dirty="0"/>
              <a:t> - 17 </a:t>
            </a:r>
            <a:r>
              <a:rPr lang="ru-RU" sz="1600" dirty="0"/>
              <a:t>событий. Прогноз на (0.15, 20.15) </a:t>
            </a:r>
            <a:r>
              <a:rPr lang="ru-RU" sz="1600" dirty="0" err="1"/>
              <a:t>сут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7855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009FAE-5EFA-A345-905B-49BBB2C40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509"/>
            <a:ext cx="9144000" cy="3868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6BB065-5D38-634B-9CE8-C5C27BC698AA}"/>
              </a:ext>
            </a:extLst>
          </p:cNvPr>
          <p:cNvSpPr txBox="1"/>
          <p:nvPr/>
        </p:nvSpPr>
        <p:spPr>
          <a:xfrm>
            <a:off x="3586826" y="480789"/>
            <a:ext cx="1985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Оценки параметров</a:t>
            </a:r>
          </a:p>
        </p:txBody>
      </p:sp>
    </p:spTree>
    <p:extLst>
      <p:ext uri="{BB962C8B-B14F-4D97-AF65-F5344CB8AC3E}">
        <p14:creationId xmlns:p14="http://schemas.microsoft.com/office/powerpoint/2010/main" val="38384321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4546</TotalTime>
  <Words>678</Words>
  <Application>Microsoft Macintosh PowerPoint</Application>
  <PresentationFormat>Экран (4:3)</PresentationFormat>
  <Paragraphs>79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MS Mincho</vt:lpstr>
      <vt:lpstr>Arial</vt:lpstr>
      <vt:lpstr>Calibri</vt:lpstr>
      <vt:lpstr>Calibri Light</vt:lpstr>
      <vt:lpstr>Cambria Math</vt:lpstr>
      <vt:lpstr>SFRM1200</vt:lpstr>
      <vt:lpstr>Symbol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 Baranov</dc:creator>
  <cp:lastModifiedBy>Sergey Baranov</cp:lastModifiedBy>
  <cp:revision>169</cp:revision>
  <dcterms:created xsi:type="dcterms:W3CDTF">2019-06-03T06:09:21Z</dcterms:created>
  <dcterms:modified xsi:type="dcterms:W3CDTF">2019-06-06T10:00:42Z</dcterms:modified>
</cp:coreProperties>
</file>