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7" r:id="rId3"/>
    <p:sldId id="337" r:id="rId4"/>
    <p:sldId id="356" r:id="rId5"/>
    <p:sldId id="342" r:id="rId6"/>
    <p:sldId id="358" r:id="rId7"/>
    <p:sldId id="364" r:id="rId8"/>
    <p:sldId id="343" r:id="rId9"/>
    <p:sldId id="329" r:id="rId10"/>
    <p:sldId id="368" r:id="rId11"/>
    <p:sldId id="354" r:id="rId12"/>
    <p:sldId id="365" r:id="rId13"/>
    <p:sldId id="359" r:id="rId14"/>
    <p:sldId id="360" r:id="rId15"/>
    <p:sldId id="369" r:id="rId16"/>
    <p:sldId id="361" r:id="rId17"/>
    <p:sldId id="362" r:id="rId18"/>
    <p:sldId id="363" r:id="rId19"/>
    <p:sldId id="326" r:id="rId20"/>
    <p:sldId id="317" r:id="rId21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421D3E32-688A-4A8C-A7EE-3352AADD9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02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FB270AF0-8C36-4AD7-B3C6-F3A450530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34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6C62EB-F842-4DDB-949B-531A08DB3E8B}" type="slidenum">
              <a:rPr kumimoji="0" lang="ru-RU" altLang="ru-RU" sz="1200" smtClean="0"/>
              <a:pPr/>
              <a:t>1</a:t>
            </a:fld>
            <a:endParaRPr kumimoji="0" lang="ru-RU" altLang="ru-RU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562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7 w 989"/>
              <a:gd name="T1" fmla="*/ 0 h 602"/>
              <a:gd name="T2" fmla="*/ 2147483647 w 989"/>
              <a:gd name="T3" fmla="*/ 2147483647 h 602"/>
              <a:gd name="T4" fmla="*/ 2147483647 w 989"/>
              <a:gd name="T5" fmla="*/ 2147483647 h 602"/>
              <a:gd name="T6" fmla="*/ 0 w 989"/>
              <a:gd name="T7" fmla="*/ 2147483647 h 602"/>
              <a:gd name="T8" fmla="*/ 2147483647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7 h 429"/>
              <a:gd name="T2" fmla="*/ 2147483647 w 988"/>
              <a:gd name="T3" fmla="*/ 0 h 429"/>
              <a:gd name="T4" fmla="*/ 2147483647 w 988"/>
              <a:gd name="T5" fmla="*/ 2147483647 h 429"/>
              <a:gd name="T6" fmla="*/ 2147483647 w 988"/>
              <a:gd name="T7" fmla="*/ 2147483647 h 429"/>
              <a:gd name="T8" fmla="*/ 0 w 988"/>
              <a:gd name="T9" fmla="*/ 2147483647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0"/>
            <a:ext cx="1676400" cy="6858000"/>
          </a:xfrm>
          <a:custGeom>
            <a:avLst/>
            <a:gdLst>
              <a:gd name="T0" fmla="*/ 0 w 1393"/>
              <a:gd name="T1" fmla="*/ 0 h 4320"/>
              <a:gd name="T2" fmla="*/ 2147483647 w 1393"/>
              <a:gd name="T3" fmla="*/ 2147483647 h 4320"/>
              <a:gd name="T4" fmla="*/ 2147483647 w 1393"/>
              <a:gd name="T5" fmla="*/ 2147483647 h 4320"/>
              <a:gd name="T6" fmla="*/ 0 w 1393"/>
              <a:gd name="T7" fmla="*/ 2147483647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175" y="-15875"/>
            <a:ext cx="1154113" cy="6873875"/>
          </a:xfrm>
          <a:custGeom>
            <a:avLst/>
            <a:gdLst>
              <a:gd name="T0" fmla="*/ 0 w 959"/>
              <a:gd name="T1" fmla="*/ 0 h 4330"/>
              <a:gd name="T2" fmla="*/ 2147483647 w 959"/>
              <a:gd name="T3" fmla="*/ 2147483647 h 4330"/>
              <a:gd name="T4" fmla="*/ 2147483647 w 959"/>
              <a:gd name="T5" fmla="*/ 2147483647 h 4330"/>
              <a:gd name="T6" fmla="*/ 0 w 959"/>
              <a:gd name="T7" fmla="*/ 2147483647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00200" y="4495800"/>
            <a:ext cx="6781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E4FE51-0513-4696-9C36-208EAF1E0E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B404-5A11-461D-97ED-0074BDE1B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2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132012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7D6D-54DF-4A8D-8684-4D3C91AF8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02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F19B-9585-4EE6-B51A-437D354E25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4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1F3A-4A2B-4C33-8EA6-1923D07166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66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819E-6ABB-4D41-A258-0C0F11A88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31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3F74-B9D8-4195-8719-00A87648F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4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03AF-EC7B-441B-A11F-3C7849C3A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2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3633-3055-49FC-8118-640C4383E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70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E8D-E31F-4F48-A0BC-9366713B55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75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BA90-2A97-4E3C-B83C-461F7801FC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9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3C11-4C89-48BC-AAAD-83464427B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96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027" name="Freeform 4"/>
          <p:cNvSpPr>
            <a:spLocks/>
          </p:cNvSpPr>
          <p:nvPr/>
        </p:nvSpPr>
        <p:spPr bwMode="auto">
          <a:xfrm>
            <a:off x="7696200" y="6172200"/>
            <a:ext cx="1447800" cy="685800"/>
          </a:xfrm>
          <a:custGeom>
            <a:avLst/>
            <a:gdLst>
              <a:gd name="T0" fmla="*/ 2147483647 w 989"/>
              <a:gd name="T1" fmla="*/ 0 h 602"/>
              <a:gd name="T2" fmla="*/ 2147483647 w 989"/>
              <a:gd name="T3" fmla="*/ 2147483647 h 602"/>
              <a:gd name="T4" fmla="*/ 2147483647 w 989"/>
              <a:gd name="T5" fmla="*/ 2147483647 h 602"/>
              <a:gd name="T6" fmla="*/ 0 w 989"/>
              <a:gd name="T7" fmla="*/ 2147483647 h 602"/>
              <a:gd name="T8" fmla="*/ 2147483647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5"/>
          <p:cNvSpPr>
            <a:spLocks/>
          </p:cNvSpPr>
          <p:nvPr/>
        </p:nvSpPr>
        <p:spPr bwMode="auto">
          <a:xfrm>
            <a:off x="7697788" y="6400800"/>
            <a:ext cx="1446212" cy="457200"/>
          </a:xfrm>
          <a:custGeom>
            <a:avLst/>
            <a:gdLst>
              <a:gd name="T0" fmla="*/ 0 w 988"/>
              <a:gd name="T1" fmla="*/ 2147483647 h 429"/>
              <a:gd name="T2" fmla="*/ 2147483647 w 988"/>
              <a:gd name="T3" fmla="*/ 0 h 429"/>
              <a:gd name="T4" fmla="*/ 2147483647 w 988"/>
              <a:gd name="T5" fmla="*/ 2147483647 h 429"/>
              <a:gd name="T6" fmla="*/ 2147483647 w 988"/>
              <a:gd name="T7" fmla="*/ 2147483647 h 429"/>
              <a:gd name="T8" fmla="*/ 0 w 988"/>
              <a:gd name="T9" fmla="*/ 2147483647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2413" cy="990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451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1638" y="6477000"/>
            <a:ext cx="9699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380B7BD-B470-4A4C-9FC6-A01EC5D36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509120"/>
            <a:ext cx="6781800" cy="914400"/>
          </a:xfrm>
          <a:noFill/>
        </p:spPr>
        <p:txBody>
          <a:bodyPr/>
          <a:lstStyle/>
          <a:p>
            <a:pPr eaLnBrk="1" hangingPunct="1"/>
            <a:r>
              <a:rPr lang="ru-RU" sz="2400" b="1" i="1" dirty="0"/>
              <a:t>О.В. </a:t>
            </a:r>
            <a:r>
              <a:rPr lang="ru-RU" sz="2400" b="1" i="1" dirty="0" smtClean="0"/>
              <a:t>Бенкендорф, В.Н. Боков, </a:t>
            </a:r>
            <a:r>
              <a:rPr lang="ru-RU" sz="2400" b="1" i="1" dirty="0"/>
              <a:t>С.В. Лебедев</a:t>
            </a:r>
            <a:endParaRPr lang="ru-RU" sz="2400" dirty="0"/>
          </a:p>
          <a:p>
            <a:pPr eaLnBrk="1" hangingPunct="1"/>
            <a:r>
              <a:rPr lang="en-US" altLang="ru-RU" sz="1600" i="1" dirty="0" smtClean="0"/>
              <a:t>viki333@rambler.ru</a:t>
            </a:r>
            <a:endParaRPr lang="ru-RU" altLang="ru-RU" sz="1600" i="1" dirty="0" smtClean="0"/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043608" y="2247575"/>
            <a:ext cx="81003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МОНИТОРИНГ И ПРОГНОЗ ТРИГГЕРНЫХ ЭФФЕКТОВ, </a:t>
            </a:r>
            <a:r>
              <a:rPr lang="ru-RU" b="1" dirty="0" smtClean="0"/>
              <a:t>ИНИЦИИРУЮЩИХ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ЗЕМЛЕТРЯСЕНИЯ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dirty="0"/>
              <a:t>Центр геофизических прогнозов «Градиент»</a:t>
            </a:r>
          </a:p>
          <a:p>
            <a:pPr algn="ctr">
              <a:buFontTx/>
              <a:buNone/>
            </a:pPr>
            <a:r>
              <a:rPr lang="ru-RU" altLang="ru-RU" sz="2000" i="1" dirty="0"/>
              <a:t> (г. Санкт-Петербург)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880172" cy="5009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64204"/>
            <a:ext cx="3960440" cy="50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9750" y="116632"/>
            <a:ext cx="8814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Преобразования </a:t>
            </a:r>
            <a:r>
              <a:rPr lang="ru-RU" altLang="ru-RU" sz="2000" dirty="0"/>
              <a:t>АЦП </a:t>
            </a:r>
            <a:r>
              <a:rPr lang="ru-RU" altLang="ru-RU" sz="2000" dirty="0" smtClean="0"/>
              <a:t>- инициатор механизма очага сейсмического </a:t>
            </a:r>
            <a:r>
              <a:rPr lang="ru-RU" altLang="ru-RU" sz="2000" dirty="0"/>
              <a:t>события</a:t>
            </a:r>
            <a:br>
              <a:rPr lang="ru-RU" alt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4" y="1140507"/>
            <a:ext cx="37211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358" y="294055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/>
              <a:t>Два странных аттрактора</a:t>
            </a:r>
            <a:r>
              <a:rPr lang="en-US" altLang="ru-RU" sz="1600" dirty="0"/>
              <a:t> </a:t>
            </a:r>
            <a:r>
              <a:rPr lang="ru-RU" altLang="ru-RU" sz="1600" dirty="0"/>
              <a:t>системы Лоренца  на плоскости  х,</a:t>
            </a:r>
            <a:r>
              <a:rPr lang="en-US" altLang="ru-RU" sz="1600" dirty="0"/>
              <a:t> z</a:t>
            </a:r>
            <a:r>
              <a:rPr lang="ru-RU" altLang="ru-RU" sz="1600" dirty="0"/>
              <a:t>. 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9" y="3561631"/>
            <a:ext cx="3511064" cy="24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647" y="6028806"/>
            <a:ext cx="3588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/>
              <a:t>Модель очага сейсмического явления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68384"/>
            <a:ext cx="3384376" cy="20005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3928" y="3063666"/>
            <a:ext cx="4832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 smtClean="0"/>
              <a:t>Странный аттрактор</a:t>
            </a:r>
            <a:r>
              <a:rPr lang="en-US" altLang="ru-RU" sz="1600" dirty="0" smtClean="0"/>
              <a:t> </a:t>
            </a:r>
            <a:r>
              <a:rPr lang="ru-RU" altLang="ru-RU" sz="1600" dirty="0"/>
              <a:t>при формировании АЦП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91" y="3373692"/>
            <a:ext cx="3270969" cy="24529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00877" y="5872344"/>
            <a:ext cx="4855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/>
              <a:t>Тип  сдвига в очаге сейсмического события - взброс. </a:t>
            </a:r>
          </a:p>
        </p:txBody>
      </p:sp>
    </p:spTree>
    <p:extLst>
      <p:ext uri="{BB962C8B-B14F-4D97-AF65-F5344CB8AC3E}">
        <p14:creationId xmlns:p14="http://schemas.microsoft.com/office/powerpoint/2010/main" val="9344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8697" y="4961"/>
            <a:ext cx="8007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MS Mincho" panose="02020609040205080304" pitchFamily="49" charset="-128"/>
              </a:rPr>
              <a:t>Краткосрочные прогнозы землетрясений </a:t>
            </a:r>
            <a:r>
              <a:rPr lang="ru-RU" dirty="0">
                <a:ea typeface="MS Mincho" panose="02020609040205080304" pitchFamily="49" charset="-128"/>
              </a:rPr>
              <a:t>с указанием </a:t>
            </a:r>
            <a:r>
              <a:rPr lang="ru-RU" dirty="0" smtClean="0">
                <a:ea typeface="MS Mincho" panose="02020609040205080304" pitchFamily="49" charset="-128"/>
              </a:rPr>
              <a:t>даты,  </a:t>
            </a:r>
            <a:r>
              <a:rPr lang="ru-RU" dirty="0">
                <a:ea typeface="MS Mincho" panose="02020609040205080304" pitchFamily="49" charset="-128"/>
              </a:rPr>
              <a:t>места, </a:t>
            </a:r>
            <a:r>
              <a:rPr lang="ru-RU" dirty="0" smtClean="0">
                <a:ea typeface="MS Mincho" panose="02020609040205080304" pitchFamily="49" charset="-128"/>
              </a:rPr>
              <a:t>и силы – продукт «Градиента».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12088" cy="43134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695" y="5400063"/>
            <a:ext cx="8623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MS Mincho" panose="02020609040205080304" pitchFamily="49" charset="-128"/>
              </a:rPr>
              <a:t>Для достижения вероятности прогноза </a:t>
            </a:r>
            <a:r>
              <a:rPr lang="ru-RU" sz="2000" dirty="0">
                <a:ea typeface="MS Mincho" panose="02020609040205080304" pitchFamily="49" charset="-128"/>
              </a:rPr>
              <a:t>близкой к 100% необходимо использовать данные мониторинга традиционных геофизических </a:t>
            </a:r>
            <a:r>
              <a:rPr lang="ru-RU" sz="2000" dirty="0" smtClean="0">
                <a:ea typeface="MS Mincho" panose="02020609040205080304" pitchFamily="49" charset="-128"/>
              </a:rPr>
              <a:t>предвестников и АЦП.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27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" y="1090550"/>
            <a:ext cx="7920880" cy="5236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09969"/>
            <a:ext cx="845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Совместный мониторинг атмосферных триггеров,</a:t>
            </a:r>
          </a:p>
          <a:p>
            <a:r>
              <a:rPr lang="ru-RU" dirty="0"/>
              <a:t>геофизических предвестников и прогноз землетрясений</a:t>
            </a:r>
          </a:p>
        </p:txBody>
      </p:sp>
    </p:spTree>
    <p:extLst>
      <p:ext uri="{BB962C8B-B14F-4D97-AF65-F5344CB8AC3E}">
        <p14:creationId xmlns:p14="http://schemas.microsoft.com/office/powerpoint/2010/main" val="3781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3857356"/>
            <a:ext cx="3060818" cy="2207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08720"/>
            <a:ext cx="3024336" cy="23815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01" y="5988959"/>
            <a:ext cx="3231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MS Mincho" panose="02020609040205080304" pitchFamily="49" charset="-128"/>
              </a:rPr>
              <a:t>Поля барических нагрузок </a:t>
            </a:r>
            <a:r>
              <a:rPr lang="ru-RU" sz="2000" dirty="0" smtClean="0">
                <a:ea typeface="MS Mincho" panose="02020609040205080304" pitchFamily="49" charset="-128"/>
              </a:rPr>
              <a:t>28 </a:t>
            </a:r>
            <a:r>
              <a:rPr lang="ru-RU" sz="2000" dirty="0">
                <a:ea typeface="MS Mincho" panose="02020609040205080304" pitchFamily="49" charset="-128"/>
              </a:rPr>
              <a:t>августа 2010 г.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039" y="3225249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MS Mincho" panose="02020609040205080304" pitchFamily="49" charset="-128"/>
              </a:rPr>
              <a:t>Поля барических нагрузок 25 августа 2010 г.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1" y="904915"/>
            <a:ext cx="4960882" cy="23020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1506" y="3206968"/>
            <a:ext cx="517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Изменения концентраций подпочвенного радона в пункте Кум-Даг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88" y="3869907"/>
            <a:ext cx="4870647" cy="22935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36388" y="6039561"/>
            <a:ext cx="522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Изменения концентраций подпочвенного радона в пункте </a:t>
            </a:r>
            <a:r>
              <a:rPr lang="ru-RU" sz="2000" dirty="0" smtClean="0"/>
              <a:t>Хазар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5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197"/>
            <a:ext cx="8964488" cy="79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Координаты станций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GPS</a:t>
            </a:r>
            <a:r>
              <a:rPr lang="ru-RU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 которым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данные 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Камчатским филиалом Единой геофизической службы Российской академии наук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05372"/>
              </p:ext>
            </p:extLst>
          </p:nvPr>
        </p:nvGraphicFramePr>
        <p:xfrm>
          <a:off x="971599" y="1988837"/>
          <a:ext cx="6567438" cy="297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146">
                  <a:extLst>
                    <a:ext uri="{9D8B030D-6E8A-4147-A177-3AD203B41FA5}">
                      <a16:colId xmlns:a16="http://schemas.microsoft.com/office/drawing/2014/main" val="2997101410"/>
                    </a:ext>
                  </a:extLst>
                </a:gridCol>
                <a:gridCol w="2189146">
                  <a:extLst>
                    <a:ext uri="{9D8B030D-6E8A-4147-A177-3AD203B41FA5}">
                      <a16:colId xmlns:a16="http://schemas.microsoft.com/office/drawing/2014/main" val="1196696160"/>
                    </a:ext>
                  </a:extLst>
                </a:gridCol>
                <a:gridCol w="2189146">
                  <a:extLst>
                    <a:ext uri="{9D8B030D-6E8A-4147-A177-3AD203B41FA5}">
                      <a16:colId xmlns:a16="http://schemas.microsoft.com/office/drawing/2014/main" val="1127571946"/>
                    </a:ext>
                  </a:extLst>
                </a:gridCol>
              </a:tblGrid>
              <a:tr h="3675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Номенклатура станций </a:t>
                      </a:r>
                      <a:r>
                        <a:rPr lang="en-US" sz="1600">
                          <a:effectLst/>
                        </a:rPr>
                        <a:t>GPS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Координаты станций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7021"/>
                  </a:ext>
                </a:extLst>
              </a:tr>
              <a:tr h="773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Широта (северная)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Долгота (восточная)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745175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158,7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3666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KBG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081496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KLU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78911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735929"/>
                  </a:ext>
                </a:extLst>
              </a:tr>
              <a:tr h="36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TIGL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27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8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744416" cy="355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600400" cy="3469191"/>
          </a:xfrm>
          <a:prstGeom prst="rect">
            <a:avLst/>
          </a:prstGeom>
        </p:spPr>
      </p:pic>
      <p:sp>
        <p:nvSpPr>
          <p:cNvPr id="15" name="Минус 14"/>
          <p:cNvSpPr/>
          <p:nvPr/>
        </p:nvSpPr>
        <p:spPr>
          <a:xfrm rot="5400000">
            <a:off x="702236" y="5164205"/>
            <a:ext cx="289560" cy="1828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Минус 15"/>
          <p:cNvSpPr/>
          <p:nvPr/>
        </p:nvSpPr>
        <p:spPr>
          <a:xfrm rot="5400000">
            <a:off x="4806692" y="5164205"/>
            <a:ext cx="289560" cy="182880"/>
          </a:xfrm>
          <a:prstGeom prst="mathMinus">
            <a:avLst/>
          </a:pr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16793" y="5047569"/>
            <a:ext cx="87104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Где,   - понижение поверхности на 3 мм,      - повышение поверхности на 3 мм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5409299"/>
            <a:ext cx="4572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26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</a:rPr>
              <a:t>Карта барического поля на 10.09.2009 г. и данные </a:t>
            </a:r>
            <a:r>
              <a:rPr lang="en-US" sz="2000" dirty="0">
                <a:ea typeface="Calibri" panose="020F0502020204030204" pitchFamily="34" charset="0"/>
              </a:rPr>
              <a:t>GPS</a:t>
            </a:r>
            <a:r>
              <a:rPr lang="ru-RU" sz="2000" dirty="0">
                <a:ea typeface="Calibri" panose="020F0502020204030204" pitchFamily="34" charset="0"/>
              </a:rPr>
              <a:t> измерений. Звездочкой отмечен эпицентр ЗТ с М=6,1.</a:t>
            </a:r>
            <a:endParaRPr lang="ru-RU" sz="2000" dirty="0">
              <a:ea typeface="MS Mincho" panose="02020609040205080304" pitchFamily="49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119" y="54717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a typeface="Calibri" panose="020F0502020204030204" pitchFamily="34" charset="0"/>
              </a:rPr>
              <a:t>Карта </a:t>
            </a:r>
            <a:r>
              <a:rPr lang="ru-RU" sz="2000" dirty="0">
                <a:ea typeface="Calibri" panose="020F0502020204030204" pitchFamily="34" charset="0"/>
              </a:rPr>
              <a:t>барического поля на 07.09.2009 г. и данные вертикальной компоненты </a:t>
            </a:r>
            <a:r>
              <a:rPr lang="en-US" sz="2000" dirty="0">
                <a:ea typeface="Calibri" panose="020F0502020204030204" pitchFamily="34" charset="0"/>
              </a:rPr>
              <a:t>GPS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</a:rPr>
              <a:t>измерений. 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88640"/>
            <a:ext cx="760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MS Mincho" panose="02020609040205080304" pitchFamily="49" charset="-128"/>
              </a:rPr>
              <a:t>Атмосферные процессы и уровни </a:t>
            </a:r>
            <a:r>
              <a:rPr lang="ru-RU" dirty="0">
                <a:ea typeface="Calibri" panose="020F0502020204030204" pitchFamily="34" charset="0"/>
              </a:rPr>
              <a:t>дневной поверхности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" y="1068527"/>
            <a:ext cx="3888432" cy="3751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7" y="1101874"/>
            <a:ext cx="3888432" cy="3732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797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MS Mincho" panose="02020609040205080304" pitchFamily="49" charset="-128"/>
              </a:rPr>
              <a:t>Атмосферные процессы и наклоны </a:t>
            </a:r>
            <a:r>
              <a:rPr lang="ru-RU" dirty="0">
                <a:ea typeface="Calibri" panose="020F0502020204030204" pitchFamily="34" charset="0"/>
              </a:rPr>
              <a:t>дневной поверхности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416009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</a:rPr>
              <a:t>Карта барического поля на 11.09.2011 г. и данные </a:t>
            </a:r>
            <a:r>
              <a:rPr lang="en-US" sz="2000" dirty="0">
                <a:ea typeface="Calibri" panose="020F0502020204030204" pitchFamily="34" charset="0"/>
              </a:rPr>
              <a:t>GPS</a:t>
            </a:r>
            <a:r>
              <a:rPr lang="ru-RU" sz="2000" dirty="0">
                <a:ea typeface="Calibri" panose="020F0502020204030204" pitchFamily="34" charset="0"/>
              </a:rPr>
              <a:t> измерений.</a:t>
            </a:r>
            <a:endParaRPr lang="ru-RU" sz="2000" dirty="0">
              <a:ea typeface="MS Mincho" panose="02020609040205080304" pitchFamily="49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236" y="4941168"/>
            <a:ext cx="432804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</a:rPr>
              <a:t>Карта барического поля на </a:t>
            </a:r>
            <a:r>
              <a:rPr lang="ru-RU" sz="2000" dirty="0">
                <a:ea typeface="MS Mincho" panose="02020609040205080304" pitchFamily="49" charset="-128"/>
              </a:rPr>
              <a:t>24.12.2010 г.</a:t>
            </a:r>
            <a:r>
              <a:rPr lang="ru-RU" sz="2000" dirty="0">
                <a:ea typeface="Calibri" panose="020F0502020204030204" pitchFamily="34" charset="0"/>
              </a:rPr>
              <a:t> и данные </a:t>
            </a:r>
            <a:r>
              <a:rPr lang="en-US" sz="2000" dirty="0">
                <a:ea typeface="Calibri" panose="020F0502020204030204" pitchFamily="34" charset="0"/>
              </a:rPr>
              <a:t>GPS</a:t>
            </a:r>
            <a:r>
              <a:rPr lang="ru-RU" sz="2000" dirty="0">
                <a:ea typeface="Calibri" panose="020F0502020204030204" pitchFamily="34" charset="0"/>
              </a:rPr>
              <a:t> измерений.</a:t>
            </a:r>
            <a:endParaRPr lang="ru-RU" sz="2000" dirty="0"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7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0" y="1066957"/>
            <a:ext cx="2892427" cy="20162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9" y="3834184"/>
            <a:ext cx="2870647" cy="20307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2" y="1123742"/>
            <a:ext cx="2726753" cy="198196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34" y="3797358"/>
            <a:ext cx="2735995" cy="20713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829" y="3105708"/>
            <a:ext cx="307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Барическое поле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21.12.2010 </a:t>
            </a:r>
          </a:p>
          <a:p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сопутствующее ЗТ с М=6,8</a:t>
            </a:r>
            <a:endParaRPr lang="ru-RU" sz="1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3511" y="5945724"/>
            <a:ext cx="2931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Поле барической нагрузки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на 19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.06.2012</a:t>
            </a:r>
            <a:endParaRPr lang="ru-RU" sz="18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240"/>
            <a:ext cx="7698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Барические поля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 поля барических нагрузок  сопутствующие землетрясениям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на Алеутских островах.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8416" y="3080772"/>
            <a:ext cx="293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Барическое поле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13.09.2011</a:t>
            </a:r>
          </a:p>
          <a:p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сопутствующие ЗТ с М=6,4 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829" y="6002208"/>
            <a:ext cx="296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Поле барической нагрузки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на 23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.12.2010</a:t>
            </a:r>
            <a:endParaRPr lang="ru-RU" sz="1800" dirty="0">
              <a:latin typeface="+mn-lt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4" y="1138291"/>
            <a:ext cx="2710690" cy="195871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43817" y="3084315"/>
            <a:ext cx="290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Барическое поле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18.06.2012</a:t>
            </a:r>
          </a:p>
          <a:p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сопутствующие ЗТ с М=6,3 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69427" y="5957046"/>
            <a:ext cx="2931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Поле барической нагрузки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на 14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.09.2011</a:t>
            </a:r>
            <a:endParaRPr lang="ru-RU" sz="1800" dirty="0">
              <a:latin typeface="+mn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05" y="3832283"/>
            <a:ext cx="2781127" cy="20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D8032E-766E-4CA8-B5B6-DF06BFE4E3B5}" type="slidenum">
              <a:rPr kumimoji="0" lang="ru-RU" altLang="ru-RU" sz="1600" smtClean="0">
                <a:solidFill>
                  <a:schemeClr val="tx2"/>
                </a:solidFill>
                <a:latin typeface="Arial" charset="0"/>
              </a:rPr>
              <a:pPr/>
              <a:t>19</a:t>
            </a:fld>
            <a:endParaRPr kumimoji="0" lang="ru-RU" altLang="ru-RU" sz="16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Заключение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340768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     		Многолетние </a:t>
            </a:r>
            <a:r>
              <a:rPr lang="ru-RU" altLang="ru-RU" sz="2000" dirty="0">
                <a:latin typeface="Times New Roman" panose="02020603050405020304" pitchFamily="18" charset="0"/>
              </a:rPr>
              <a:t>исследования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связей </a:t>
            </a:r>
            <a:r>
              <a:rPr lang="ru-RU" altLang="ru-RU" sz="2000" dirty="0">
                <a:latin typeface="Times New Roman" panose="02020603050405020304" pitchFamily="18" charset="0"/>
              </a:rPr>
              <a:t>атмосферной циркуляции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и сейсмичности </a:t>
            </a:r>
            <a:r>
              <a:rPr lang="ru-RU" altLang="ru-RU" sz="2000" dirty="0">
                <a:latin typeface="Times New Roman" panose="02020603050405020304" pitchFamily="18" charset="0"/>
              </a:rPr>
              <a:t>являются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новым </a:t>
            </a:r>
            <a:r>
              <a:rPr lang="ru-RU" altLang="ru-RU" sz="2000" dirty="0">
                <a:latin typeface="Times New Roman" panose="02020603050405020304" pitchFamily="18" charset="0"/>
              </a:rPr>
              <a:t>подходом в оценке триггерных эффектов на земную кору. Расчеты, выполненные по данным атмосферного давления, и данные геофизических измерений показали, что изменения атмосферной циркуляции обуславливают инициирование землетрясений и усиление ряда геофизических предвестников - геоакустических шумов, эмиссию радона, изменение уровня подземных вод, деформацию и наклоны земной коры. </a:t>
            </a:r>
          </a:p>
          <a:p>
            <a:pPr algn="just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	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	 Совместное </a:t>
            </a:r>
            <a:r>
              <a:rPr lang="ru-RU" altLang="ru-RU" sz="2000" dirty="0">
                <a:latin typeface="Times New Roman" panose="02020603050405020304" pitchFamily="18" charset="0"/>
              </a:rPr>
              <a:t>использование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атмосферно-циркуляционного предвестника </a:t>
            </a:r>
            <a:r>
              <a:rPr lang="ru-RU" altLang="ru-RU" sz="2000" dirty="0">
                <a:latin typeface="Times New Roman" panose="02020603050405020304" pitchFamily="18" charset="0"/>
              </a:rPr>
              <a:t>и геофизических предвестников позволит получить более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точные краткосрочные прогнозы землетрясений, горных ударов и внезапных выбросов метана в шахтах. Поэтому необходимы дальнейшие совместные </a:t>
            </a:r>
            <a:r>
              <a:rPr lang="ru-RU" altLang="ru-RU" sz="2000" dirty="0">
                <a:latin typeface="Times New Roman" panose="02020603050405020304" pitchFamily="18" charset="0"/>
              </a:rPr>
              <a:t>исследования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</a:rPr>
              <a:t>метеорологов, геофизиков и сейсмологов.</a:t>
            </a:r>
          </a:p>
          <a:p>
            <a:pPr indent="342900" algn="just">
              <a:lnSpc>
                <a:spcPct val="150000"/>
              </a:lnSpc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596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2000" dirty="0"/>
              <a:t>Считается, что все известные предвестники землетрясений (ЗТ) появляются в результате воздействия на них деформационных процессов. Поэтому можно предположить, что большинство зафиксированных предвестников ЗТ, за исключением деформации и наклонов земной коры, являются вторичными.</a:t>
            </a:r>
          </a:p>
        </p:txBody>
      </p:sp>
      <p:pic>
        <p:nvPicPr>
          <p:cNvPr id="5" name="Рисунок 2" descr="img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2611944"/>
            <a:ext cx="4104456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19" y="5842367"/>
            <a:ext cx="40135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2000" dirty="0">
                <a:latin typeface="+mn-lt"/>
              </a:rPr>
              <a:t>Флуктуации величин наклонов земной поверхности перед двумя </a:t>
            </a:r>
            <a:r>
              <a:rPr lang="ru-RU" altLang="ru-RU" sz="2000" dirty="0" err="1">
                <a:latin typeface="+mn-lt"/>
              </a:rPr>
              <a:t>вранческими</a:t>
            </a:r>
            <a:r>
              <a:rPr lang="ru-RU" altLang="ru-RU" sz="2000" dirty="0">
                <a:latin typeface="+mn-lt"/>
              </a:rPr>
              <a:t> землетрясениями 1 августа 1986 г. </a:t>
            </a:r>
            <a:endParaRPr lang="ru-RU" altLang="ru-RU" sz="2000" b="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386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Мониторинг </a:t>
            </a:r>
            <a:r>
              <a:rPr lang="ru-RU" b="1" dirty="0" smtClean="0"/>
              <a:t>геофизических предвестников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52" y="2491213"/>
            <a:ext cx="42481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26218" y="5879722"/>
            <a:ext cx="4319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2000" dirty="0">
                <a:latin typeface="+mn-lt"/>
              </a:rPr>
              <a:t>Временной ход горизонтальной деформации на станции Шаартуз с 20.09 по 5.11. 2011 г. </a:t>
            </a:r>
          </a:p>
        </p:txBody>
      </p:sp>
    </p:spTree>
    <p:extLst>
      <p:ext uri="{BB962C8B-B14F-4D97-AF65-F5344CB8AC3E}">
        <p14:creationId xmlns:p14="http://schemas.microsoft.com/office/powerpoint/2010/main" val="1246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393007-FEEA-4DD3-9A67-6CBAC3BA0325}" type="slidenum">
              <a:rPr kumimoji="0" lang="ru-RU" altLang="ru-RU" sz="1600" smtClean="0">
                <a:solidFill>
                  <a:schemeClr val="tx2"/>
                </a:solidFill>
                <a:latin typeface="Arial" charset="0"/>
              </a:rPr>
              <a:pPr/>
              <a:t>20</a:t>
            </a:fld>
            <a:endParaRPr kumimoji="0" lang="ru-RU" altLang="ru-RU" sz="16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5" name="Picture 5" descr="Ртуть-куп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2231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755775" y="4293096"/>
            <a:ext cx="7235825" cy="1901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Благодарим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B0F10B-0378-48F4-8453-4DFD63F52FD0}" type="slidenum">
              <a:rPr kumimoji="0" lang="ru-RU" altLang="ru-RU" sz="1600" smtClean="0">
                <a:solidFill>
                  <a:schemeClr val="tx2"/>
                </a:solidFill>
                <a:latin typeface="Arial" charset="0"/>
              </a:rPr>
              <a:pPr/>
              <a:t>3</a:t>
            </a:fld>
            <a:endParaRPr kumimoji="0" lang="ru-RU" altLang="ru-RU" sz="16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95536" y="1124744"/>
            <a:ext cx="84249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/>
              <a:t>Быстрые изменения атмосферных процессов относят в наиболее значимым триггерам ЗТ, поскольку атмосферное давление обуславливает деформацию земной коры и является первичным предвестником ЗТ. До недавнего времени влияние атмосферы было сложно учесть. Такая возможность появилась только после разработки атмосферных гидродинамических моделей позволяющих на основе большого числа метеорологических станций, отобразить пространственно-временную изменчивость атмосферного давления. </a:t>
            </a:r>
          </a:p>
          <a:p>
            <a:pPr algn="just"/>
            <a:r>
              <a:rPr lang="ru-RU" altLang="ru-RU" dirty="0" smtClean="0"/>
              <a:t>Также были разработаны и постоянно совершенствуются прогностические атмосферные модели. Заблаговременность прогнозов уже </a:t>
            </a:r>
            <a:r>
              <a:rPr lang="ru-RU" altLang="ru-RU" dirty="0" smtClean="0"/>
              <a:t>составляет две недели. </a:t>
            </a:r>
            <a:r>
              <a:rPr lang="ru-RU" altLang="ru-RU" dirty="0" smtClean="0"/>
              <a:t>Однако для </a:t>
            </a:r>
            <a:r>
              <a:rPr lang="ru-RU" altLang="ru-RU" dirty="0" smtClean="0"/>
              <a:t>практического использования </a:t>
            </a:r>
            <a:r>
              <a:rPr lang="ru-RU" altLang="ru-RU" dirty="0" smtClean="0"/>
              <a:t>надежными  считаются прогностические поля с заблаговременностью в 3-4 суток.</a:t>
            </a:r>
          </a:p>
          <a:p>
            <a:pPr algn="just"/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386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Мониторинг и прогноз атмосферных </a:t>
            </a:r>
            <a:r>
              <a:rPr lang="ru-RU" b="1" dirty="0" smtClean="0"/>
              <a:t>триггеров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8572" y="11663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/>
              <a:t>Прогностические </a:t>
            </a:r>
            <a:r>
              <a:rPr lang="ru-RU" altLang="ru-RU" sz="2000" dirty="0"/>
              <a:t>поля </a:t>
            </a:r>
            <a:r>
              <a:rPr lang="ru-RU" altLang="ru-RU" sz="2000" dirty="0" smtClean="0"/>
              <a:t>метеорологических </a:t>
            </a:r>
            <a:r>
              <a:rPr lang="ru-RU" altLang="ru-RU" sz="2000" dirty="0"/>
              <a:t>элементов </a:t>
            </a:r>
            <a:r>
              <a:rPr lang="ru-RU" altLang="ru-RU" sz="2000" dirty="0" smtClean="0"/>
              <a:t>основа прогноза ЗТ.</a:t>
            </a:r>
            <a:endParaRPr lang="ru-RU" sz="2000" dirty="0"/>
          </a:p>
        </p:txBody>
      </p:sp>
      <p:pic>
        <p:nvPicPr>
          <p:cNvPr id="4" name="Picture 3" descr="2604200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2" y="973729"/>
            <a:ext cx="7890553" cy="28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6042004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" y="3819033"/>
            <a:ext cx="7890553" cy="27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Атмосферный триггер.</a:t>
            </a:r>
            <a:endParaRPr lang="ru-RU" alt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1453" y="5690587"/>
            <a:ext cx="8668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1- </a:t>
            </a:r>
            <a:r>
              <a:rPr lang="ru-RU" altLang="ru-RU" dirty="0" smtClean="0"/>
              <a:t>Разлом и граница </a:t>
            </a:r>
            <a:r>
              <a:rPr lang="ru-RU" altLang="ru-RU" dirty="0"/>
              <a:t>циклона (</a:t>
            </a:r>
            <a:r>
              <a:rPr lang="en-US" altLang="ru-RU" dirty="0"/>
              <a:t>Zn</a:t>
            </a:r>
            <a:r>
              <a:rPr lang="ru-RU" altLang="ru-RU" dirty="0"/>
              <a:t>) и антициклона (</a:t>
            </a:r>
            <a:r>
              <a:rPr lang="en-US" altLang="ru-RU" dirty="0" err="1"/>
              <a:t>Az</a:t>
            </a:r>
            <a:r>
              <a:rPr lang="ru-RU" altLang="ru-RU" dirty="0" smtClean="0"/>
              <a:t>); </a:t>
            </a:r>
            <a:r>
              <a:rPr lang="ru-RU" altLang="ru-RU" dirty="0"/>
              <a:t>2 – нагрузки на прогиб плит; 3 –формы прогиба земной коры</a:t>
            </a:r>
            <a:r>
              <a:rPr lang="ru-RU" altLang="ru-RU" dirty="0" smtClean="0"/>
              <a:t>;</a:t>
            </a:r>
          </a:p>
          <a:p>
            <a:pPr algn="ctr" eaLnBrk="1" hangingPunct="1"/>
            <a:r>
              <a:rPr lang="ru-RU" altLang="ru-RU" dirty="0" smtClean="0"/>
              <a:t>  </a:t>
            </a:r>
            <a:r>
              <a:rPr lang="ru-RU" altLang="ru-RU" dirty="0"/>
              <a:t>4- касательные напряжения </a:t>
            </a:r>
            <a:r>
              <a:rPr lang="ru-RU" altLang="ru-RU" sz="2800" dirty="0">
                <a:sym typeface="Symbol" panose="05050102010706020507" pitchFamily="18" charset="2"/>
              </a:rPr>
              <a:t></a:t>
            </a:r>
            <a:r>
              <a:rPr lang="ru-RU" altLang="ru-RU" dirty="0"/>
              <a:t>. 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703090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1979712" y="2843636"/>
            <a:ext cx="5156845" cy="3109151"/>
            <a:chOff x="2207" y="3450"/>
            <a:chExt cx="7258" cy="4320"/>
          </a:xfrm>
        </p:grpSpPr>
        <p:sp>
          <p:nvSpPr>
            <p:cNvPr id="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207" y="3450"/>
              <a:ext cx="725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263" y="5680"/>
              <a:ext cx="70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rc 18"/>
            <p:cNvSpPr>
              <a:spLocks/>
            </p:cNvSpPr>
            <p:nvPr/>
          </p:nvSpPr>
          <p:spPr bwMode="auto">
            <a:xfrm>
              <a:off x="3958" y="4844"/>
              <a:ext cx="1836" cy="8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rc 17"/>
            <p:cNvSpPr>
              <a:spLocks/>
            </p:cNvSpPr>
            <p:nvPr/>
          </p:nvSpPr>
          <p:spPr bwMode="auto">
            <a:xfrm rot="10800000">
              <a:off x="5794" y="5680"/>
              <a:ext cx="1893" cy="977"/>
            </a:xfrm>
            <a:custGeom>
              <a:avLst/>
              <a:gdLst>
                <a:gd name="G0" fmla="+- 2543 0 0"/>
                <a:gd name="G1" fmla="+- 21600 0 0"/>
                <a:gd name="G2" fmla="+- 21600 0 0"/>
                <a:gd name="T0" fmla="*/ 0 w 24143"/>
                <a:gd name="T1" fmla="*/ 150 h 21600"/>
                <a:gd name="T2" fmla="*/ 24143 w 24143"/>
                <a:gd name="T3" fmla="*/ 21600 h 21600"/>
                <a:gd name="T4" fmla="*/ 2543 w 241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43" h="21600" fill="none" extrusionOk="0">
                  <a:moveTo>
                    <a:pt x="0" y="150"/>
                  </a:moveTo>
                  <a:cubicBezTo>
                    <a:pt x="843" y="50"/>
                    <a:pt x="1693" y="0"/>
                    <a:pt x="2543" y="0"/>
                  </a:cubicBezTo>
                  <a:cubicBezTo>
                    <a:pt x="14472" y="0"/>
                    <a:pt x="24143" y="9670"/>
                    <a:pt x="24143" y="21600"/>
                  </a:cubicBezTo>
                </a:path>
                <a:path w="24143" h="21600" stroke="0" extrusionOk="0">
                  <a:moveTo>
                    <a:pt x="0" y="150"/>
                  </a:moveTo>
                  <a:cubicBezTo>
                    <a:pt x="843" y="50"/>
                    <a:pt x="1693" y="0"/>
                    <a:pt x="2543" y="0"/>
                  </a:cubicBezTo>
                  <a:cubicBezTo>
                    <a:pt x="14472" y="0"/>
                    <a:pt x="24143" y="9670"/>
                    <a:pt x="24143" y="21600"/>
                  </a:cubicBezTo>
                  <a:lnTo>
                    <a:pt x="254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rc 16"/>
            <p:cNvSpPr>
              <a:spLocks/>
            </p:cNvSpPr>
            <p:nvPr/>
          </p:nvSpPr>
          <p:spPr bwMode="auto">
            <a:xfrm rot="25395" flipV="1">
              <a:off x="7628" y="5680"/>
              <a:ext cx="1696" cy="9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rc 15"/>
            <p:cNvSpPr>
              <a:spLocks/>
            </p:cNvSpPr>
            <p:nvPr/>
          </p:nvSpPr>
          <p:spPr bwMode="auto">
            <a:xfrm rot="21591349" flipH="1">
              <a:off x="2263" y="4844"/>
              <a:ext cx="1835" cy="8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11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10" y="0"/>
                  </a:moveTo>
                  <a:cubicBezTo>
                    <a:pt x="11996" y="61"/>
                    <a:pt x="21600" y="9713"/>
                    <a:pt x="21600" y="21600"/>
                  </a:cubicBezTo>
                </a:path>
                <a:path w="21600" h="21600" stroke="0" extrusionOk="0">
                  <a:moveTo>
                    <a:pt x="110" y="0"/>
                  </a:moveTo>
                  <a:cubicBezTo>
                    <a:pt x="11996" y="61"/>
                    <a:pt x="21600" y="9713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7346" y="5122"/>
              <a:ext cx="847" cy="1254"/>
            </a:xfrm>
            <a:prstGeom prst="downArrow">
              <a:avLst>
                <a:gd name="adj1" fmla="val 50000"/>
                <a:gd name="adj2" fmla="val 370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518" y="4999"/>
              <a:ext cx="847" cy="1113"/>
            </a:xfrm>
            <a:prstGeom prst="upArrow">
              <a:avLst>
                <a:gd name="adj1" fmla="val 50000"/>
                <a:gd name="adj2" fmla="val 328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793" y="5680"/>
              <a:ext cx="154" cy="1254"/>
            </a:xfrm>
            <a:custGeom>
              <a:avLst/>
              <a:gdLst>
                <a:gd name="T0" fmla="*/ 80 w 298"/>
                <a:gd name="T1" fmla="*/ 0 h 1696"/>
                <a:gd name="T2" fmla="*/ 176 w 298"/>
                <a:gd name="T3" fmla="*/ 128 h 1696"/>
                <a:gd name="T4" fmla="*/ 0 w 298"/>
                <a:gd name="T5" fmla="*/ 288 h 1696"/>
                <a:gd name="T6" fmla="*/ 16 w 298"/>
                <a:gd name="T7" fmla="*/ 352 h 1696"/>
                <a:gd name="T8" fmla="*/ 192 w 298"/>
                <a:gd name="T9" fmla="*/ 448 h 1696"/>
                <a:gd name="T10" fmla="*/ 144 w 298"/>
                <a:gd name="T11" fmla="*/ 672 h 1696"/>
                <a:gd name="T12" fmla="*/ 112 w 298"/>
                <a:gd name="T13" fmla="*/ 768 h 1696"/>
                <a:gd name="T14" fmla="*/ 240 w 298"/>
                <a:gd name="T15" fmla="*/ 976 h 1696"/>
                <a:gd name="T16" fmla="*/ 176 w 298"/>
                <a:gd name="T17" fmla="*/ 1216 h 1696"/>
                <a:gd name="T18" fmla="*/ 80 w 298"/>
                <a:gd name="T19" fmla="*/ 1280 h 1696"/>
                <a:gd name="T20" fmla="*/ 160 w 298"/>
                <a:gd name="T21" fmla="*/ 1488 h 1696"/>
                <a:gd name="T22" fmla="*/ 80 w 298"/>
                <a:gd name="T23" fmla="*/ 1616 h 1696"/>
                <a:gd name="T24" fmla="*/ 96 w 298"/>
                <a:gd name="T25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1696">
                  <a:moveTo>
                    <a:pt x="80" y="0"/>
                  </a:moveTo>
                  <a:cubicBezTo>
                    <a:pt x="136" y="37"/>
                    <a:pt x="155" y="65"/>
                    <a:pt x="176" y="128"/>
                  </a:cubicBezTo>
                  <a:cubicBezTo>
                    <a:pt x="133" y="193"/>
                    <a:pt x="65" y="245"/>
                    <a:pt x="0" y="288"/>
                  </a:cubicBezTo>
                  <a:cubicBezTo>
                    <a:pt x="5" y="309"/>
                    <a:pt x="0" y="337"/>
                    <a:pt x="16" y="352"/>
                  </a:cubicBezTo>
                  <a:cubicBezTo>
                    <a:pt x="66" y="396"/>
                    <a:pt x="136" y="411"/>
                    <a:pt x="192" y="448"/>
                  </a:cubicBezTo>
                  <a:cubicBezTo>
                    <a:pt x="228" y="557"/>
                    <a:pt x="183" y="585"/>
                    <a:pt x="144" y="672"/>
                  </a:cubicBezTo>
                  <a:cubicBezTo>
                    <a:pt x="130" y="703"/>
                    <a:pt x="112" y="768"/>
                    <a:pt x="112" y="768"/>
                  </a:cubicBezTo>
                  <a:cubicBezTo>
                    <a:pt x="138" y="847"/>
                    <a:pt x="194" y="907"/>
                    <a:pt x="240" y="976"/>
                  </a:cubicBezTo>
                  <a:cubicBezTo>
                    <a:pt x="105" y="1066"/>
                    <a:pt x="298" y="919"/>
                    <a:pt x="176" y="1216"/>
                  </a:cubicBezTo>
                  <a:cubicBezTo>
                    <a:pt x="161" y="1252"/>
                    <a:pt x="80" y="1280"/>
                    <a:pt x="80" y="1280"/>
                  </a:cubicBezTo>
                  <a:cubicBezTo>
                    <a:pt x="97" y="1380"/>
                    <a:pt x="101" y="1409"/>
                    <a:pt x="160" y="1488"/>
                  </a:cubicBezTo>
                  <a:cubicBezTo>
                    <a:pt x="122" y="1602"/>
                    <a:pt x="156" y="1565"/>
                    <a:pt x="80" y="1616"/>
                  </a:cubicBezTo>
                  <a:cubicBezTo>
                    <a:pt x="59" y="1678"/>
                    <a:pt x="52" y="1652"/>
                    <a:pt x="96" y="16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652" y="7073"/>
              <a:ext cx="282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628" y="5262"/>
              <a:ext cx="282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769" y="5563"/>
              <a:ext cx="283" cy="4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405" y="4704"/>
              <a:ext cx="282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346" y="4007"/>
              <a:ext cx="988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Az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111" y="4007"/>
              <a:ext cx="989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Zn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 rot="1457150">
              <a:off x="5391" y="5726"/>
              <a:ext cx="411" cy="279"/>
            </a:xfrm>
            <a:prstGeom prst="rightArrow">
              <a:avLst>
                <a:gd name="adj1" fmla="val 50000"/>
                <a:gd name="adj2" fmla="val 368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2143371">
              <a:off x="5901" y="5826"/>
              <a:ext cx="366" cy="278"/>
            </a:xfrm>
            <a:prstGeom prst="leftArrow">
              <a:avLst>
                <a:gd name="adj1" fmla="val 50000"/>
                <a:gd name="adj2" fmla="val 329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6311" y="5841"/>
              <a:ext cx="282" cy="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5300" y="6005"/>
              <a:ext cx="281" cy="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452" y="920480"/>
            <a:ext cx="9131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Атмосферные триггерные эффекты обусловлены быстрой сменой </a:t>
            </a:r>
            <a:r>
              <a:rPr lang="ru-RU" dirty="0" smtClean="0"/>
              <a:t>(2-3 суток) атмосферных </a:t>
            </a:r>
            <a:r>
              <a:rPr lang="ru-RU" dirty="0"/>
              <a:t>вихрей противоположного знака в районе активных разломов, что приводит к увеличению наклонов, деформации участков земной коры. Данные процессы способствуют резкому росту тангенсальных напряжений на разломе, на границах геоблоков и возникновению ЗТ.</a:t>
            </a:r>
          </a:p>
        </p:txBody>
      </p:sp>
    </p:spTree>
    <p:extLst>
      <p:ext uri="{BB962C8B-B14F-4D97-AF65-F5344CB8AC3E}">
        <p14:creationId xmlns:p14="http://schemas.microsoft.com/office/powerpoint/2010/main" val="35867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3" name="Picture 12" descr="13"/>
          <p:cNvPicPr>
            <a:picLocks noChangeAspect="1" noChangeArrowheads="1"/>
          </p:cNvPicPr>
          <p:nvPr/>
        </p:nvPicPr>
        <p:blipFill>
          <a:blip r:embed="rId2">
            <a:lum bright="-60000" contrast="9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" y="1052736"/>
            <a:ext cx="3268663" cy="43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76" y="1201883"/>
            <a:ext cx="2613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1883"/>
            <a:ext cx="2613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32" y="3429000"/>
            <a:ext cx="260191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32" y="3429000"/>
            <a:ext cx="25987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819" y="5229200"/>
            <a:ext cx="31686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600" b="0" dirty="0">
                <a:latin typeface="+mn-lt"/>
              </a:rPr>
              <a:t>Временные вариации радона и </a:t>
            </a:r>
            <a:r>
              <a:rPr lang="ru-RU" sz="1600" b="0" dirty="0" err="1">
                <a:latin typeface="+mn-lt"/>
              </a:rPr>
              <a:t>торона</a:t>
            </a:r>
            <a:r>
              <a:rPr lang="ru-RU" sz="1600" b="0" dirty="0">
                <a:latin typeface="+mn-lt"/>
              </a:rPr>
              <a:t> перед сейсмическим событием 5 декабря 2002 г.</a:t>
            </a:r>
          </a:p>
          <a:p>
            <a:pPr>
              <a:buFontTx/>
              <a:buNone/>
              <a:defRPr/>
            </a:pPr>
            <a:r>
              <a:rPr lang="ru-RU" sz="1600" b="0" dirty="0">
                <a:latin typeface="+mn-lt"/>
              </a:rPr>
              <a:t>(верхний). Измерения </a:t>
            </a:r>
            <a:r>
              <a:rPr lang="ru-RU" sz="1600" b="0" dirty="0" err="1">
                <a:latin typeface="+mn-lt"/>
              </a:rPr>
              <a:t>деформографа</a:t>
            </a:r>
            <a:r>
              <a:rPr lang="ru-RU" sz="1600" b="0" dirty="0">
                <a:latin typeface="+mn-lt"/>
              </a:rPr>
              <a:t> перед событием 5 декабря 2002 г</a:t>
            </a:r>
            <a:r>
              <a:rPr lang="ru-RU" sz="1600" b="0" dirty="0" smtClean="0">
                <a:latin typeface="+mn-lt"/>
              </a:rPr>
              <a:t>. (нижний)</a:t>
            </a:r>
            <a:endParaRPr lang="ru-RU" altLang="ru-RU" sz="1600" dirty="0" smtClean="0"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31840" y="5542150"/>
            <a:ext cx="56166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0" dirty="0" smtClean="0">
                <a:latin typeface="+mn-lt"/>
              </a:rPr>
              <a:t>Поля атмосферного давления и пространственного распределения зоны деформации земной коры над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0" dirty="0" smtClean="0">
                <a:latin typeface="+mn-lt"/>
              </a:rPr>
              <a:t> центральной Азией 4 декабря (слева), 5 декабря (справа)  2002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019"/>
            <a:ext cx="762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Times New Roman" panose="02020603050405020304" pitchFamily="18" charset="0"/>
              </a:rPr>
              <a:t>Деформации </a:t>
            </a:r>
            <a:r>
              <a:rPr lang="ru-RU" sz="2000" dirty="0">
                <a:ea typeface="Times New Roman" panose="02020603050405020304" pitchFamily="18" charset="0"/>
              </a:rPr>
              <a:t>участков земной коры</a:t>
            </a:r>
            <a:r>
              <a:rPr lang="ru-RU" sz="2000" dirty="0" smtClean="0">
                <a:ea typeface="Times New Roman" panose="02020603050405020304" pitchFamily="18" charset="0"/>
              </a:rPr>
              <a:t>, выход литосферных газов  под воздействием атмосферных процессов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5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6153143" cy="2887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Механизм </a:t>
            </a:r>
            <a:r>
              <a:rPr lang="ru-RU" sz="2000" dirty="0" smtClean="0">
                <a:ea typeface="Times New Roman" panose="02020603050405020304" pitchFamily="18" charset="0"/>
              </a:rPr>
              <a:t>экзогенного формирования напряженно-деформированного </a:t>
            </a:r>
          </a:p>
          <a:p>
            <a:r>
              <a:rPr lang="ru-RU" sz="2000" dirty="0" smtClean="0">
                <a:ea typeface="Times New Roman" panose="02020603050405020304" pitchFamily="18" charset="0"/>
              </a:rPr>
              <a:t>состояния среды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" y="3740696"/>
            <a:ext cx="5907128" cy="2736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35406" y="1060499"/>
            <a:ext cx="28473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ea typeface="Times New Roman" panose="02020603050405020304" pitchFamily="18" charset="0"/>
              </a:rPr>
              <a:t>«Аномалии </a:t>
            </a:r>
            <a:r>
              <a:rPr lang="ru-RU" sz="2000" kern="0" dirty="0">
                <a:ea typeface="Times New Roman" panose="02020603050405020304" pitchFamily="18" charset="0"/>
              </a:rPr>
              <a:t>региональных современных движений земной коры наблюдаются в относительно узких переходных зонах на границах блоковых </a:t>
            </a:r>
            <a:r>
              <a:rPr lang="ru-RU" sz="2000" kern="0" dirty="0" smtClean="0">
                <a:ea typeface="Times New Roman" panose="02020603050405020304" pitchFamily="18" charset="0"/>
              </a:rPr>
              <a:t>структур.</a:t>
            </a:r>
            <a:r>
              <a:rPr lang="ru-RU" sz="2000" dirty="0"/>
              <a:t> При этом поверхность испытывает знакопеременные </a:t>
            </a:r>
            <a:r>
              <a:rPr lang="ru-RU" sz="2000" dirty="0" smtClean="0"/>
              <a:t>периодические деформации</a:t>
            </a:r>
            <a:r>
              <a:rPr lang="ru-RU" sz="2000" dirty="0"/>
              <a:t>, , т.е. пучения до 215 мм сменяются оседаниями до 400 </a:t>
            </a:r>
            <a:r>
              <a:rPr lang="ru-RU" sz="2000" dirty="0" smtClean="0"/>
              <a:t>мм.» (Копылов </a:t>
            </a:r>
            <a:r>
              <a:rPr lang="ru-RU" sz="2000" dirty="0"/>
              <a:t>И.С</a:t>
            </a:r>
            <a:r>
              <a:rPr lang="ru-RU" sz="2000" dirty="0" smtClean="0"/>
              <a:t>., 2014 г)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72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E1E8D-E31F-4F48-A0BC-9366713B559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663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Times New Roman" pitchFamily="18" charset="0"/>
              </a:rPr>
              <a:t>Атмосферно-циркуляционны</a:t>
            </a:r>
            <a:r>
              <a:rPr lang="ru-RU" b="1" dirty="0"/>
              <a:t>й</a:t>
            </a:r>
            <a:r>
              <a:rPr lang="ru-RU" b="1" dirty="0">
                <a:cs typeface="Times New Roman" pitchFamily="18" charset="0"/>
              </a:rPr>
              <a:t> предвестник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908720"/>
            <a:ext cx="8712967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kumimoji="0"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атмосферно-циркуляционным предвестником (АЦП), для роя эпицентров землетрясений, понимается такое изменение атмосферной циркуляции, при котором </a:t>
            </a:r>
            <a:r>
              <a:rPr kumimoji="0"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kumimoji="0"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 эпицентров периодически инициируются новые землетрясения. Периодичность возникновения ЗТ зависит от  степени «готовности» горных пород к разрушению. Степень «готовности» горных пород определяется медленным тектоническим движением и эндогенными процессами (вариациями интенсивности газовых и водных потоков из глубин земли). Для большинства сейсмоактивных районов Земли нами сформированы атмосферно-циркуляционные предвестники, которые регулярно повторяются при сильных и умеренных землетрясениях. При других атмосферных процессах, отличных от АЦП, сильных землетрясений в данном месте не происходит. </a:t>
            </a:r>
            <a:r>
              <a:rPr kumimoji="0"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1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4BD89B-D01E-46C1-9671-58EE23F54A09}" type="slidenum">
              <a:rPr kumimoji="0" lang="ru-RU" altLang="ru-RU" sz="1600" smtClean="0">
                <a:solidFill>
                  <a:schemeClr val="tx2"/>
                </a:solidFill>
                <a:latin typeface="Arial" charset="0"/>
              </a:rPr>
              <a:pPr/>
              <a:t>9</a:t>
            </a:fld>
            <a:endParaRPr kumimoji="0" lang="ru-RU" altLang="ru-RU" sz="16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" y="1124744"/>
            <a:ext cx="2080408" cy="1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6" y="2852936"/>
            <a:ext cx="21122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6" y="4507168"/>
            <a:ext cx="2162681" cy="173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8884"/>
            <a:ext cx="2088232" cy="16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13" y="2852937"/>
            <a:ext cx="21460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42" y="4507168"/>
            <a:ext cx="2146920" cy="17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148064" y="1412776"/>
            <a:ext cx="34691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latin typeface="Times New Roman" panose="02020603050405020304" pitchFamily="18" charset="0"/>
              </a:rPr>
              <a:t>Землетрясение с </a:t>
            </a:r>
            <a:r>
              <a:rPr lang="en-US" altLang="ru-RU" sz="2000" b="0" dirty="0">
                <a:latin typeface="Times New Roman" panose="02020603050405020304" pitchFamily="18" charset="0"/>
              </a:rPr>
              <a:t>M</a:t>
            </a:r>
            <a:r>
              <a:rPr lang="ru-RU" altLang="ru-RU" sz="2000" b="0" dirty="0">
                <a:latin typeface="Times New Roman" panose="02020603050405020304" pitchFamily="18" charset="0"/>
              </a:rPr>
              <a:t>=5.6 в пункте с координатами (34.16 СШ, 135.56 ВД)  05.01.1985 г.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148064" y="3068960"/>
            <a:ext cx="34691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latin typeface="Times New Roman" panose="02020603050405020304" pitchFamily="18" charset="0"/>
              </a:rPr>
              <a:t>Землетрясение </a:t>
            </a:r>
            <a:r>
              <a:rPr lang="en-US" altLang="ru-RU" sz="2000" b="0" dirty="0">
                <a:latin typeface="Times New Roman" panose="02020603050405020304" pitchFamily="18" charset="0"/>
              </a:rPr>
              <a:t>c M</a:t>
            </a:r>
            <a:r>
              <a:rPr lang="ru-RU" altLang="ru-RU" sz="2000" b="0" dirty="0">
                <a:latin typeface="Times New Roman" panose="02020603050405020304" pitchFamily="18" charset="0"/>
              </a:rPr>
              <a:t>=6.9 в пункте с координатами (34.58 СШ, 135.02 ВД) 16.01.1995 г 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202238" y="4725144"/>
            <a:ext cx="34149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latin typeface="Times New Roman" panose="02020603050405020304" pitchFamily="18" charset="0"/>
              </a:rPr>
              <a:t>Землетрясение </a:t>
            </a:r>
            <a:r>
              <a:rPr lang="en-US" altLang="ru-RU" sz="2000" b="0" dirty="0">
                <a:latin typeface="Times New Roman" panose="02020603050405020304" pitchFamily="18" charset="0"/>
              </a:rPr>
              <a:t>c M</a:t>
            </a:r>
            <a:r>
              <a:rPr lang="ru-RU" altLang="ru-RU" sz="2000" b="0" dirty="0">
                <a:latin typeface="Times New Roman" panose="02020603050405020304" pitchFamily="18" charset="0"/>
              </a:rPr>
              <a:t>=5.1 в пункте с координатами (35.92 СШ, 136.57 ВД) 0 7.02.1996 г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711"/>
            <a:ext cx="7398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000" b="1" kern="0" dirty="0" smtClean="0">
                <a:cs typeface="Times New Roman" panose="02020603050405020304" pitchFamily="18" charset="0"/>
              </a:rPr>
              <a:t>АЦП </a:t>
            </a:r>
            <a:r>
              <a:rPr kumimoji="0" lang="ru-RU" altLang="ru-RU" sz="2000" b="1" kern="0" dirty="0">
                <a:cs typeface="Times New Roman" panose="02020603050405020304" pitchFamily="18" charset="0"/>
              </a:rPr>
              <a:t>регулярно повторяются </a:t>
            </a:r>
            <a:r>
              <a:rPr kumimoji="0" lang="ru-RU" altLang="ru-RU" sz="2000" b="1" kern="0" dirty="0" smtClean="0">
                <a:cs typeface="Times New Roman" panose="02020603050405020304" pitchFamily="18" charset="0"/>
              </a:rPr>
              <a:t>для </a:t>
            </a:r>
            <a:r>
              <a:rPr kumimoji="0" lang="ru-RU" altLang="ru-RU" sz="2000" b="1" kern="0" dirty="0">
                <a:cs typeface="Times New Roman" panose="02020603050405020304" pitchFamily="18" charset="0"/>
              </a:rPr>
              <a:t>сильных и умеренных </a:t>
            </a:r>
            <a:r>
              <a:rPr kumimoji="0" lang="ru-RU" altLang="ru-RU" sz="2000" b="1" kern="0" dirty="0" smtClean="0">
                <a:cs typeface="Times New Roman" panose="02020603050405020304" pitchFamily="18" charset="0"/>
              </a:rPr>
              <a:t>землетрясений в каждом сейсмоактивном регионе Земли.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учение персонала">
  <a:themeElements>
    <a:clrScheme name="Обучение персонала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Обучение персонал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учение персонала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Office\Templates\1049\Обучение персонала.pot</Template>
  <TotalTime>22835</TotalTime>
  <Words>900</Words>
  <Application>Microsoft Office PowerPoint</Application>
  <PresentationFormat>Экран 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MS Mincho</vt:lpstr>
      <vt:lpstr>Arial</vt:lpstr>
      <vt:lpstr>Calibri</vt:lpstr>
      <vt:lpstr>Impact</vt:lpstr>
      <vt:lpstr>Symbol</vt:lpstr>
      <vt:lpstr>Times New Roman</vt:lpstr>
      <vt:lpstr>Wingdings</vt:lpstr>
      <vt:lpstr>Обучение персонала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Pagercom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Клишин Сергей</dc:creator>
  <cp:lastModifiedBy>VIKTOR BOKOV</cp:lastModifiedBy>
  <cp:revision>458</cp:revision>
  <cp:lastPrinted>2017-06-04T18:03:05Z</cp:lastPrinted>
  <dcterms:created xsi:type="dcterms:W3CDTF">2003-06-17T07:54:17Z</dcterms:created>
  <dcterms:modified xsi:type="dcterms:W3CDTF">2019-06-05T19:46:05Z</dcterms:modified>
</cp:coreProperties>
</file>