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312" r:id="rId3"/>
    <p:sldId id="313" r:id="rId4"/>
    <p:sldId id="316" r:id="rId5"/>
    <p:sldId id="319" r:id="rId6"/>
    <p:sldId id="322" r:id="rId7"/>
    <p:sldId id="320" r:id="rId8"/>
    <p:sldId id="318" r:id="rId9"/>
    <p:sldId id="323" r:id="rId10"/>
    <p:sldId id="267" r:id="rId11"/>
    <p:sldId id="314" r:id="rId12"/>
    <p:sldId id="315" r:id="rId13"/>
    <p:sldId id="305" r:id="rId14"/>
    <p:sldId id="321" r:id="rId15"/>
    <p:sldId id="317" r:id="rId16"/>
    <p:sldId id="270" r:id="rId17"/>
    <p:sldId id="307" r:id="rId18"/>
    <p:sldId id="30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92" autoAdjust="0"/>
  </p:normalViewPr>
  <p:slideViewPr>
    <p:cSldViewPr>
      <p:cViewPr varScale="1">
        <p:scale>
          <a:sx n="82" d="100"/>
          <a:sy n="82" d="100"/>
        </p:scale>
        <p:origin x="131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74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5065-1190-4006-ABFB-03BA11E18C67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15F2-73C8-4498-9489-3D77B5BE21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3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715F2-73C8-4498-9489-3D77B5BE21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2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715F2-73C8-4498-9489-3D77B5BE21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8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715F2-73C8-4498-9489-3D77B5BE21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1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715F2-73C8-4498-9489-3D77B5BE21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4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F2726C-35CC-4C1F-9E07-7762A55C7831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3760CA-6BCD-455E-AD93-D7DEAFD4C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39812"/>
            <a:ext cx="87484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pPr algn="ctr"/>
            <a:r>
              <a:rPr lang="ru-RU" sz="1600" dirty="0"/>
              <a:t> «Триггерные эффекты в </a:t>
            </a:r>
            <a:r>
              <a:rPr lang="ru-RU" sz="1600" dirty="0" err="1"/>
              <a:t>геосистемах</a:t>
            </a:r>
            <a:r>
              <a:rPr lang="ru-RU" sz="1600" dirty="0"/>
              <a:t>»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“Модель эволюции литосферы орогенов Высокой Азии” </a:t>
            </a: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  <a:p>
            <a:pPr algn="ctr"/>
            <a:r>
              <a:rPr lang="ru-RU" sz="1400" dirty="0"/>
              <a:t>4-7 июня 2019 г. </a:t>
            </a:r>
          </a:p>
          <a:p>
            <a:pPr algn="ctr"/>
            <a:r>
              <a:rPr lang="ru-RU" sz="1400" dirty="0"/>
              <a:t>г.</a:t>
            </a:r>
            <a:r>
              <a:rPr lang="en-US" sz="1400" dirty="0"/>
              <a:t> </a:t>
            </a:r>
            <a:r>
              <a:rPr lang="ru-RU" sz="1400" dirty="0"/>
              <a:t>Москва</a:t>
            </a:r>
            <a:endParaRPr lang="en-US" sz="1400" dirty="0"/>
          </a:p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Алексеев Роман Сергеевич, ИФЗ РАН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rs.alekseev@physics.msu.ru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60648"/>
            <a:ext cx="2088232" cy="10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5"/>
    </mc:Choice>
    <mc:Fallback xmlns="">
      <p:transition spd="slow" advTm="28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6914364" y="1146388"/>
            <a:ext cx="2173288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56448" y="289156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МКА  Разрывных Смещений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6348" y="5146916"/>
            <a:ext cx="664371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1) ориентации главных осей напряжений</a:t>
            </a:r>
          </a:p>
          <a:p>
            <a:pPr lvl="1">
              <a:lnSpc>
                <a:spcPct val="12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2) вид тензора напряжений </a:t>
            </a:r>
          </a:p>
          <a:p>
            <a:pPr lvl="1">
              <a:lnSpc>
                <a:spcPct val="1200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3) однородные выборки механизмов очагов землетрясений</a:t>
            </a: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08" y="4503974"/>
            <a:ext cx="1941512" cy="50958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2"/>
          <p:cNvSpPr txBox="1">
            <a:spLocks noChangeArrowheads="1"/>
          </p:cNvSpPr>
          <p:nvPr/>
        </p:nvSpPr>
        <p:spPr bwMode="auto">
          <a:xfrm>
            <a:off x="56348" y="1575016"/>
            <a:ext cx="671991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</a:pPr>
            <a:r>
              <a:rPr lang="ru-RU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принцип реконструкции</a:t>
            </a: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нахождение ориентации главных осей тензора напряжений, для которых тензор приращений сейсмотектонических деформаций, рассчитанный по однородной выборке землетрясений, доставляет максимум диссипации внутренней упругой энергии.</a:t>
            </a:r>
          </a:p>
        </p:txBody>
      </p:sp>
      <p:sp>
        <p:nvSpPr>
          <p:cNvPr id="9" name="Text Box 154"/>
          <p:cNvSpPr txBox="1">
            <a:spLocks noChangeArrowheads="1"/>
          </p:cNvSpPr>
          <p:nvPr/>
        </p:nvSpPr>
        <p:spPr bwMode="auto">
          <a:xfrm>
            <a:off x="56348" y="3289528"/>
            <a:ext cx="671991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</a:pPr>
            <a:r>
              <a:rPr lang="ru-RU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критерий создания однородных выборок землетрясений</a:t>
            </a: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положительность диссипации упругой энергии после каждого сдвигового разрывного смещения на искомом тензоре напряжений.</a:t>
            </a:r>
          </a:p>
        </p:txBody>
      </p:sp>
    </p:spTree>
    <p:extLst>
      <p:ext uri="{BB962C8B-B14F-4D97-AF65-F5344CB8AC3E}">
        <p14:creationId xmlns:p14="http://schemas.microsoft.com/office/powerpoint/2010/main" val="398798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68610C4-6868-4A8C-940C-8082C5B9F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93850"/>
            <a:ext cx="91440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BFC3E-1025-4875-B0CF-B2D6D733E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5" t="24374" r="22826" b="58774"/>
          <a:stretch>
            <a:fillRect/>
          </a:stretch>
        </p:blipFill>
        <p:spPr bwMode="auto">
          <a:xfrm>
            <a:off x="2555776" y="1593850"/>
            <a:ext cx="5129212" cy="3852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 descr="type.jpg">
            <a:extLst>
              <a:ext uri="{FF2B5EF4-FFF2-40B4-BE49-F238E27FC236}">
                <a16:creationId xmlns:a16="http://schemas.microsoft.com/office/drawing/2014/main" id="{5D0792C4-9732-481C-B501-266ECDFC7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2" y="115887"/>
            <a:ext cx="1476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EE5E4433-5E72-41AA-A999-DA54CA36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869" y="1125537"/>
            <a:ext cx="98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ru-RU" altLang="ru-RU" sz="1200" b="1"/>
              <a:t>Гориз. растяжение</a:t>
            </a:r>
            <a:endParaRPr lang="ru-RU" altLang="ru-RU" sz="12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0FF5226-8C5F-48D8-A91B-35FA40772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266" y="1125537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ru-RU" altLang="ru-RU" sz="1200" b="1"/>
              <a:t>Гориз.</a:t>
            </a:r>
          </a:p>
          <a:p>
            <a:pPr>
              <a:lnSpc>
                <a:spcPts val="1200"/>
              </a:lnSpc>
            </a:pPr>
            <a:r>
              <a:rPr lang="ru-RU" altLang="ru-RU" sz="1200" b="1"/>
              <a:t>сжатие</a:t>
            </a:r>
            <a:endParaRPr lang="ru-RU" altLang="ru-RU" sz="1200"/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ADF07E99-D944-4EBE-9275-DCFFF3F29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2" y="-26989"/>
            <a:ext cx="708025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ru-RU" altLang="ru-RU" sz="1200" b="1"/>
              <a:t>Гориз.</a:t>
            </a:r>
          </a:p>
          <a:p>
            <a:pPr>
              <a:lnSpc>
                <a:spcPts val="1200"/>
              </a:lnSpc>
            </a:pPr>
            <a:r>
              <a:rPr lang="ru-RU" altLang="ru-RU" sz="1200" b="1"/>
              <a:t>сдвиг</a:t>
            </a:r>
            <a:endParaRPr lang="ru-RU" altLang="ru-RU" sz="12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275203-BA95-4C2C-BC2D-E715F8AFFF81}"/>
              </a:ext>
            </a:extLst>
          </p:cNvPr>
          <p:cNvSpPr/>
          <p:nvPr/>
        </p:nvSpPr>
        <p:spPr>
          <a:xfrm>
            <a:off x="3059832" y="461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/>
              <a:t>Поле главных осей</a:t>
            </a:r>
            <a:br>
              <a:rPr lang="ru-RU" altLang="ru-RU" b="1" dirty="0"/>
            </a:br>
            <a:r>
              <a:rPr lang="ru-RU" altLang="ru-RU" b="1" dirty="0"/>
              <a:t>глобальных коровых напряжений 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6871FD6-CABC-41E7-AF64-E35F134D87CD}"/>
              </a:ext>
            </a:extLst>
          </p:cNvPr>
          <p:cNvSpPr/>
          <p:nvPr/>
        </p:nvSpPr>
        <p:spPr>
          <a:xfrm>
            <a:off x="3995936" y="61246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400" dirty="0"/>
              <a:t>Ребецкий,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0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B9DA0E-6B6D-406D-9F7F-E08E2DC30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5" t="24374" r="22826" b="58774"/>
          <a:stretch>
            <a:fillRect/>
          </a:stretch>
        </p:blipFill>
        <p:spPr bwMode="auto">
          <a:xfrm>
            <a:off x="395536" y="260648"/>
            <a:ext cx="5129212" cy="3852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2B7EF87-F2E2-4AC4-A796-1A9D010C291C}"/>
              </a:ext>
            </a:extLst>
          </p:cNvPr>
          <p:cNvSpPr/>
          <p:nvPr/>
        </p:nvSpPr>
        <p:spPr>
          <a:xfrm>
            <a:off x="2411760" y="2026974"/>
            <a:ext cx="1080120" cy="79161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4DFF574-90F3-4432-9719-358AA8E115AE}"/>
              </a:ext>
            </a:extLst>
          </p:cNvPr>
          <p:cNvSpPr/>
          <p:nvPr/>
        </p:nvSpPr>
        <p:spPr>
          <a:xfrm rot="1111071">
            <a:off x="2912235" y="1736812"/>
            <a:ext cx="1332148" cy="64807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B9E014F-D028-4A42-B4CB-CFD4A2EEED80}"/>
              </a:ext>
            </a:extLst>
          </p:cNvPr>
          <p:cNvSpPr/>
          <p:nvPr/>
        </p:nvSpPr>
        <p:spPr>
          <a:xfrm>
            <a:off x="1259632" y="1542043"/>
            <a:ext cx="504056" cy="48493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6FC17FC-1E32-4EA1-91F6-20FA9E235E08}"/>
              </a:ext>
            </a:extLst>
          </p:cNvPr>
          <p:cNvSpPr/>
          <p:nvPr/>
        </p:nvSpPr>
        <p:spPr>
          <a:xfrm>
            <a:off x="2051720" y="2348880"/>
            <a:ext cx="504056" cy="53797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9A9477B-EC89-4EBE-A012-4ADF39269C48}"/>
              </a:ext>
            </a:extLst>
          </p:cNvPr>
          <p:cNvSpPr/>
          <p:nvPr/>
        </p:nvSpPr>
        <p:spPr>
          <a:xfrm>
            <a:off x="2657688" y="2549604"/>
            <a:ext cx="504056" cy="53797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760D917-A814-4214-842A-691C6D64A683}"/>
              </a:ext>
            </a:extLst>
          </p:cNvPr>
          <p:cNvSpPr/>
          <p:nvPr/>
        </p:nvSpPr>
        <p:spPr>
          <a:xfrm>
            <a:off x="3752230" y="1467861"/>
            <a:ext cx="504056" cy="53797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86BA9C3-2EA4-4F59-AC88-79B28897B831}"/>
              </a:ext>
            </a:extLst>
          </p:cNvPr>
          <p:cNvSpPr/>
          <p:nvPr/>
        </p:nvSpPr>
        <p:spPr>
          <a:xfrm rot="1040591">
            <a:off x="1189723" y="1863399"/>
            <a:ext cx="733623" cy="5231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DCDE376-4BA0-4BAD-A9E5-25CD1B0E51AA}"/>
              </a:ext>
            </a:extLst>
          </p:cNvPr>
          <p:cNvSpPr/>
          <p:nvPr/>
        </p:nvSpPr>
        <p:spPr>
          <a:xfrm>
            <a:off x="2149950" y="1654824"/>
            <a:ext cx="504056" cy="48493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34EB0FB-154E-4A1F-B83B-7981F0617FA4}"/>
              </a:ext>
            </a:extLst>
          </p:cNvPr>
          <p:cNvSpPr/>
          <p:nvPr/>
        </p:nvSpPr>
        <p:spPr>
          <a:xfrm>
            <a:off x="5557000" y="2302078"/>
            <a:ext cx="4453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Геодинамический тип напряженного состояния</a:t>
            </a:r>
          </a:p>
        </p:txBody>
      </p:sp>
      <p:pic>
        <p:nvPicPr>
          <p:cNvPr id="12" name="Picture 2" descr="C:\Users\Roman\YandexDisk\ИФЗ\Статьи\Крунц\Файлы\Is.jpg">
            <a:extLst>
              <a:ext uri="{FF2B5EF4-FFF2-40B4-BE49-F238E27FC236}">
                <a16:creationId xmlns:a16="http://schemas.microsoft.com/office/drawing/2014/main" id="{5CA280AC-C7D4-4DE0-B10E-5C5C49C6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60" y="2886853"/>
            <a:ext cx="5324353" cy="321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470D7C-ED34-40BD-8A90-3111D52D03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" t="50876" r="1"/>
          <a:stretch/>
        </p:blipFill>
        <p:spPr>
          <a:xfrm>
            <a:off x="172615" y="3287229"/>
            <a:ext cx="4399385" cy="33689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D02364-01FE-4CFB-BB98-04146260F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15" y="6423070"/>
            <a:ext cx="790575" cy="2190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269783-0020-421F-8939-E38EDAEA1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90" y="6423069"/>
            <a:ext cx="4857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982ACA-9A67-4390-96D3-602D67A97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5002"/>
            <a:ext cx="5773296" cy="68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4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400BD6-92D9-4750-A7DA-C8D524B45C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r="674"/>
          <a:stretch/>
        </p:blipFill>
        <p:spPr>
          <a:xfrm flipH="1">
            <a:off x="1004072" y="2924944"/>
            <a:ext cx="7135856" cy="33123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BDD29C-D529-4A65-AD00-728F700B1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90525"/>
            <a:ext cx="6610350" cy="30384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AA7C8-9252-44D1-AEAF-EC2698B02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58" y="3433665"/>
            <a:ext cx="638175" cy="190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CDC7AA-5530-4176-83AD-751F79BCF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541" y="3429000"/>
            <a:ext cx="2857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7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92D605-384B-4979-9850-2C75F1B46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656"/>
            <a:ext cx="9144000" cy="58831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067866-8D66-4EB2-B637-6D252C64D987}"/>
              </a:ext>
            </a:extLst>
          </p:cNvPr>
          <p:cNvSpPr/>
          <p:nvPr/>
        </p:nvSpPr>
        <p:spPr>
          <a:xfrm>
            <a:off x="6660232" y="346246"/>
            <a:ext cx="1440160" cy="4581128"/>
          </a:xfrm>
          <a:prstGeom prst="rect">
            <a:avLst/>
          </a:prstGeom>
          <a:solidFill>
            <a:schemeClr val="accent6">
              <a:alpha val="1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59B48A-F2BC-412A-89B4-7A1DF7383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6383"/>
            <a:ext cx="3867150" cy="295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EFCAED-82AD-4078-BC87-C2D9E1E4C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734" y="6215772"/>
            <a:ext cx="6381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00723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2959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2">
            <a:extLst>
              <a:ext uri="{FF2B5EF4-FFF2-40B4-BE49-F238E27FC236}">
                <a16:creationId xmlns:a16="http://schemas.microsoft.com/office/drawing/2014/main" id="{4F554AA4-2498-4AEC-8258-4AF49EB7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32" y="100883"/>
            <a:ext cx="8568952" cy="37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ts val="2600"/>
              </a:lnSpc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метаморфизма: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ts val="2600"/>
              </a:lnSpc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Контактовый (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grad T &gt;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90 С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км,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 = 350-1000 C, P = 0-1.5 </a:t>
            </a:r>
            <a:r>
              <a:rPr lang="ru-RU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 algn="just">
              <a:lnSpc>
                <a:spcPts val="2600"/>
              </a:lnSpc>
              <a:buFontTx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Зональный метаморфизм умеренных давлений (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grad T &gt;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25-90 С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км,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 = 3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00-90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 C, P = 1.5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 algn="just">
              <a:lnSpc>
                <a:spcPts val="2600"/>
              </a:lnSpc>
              <a:buFontTx/>
              <a:buAutoNum type="arabicPeriod"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Метаморфизм при геотермическом градиенте, приближающимся к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среднеземной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величине (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grad T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 18-45 С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км,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-1000 C, P = 0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.5-13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 algn="just">
              <a:lnSpc>
                <a:spcPts val="2600"/>
              </a:lnSpc>
              <a:buFontTx/>
              <a:buAutoNum type="arabicPeriod"/>
            </a:pP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Колизионный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(включая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субдукционный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grad T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 7-25 С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км,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200-300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субдукционных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зонах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 1000 С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кбар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0100" lvl="1" indent="-342900" algn="just">
              <a:lnSpc>
                <a:spcPct val="80000"/>
              </a:lnSpc>
              <a:buFontTx/>
              <a:buAutoNum type="arabicPeriod"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FontTx/>
              <a:buAutoNum type="arabicPeriod"/>
            </a:pP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80000"/>
              </a:lnSpc>
              <a:buAutoNum type="arabicPeriod"/>
            </a:pPr>
            <a:endParaRPr lang="ru-RU" sz="1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5F91AB-72AE-4526-A689-24F66638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178" y="3298872"/>
            <a:ext cx="4261644" cy="344249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EFC3EF-0D2B-45ED-B6AB-64F7B26F4952}"/>
              </a:ext>
            </a:extLst>
          </p:cNvPr>
          <p:cNvSpPr/>
          <p:nvPr/>
        </p:nvSpPr>
        <p:spPr>
          <a:xfrm>
            <a:off x="3251014" y="6527603"/>
            <a:ext cx="3451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err="1">
                <a:latin typeface="Arial" panose="020B0604020202020204" pitchFamily="34" charset="0"/>
              </a:rPr>
              <a:t>Ревердатто</a:t>
            </a:r>
            <a:r>
              <a:rPr lang="ru-RU" sz="1400" dirty="0">
                <a:latin typeface="Arial" panose="020B0604020202020204" pitchFamily="34" charset="0"/>
              </a:rPr>
              <a:t> В.В., и др. 2017</a:t>
            </a:r>
            <a:endParaRPr lang="ru-RU" sz="140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83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F49F54-95A3-4CD6-ABA4-7BF17A4FC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51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63B88E-5358-4D7B-B4F2-E8966C526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88640"/>
            <a:ext cx="3951154" cy="56886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F5B35-1FCA-4423-9F0A-23B79FC74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288" y="5877272"/>
            <a:ext cx="1066800" cy="2095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560CF3-B575-42EB-B988-CA621F36C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088" y="5891243"/>
            <a:ext cx="371475" cy="200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6CBB5-B0F9-4354-9307-8DE1ED1BC9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764704"/>
            <a:ext cx="4772025" cy="3876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76E4F-F0EA-4807-B5EB-A415C233C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773" y="4637918"/>
            <a:ext cx="1085850" cy="2667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72BEE6-8188-45FE-8F30-A5B97FA9FB46}"/>
              </a:ext>
            </a:extLst>
          </p:cNvPr>
          <p:cNvSpPr/>
          <p:nvPr/>
        </p:nvSpPr>
        <p:spPr>
          <a:xfrm>
            <a:off x="2536112" y="461737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400" dirty="0"/>
              <a:t>1984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50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080713-D983-4311-9C7C-EC5CDA76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03" y="188417"/>
            <a:ext cx="4022969" cy="59850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7330E9-B4F5-46C9-B5F3-E1D252337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687" y="5805041"/>
            <a:ext cx="2038350" cy="152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F528B-0FDF-4CBD-8958-8824ACD5D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15" y="188417"/>
            <a:ext cx="3753093" cy="6239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2C4757-504E-413D-BF63-1938A9C43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5895237"/>
            <a:ext cx="533400" cy="219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6EF763-EC50-4BFC-8CDB-62A7D0F6B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7339" y="5927894"/>
            <a:ext cx="4095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FCF9A3-5248-4BF0-A11F-242C5E8F3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9252"/>
            <a:ext cx="6500065" cy="40324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9480B-D9A0-431D-B626-6E0025F48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022" y="3991347"/>
            <a:ext cx="495300" cy="1714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15DCE4-94B7-4720-B35C-28FC2B977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233" y="3972483"/>
            <a:ext cx="390525" cy="228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DA35A8-18FD-4BBA-B33D-77E4B1EE6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268" y="4077072"/>
            <a:ext cx="3448050" cy="2657475"/>
          </a:xfrm>
          <a:prstGeom prst="rect">
            <a:avLst/>
          </a:prstGeom>
          <a:ln w="3175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C18747-1969-422B-AAB8-B3C871EDC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4124617"/>
            <a:ext cx="971550" cy="190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0F6897-0A97-44B6-80D6-AE7A3EAB9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3551" y="4100804"/>
            <a:ext cx="4191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B4D642-E1C0-4800-8281-E1CD897B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585541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962508-7BF6-41B6-97D9-945618273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69" y="6610350"/>
            <a:ext cx="1133475" cy="2476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36E5D-E60B-4EF5-A797-77811076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624540"/>
            <a:ext cx="523875" cy="238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B8AFD0-6043-401F-821D-77111F3A9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6686550"/>
            <a:ext cx="1419225" cy="171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694B01-7FF8-44AD-8302-61EA813AA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75" y="143483"/>
            <a:ext cx="87058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B079DB-45EC-43FE-87A7-954AE980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49" y="0"/>
            <a:ext cx="4379101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36D2C8-497F-4DDA-A3C9-11245B2FC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69" y="6681885"/>
            <a:ext cx="1000125" cy="1714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9EC0D-D8B8-4B7A-AA38-1467EA499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594" y="6662835"/>
            <a:ext cx="3429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5781CB-3C16-4037-9B10-9AC76D511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840"/>
            <a:ext cx="6948236" cy="5561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858489-2C1E-4310-9F64-BDFE70F8B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5564427"/>
            <a:ext cx="5760118" cy="800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CBEC66-64B4-4F2B-A500-26D1EB9A4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6657975"/>
            <a:ext cx="581025" cy="200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1CE072-D829-4988-A761-C660CDDD6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25" y="6690632"/>
            <a:ext cx="428625" cy="180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B017C1-E2E5-4E67-B7D5-E1B6C5E0C7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0762" y="46661"/>
            <a:ext cx="35909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0F03DB-8548-4753-90E1-D6FC3DB0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280" y="0"/>
            <a:ext cx="443752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15F19-9418-4A33-9437-E40F32C8D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829" y="6638925"/>
            <a:ext cx="790575" cy="2190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C6204-7A93-4D89-AEF1-50361AD1B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404" y="6638924"/>
            <a:ext cx="485775" cy="219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E8146-E830-4463-A664-45E3EF98F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50" y="3333750"/>
            <a:ext cx="3429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ECB73F-305D-4F95-BB5D-79EC1433E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06" y="128656"/>
            <a:ext cx="5505649" cy="66090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4AD1BF-F60F-4663-ACEA-8B22E76D9ED6}"/>
              </a:ext>
            </a:extLst>
          </p:cNvPr>
          <p:cNvSpPr txBox="1"/>
          <p:nvPr/>
        </p:nvSpPr>
        <p:spPr>
          <a:xfrm>
            <a:off x="467544" y="260648"/>
            <a:ext cx="2804787" cy="64633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(a) Model is based on that of Owens</a:t>
            </a:r>
          </a:p>
          <a:p>
            <a:r>
              <a:rPr lang="en-US" dirty="0"/>
              <a:t>and Zandt [1997] with crustal structure adapted from Yin and Harrison [2000]. </a:t>
            </a:r>
          </a:p>
          <a:p>
            <a:r>
              <a:rPr lang="en-US" dirty="0"/>
              <a:t>(b) </a:t>
            </a:r>
            <a:r>
              <a:rPr lang="en-US" dirty="0" err="1"/>
              <a:t>Tapponnier</a:t>
            </a:r>
            <a:r>
              <a:rPr lang="en-US" dirty="0"/>
              <a:t> et al. [2001]. </a:t>
            </a:r>
          </a:p>
          <a:p>
            <a:r>
              <a:rPr lang="en-US" dirty="0"/>
              <a:t>(c) Alternative geometry for subduction of Asian lithosphere with a wedge of hot upper mantle overlying</a:t>
            </a:r>
          </a:p>
          <a:p>
            <a:r>
              <a:rPr lang="en-US" dirty="0"/>
              <a:t>the </a:t>
            </a:r>
            <a:r>
              <a:rPr lang="en-US" dirty="0" err="1"/>
              <a:t>subducting</a:t>
            </a:r>
            <a:r>
              <a:rPr lang="en-US" dirty="0"/>
              <a:t> Asian lithosphere. In both Figures b and c the location of the Asian lithospheric mantle</a:t>
            </a:r>
          </a:p>
          <a:p>
            <a:r>
              <a:rPr lang="en-US" dirty="0"/>
              <a:t>is taken from Kind et al. [2002].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598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5170</TotalTime>
  <Words>349</Words>
  <Application>Microsoft Office PowerPoint</Application>
  <PresentationFormat>Экран (4:3)</PresentationFormat>
  <Paragraphs>57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 Алексеев</cp:lastModifiedBy>
  <cp:revision>139</cp:revision>
  <dcterms:created xsi:type="dcterms:W3CDTF">2013-10-09T14:49:23Z</dcterms:created>
  <dcterms:modified xsi:type="dcterms:W3CDTF">2019-06-05T10:48:20Z</dcterms:modified>
</cp:coreProperties>
</file>